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4.xml" ContentType="application/vnd.openxmlformats-officedocument.drawingml.chart+xml"/>
  <Override PartName="/ppt/notesSlides/notesSlide19.xml" ContentType="application/vnd.openxmlformats-officedocument.presentationml.notesSlid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0.xml" ContentType="application/vnd.openxmlformats-officedocument.presentationml.notesSlid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923" r:id="rId1"/>
  </p:sldMasterIdLst>
  <p:notesMasterIdLst>
    <p:notesMasterId r:id="rId43"/>
  </p:notesMasterIdLst>
  <p:handoutMasterIdLst>
    <p:handoutMasterId r:id="rId44"/>
  </p:handoutMasterIdLst>
  <p:sldIdLst>
    <p:sldId id="369" r:id="rId2"/>
    <p:sldId id="368" r:id="rId3"/>
    <p:sldId id="379" r:id="rId4"/>
    <p:sldId id="370" r:id="rId5"/>
    <p:sldId id="372" r:id="rId6"/>
    <p:sldId id="343" r:id="rId7"/>
    <p:sldId id="342" r:id="rId8"/>
    <p:sldId id="325" r:id="rId9"/>
    <p:sldId id="345" r:id="rId10"/>
    <p:sldId id="346" r:id="rId11"/>
    <p:sldId id="347" r:id="rId12"/>
    <p:sldId id="348" r:id="rId13"/>
    <p:sldId id="349" r:id="rId14"/>
    <p:sldId id="387" r:id="rId15"/>
    <p:sldId id="350" r:id="rId16"/>
    <p:sldId id="388" r:id="rId17"/>
    <p:sldId id="351" r:id="rId18"/>
    <p:sldId id="352" r:id="rId19"/>
    <p:sldId id="285" r:id="rId20"/>
    <p:sldId id="353" r:id="rId21"/>
    <p:sldId id="355" r:id="rId22"/>
    <p:sldId id="356" r:id="rId23"/>
    <p:sldId id="385" r:id="rId24"/>
    <p:sldId id="386" r:id="rId25"/>
    <p:sldId id="354" r:id="rId26"/>
    <p:sldId id="357" r:id="rId27"/>
    <p:sldId id="358" r:id="rId28"/>
    <p:sldId id="384" r:id="rId29"/>
    <p:sldId id="359" r:id="rId30"/>
    <p:sldId id="360" r:id="rId31"/>
    <p:sldId id="362" r:id="rId32"/>
    <p:sldId id="380" r:id="rId33"/>
    <p:sldId id="363" r:id="rId34"/>
    <p:sldId id="364" r:id="rId35"/>
    <p:sldId id="381" r:id="rId36"/>
    <p:sldId id="383" r:id="rId37"/>
    <p:sldId id="382" r:id="rId38"/>
    <p:sldId id="321" r:id="rId39"/>
    <p:sldId id="322" r:id="rId40"/>
    <p:sldId id="365" r:id="rId41"/>
    <p:sldId id="336" r:id="rId42"/>
  </p:sldIdLst>
  <p:sldSz cx="13004800" cy="9753600"/>
  <p:notesSz cx="7019925" cy="9305925"/>
  <p:defaultTextStyle>
    <a:defPPr>
      <a:defRPr lang="en-US"/>
    </a:defPPr>
    <a:lvl1pPr algn="ctr" rtl="0" fontAlgn="base">
      <a:spcBef>
        <a:spcPct val="0"/>
      </a:spcBef>
      <a:spcAft>
        <a:spcPct val="0"/>
      </a:spcAft>
      <a:defRPr sz="4200" kern="1200">
        <a:solidFill>
          <a:srgbClr val="FFFFFF"/>
        </a:solidFill>
        <a:latin typeface="Gill Sans" charset="0"/>
        <a:ea typeface="ヒラギノ角ゴ ProN W3" charset="0"/>
        <a:cs typeface="ヒラギノ角ゴ ProN W3" charset="0"/>
        <a:sym typeface="Gill Sans" charset="0"/>
      </a:defRPr>
    </a:lvl1pPr>
    <a:lvl2pPr marL="457200" algn="ctr" rtl="0" fontAlgn="base">
      <a:spcBef>
        <a:spcPct val="0"/>
      </a:spcBef>
      <a:spcAft>
        <a:spcPct val="0"/>
      </a:spcAft>
      <a:defRPr sz="4200" kern="1200">
        <a:solidFill>
          <a:srgbClr val="FFFFFF"/>
        </a:solidFill>
        <a:latin typeface="Gill Sans" charset="0"/>
        <a:ea typeface="ヒラギノ角ゴ ProN W3" charset="0"/>
        <a:cs typeface="ヒラギノ角ゴ ProN W3" charset="0"/>
        <a:sym typeface="Gill Sans" charset="0"/>
      </a:defRPr>
    </a:lvl2pPr>
    <a:lvl3pPr marL="914400" algn="ctr" rtl="0" fontAlgn="base">
      <a:spcBef>
        <a:spcPct val="0"/>
      </a:spcBef>
      <a:spcAft>
        <a:spcPct val="0"/>
      </a:spcAft>
      <a:defRPr sz="4200" kern="1200">
        <a:solidFill>
          <a:srgbClr val="FFFFFF"/>
        </a:solidFill>
        <a:latin typeface="Gill Sans" charset="0"/>
        <a:ea typeface="ヒラギノ角ゴ ProN W3" charset="0"/>
        <a:cs typeface="ヒラギノ角ゴ ProN W3" charset="0"/>
        <a:sym typeface="Gill Sans" charset="0"/>
      </a:defRPr>
    </a:lvl3pPr>
    <a:lvl4pPr marL="1371600" algn="ctr" rtl="0" fontAlgn="base">
      <a:spcBef>
        <a:spcPct val="0"/>
      </a:spcBef>
      <a:spcAft>
        <a:spcPct val="0"/>
      </a:spcAft>
      <a:defRPr sz="4200" kern="1200">
        <a:solidFill>
          <a:srgbClr val="FFFFFF"/>
        </a:solidFill>
        <a:latin typeface="Gill Sans" charset="0"/>
        <a:ea typeface="ヒラギノ角ゴ ProN W3" charset="0"/>
        <a:cs typeface="ヒラギノ角ゴ ProN W3" charset="0"/>
        <a:sym typeface="Gill Sans" charset="0"/>
      </a:defRPr>
    </a:lvl4pPr>
    <a:lvl5pPr marL="1828800" algn="ctr" rtl="0" fontAlgn="base">
      <a:spcBef>
        <a:spcPct val="0"/>
      </a:spcBef>
      <a:spcAft>
        <a:spcPct val="0"/>
      </a:spcAft>
      <a:defRPr sz="4200" kern="1200">
        <a:solidFill>
          <a:srgbClr val="FFFFFF"/>
        </a:solidFill>
        <a:latin typeface="Gill Sans" charset="0"/>
        <a:ea typeface="ヒラギノ角ゴ ProN W3" charset="0"/>
        <a:cs typeface="ヒラギノ角ゴ ProN W3" charset="0"/>
        <a:sym typeface="Gill Sans" charset="0"/>
      </a:defRPr>
    </a:lvl5pPr>
    <a:lvl6pPr marL="2286000" algn="l" defTabSz="457200" rtl="0" eaLnBrk="1" latinLnBrk="0" hangingPunct="1">
      <a:defRPr sz="4200" kern="1200">
        <a:solidFill>
          <a:srgbClr val="FFFFFF"/>
        </a:solidFill>
        <a:latin typeface="Gill Sans" charset="0"/>
        <a:ea typeface="ヒラギノ角ゴ ProN W3" charset="0"/>
        <a:cs typeface="ヒラギノ角ゴ ProN W3" charset="0"/>
        <a:sym typeface="Gill Sans" charset="0"/>
      </a:defRPr>
    </a:lvl6pPr>
    <a:lvl7pPr marL="2743200" algn="l" defTabSz="457200" rtl="0" eaLnBrk="1" latinLnBrk="0" hangingPunct="1">
      <a:defRPr sz="4200" kern="1200">
        <a:solidFill>
          <a:srgbClr val="FFFFFF"/>
        </a:solidFill>
        <a:latin typeface="Gill Sans" charset="0"/>
        <a:ea typeface="ヒラギノ角ゴ ProN W3" charset="0"/>
        <a:cs typeface="ヒラギノ角ゴ ProN W3" charset="0"/>
        <a:sym typeface="Gill Sans" charset="0"/>
      </a:defRPr>
    </a:lvl7pPr>
    <a:lvl8pPr marL="3200400" algn="l" defTabSz="457200" rtl="0" eaLnBrk="1" latinLnBrk="0" hangingPunct="1">
      <a:defRPr sz="4200" kern="1200">
        <a:solidFill>
          <a:srgbClr val="FFFFFF"/>
        </a:solidFill>
        <a:latin typeface="Gill Sans" charset="0"/>
        <a:ea typeface="ヒラギノ角ゴ ProN W3" charset="0"/>
        <a:cs typeface="ヒラギノ角ゴ ProN W3" charset="0"/>
        <a:sym typeface="Gill Sans" charset="0"/>
      </a:defRPr>
    </a:lvl8pPr>
    <a:lvl9pPr marL="3657600" algn="l" defTabSz="457200" rtl="0" eaLnBrk="1" latinLnBrk="0" hangingPunct="1">
      <a:defRPr sz="4200" kern="1200">
        <a:solidFill>
          <a:srgbClr val="FFFFFF"/>
        </a:solidFill>
        <a:latin typeface="Gill Sans" charset="0"/>
        <a:ea typeface="ヒラギノ角ゴ ProN W3" charset="0"/>
        <a:cs typeface="ヒラギノ角ゴ ProN W3" charset="0"/>
        <a:sym typeface="Gill Sans" charset="0"/>
      </a:defRPr>
    </a:lvl9pPr>
  </p:defaultTextStyle>
  <p:extLst>
    <p:ext uri="{EFAFB233-063F-42B5-8137-9DF3F51BA10A}">
      <p15:sldGuideLst xmlns:p15="http://schemas.microsoft.com/office/powerpoint/2012/main">
        <p15:guide id="1" orient="horz" pos="3072">
          <p15:clr>
            <a:srgbClr val="A4A3A4"/>
          </p15:clr>
        </p15:guide>
        <p15:guide id="2" pos="4096">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66"/>
    <a:srgbClr val="3366CC"/>
    <a:srgbClr val="3A4F82"/>
    <a:srgbClr val="19406E"/>
    <a:srgbClr val="CC0000"/>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599" autoAdjust="0"/>
    <p:restoredTop sz="74122" autoAdjust="0"/>
  </p:normalViewPr>
  <p:slideViewPr>
    <p:cSldViewPr>
      <p:cViewPr varScale="1">
        <p:scale>
          <a:sx n="60" d="100"/>
          <a:sy n="60" d="100"/>
        </p:scale>
        <p:origin x="2592" y="66"/>
      </p:cViewPr>
      <p:guideLst>
        <p:guide orient="horz" pos="3072"/>
        <p:guide pos="4096"/>
      </p:guideLst>
    </p:cSldViewPr>
  </p:slideViewPr>
  <p:outlineViewPr>
    <p:cViewPr>
      <p:scale>
        <a:sx n="33" d="100"/>
        <a:sy n="33" d="100"/>
      </p:scale>
      <p:origin x="0" y="0"/>
    </p:cViewPr>
  </p:outlineViewPr>
  <p:notesTextViewPr>
    <p:cViewPr>
      <p:scale>
        <a:sx n="3" d="2"/>
        <a:sy n="3" d="2"/>
      </p:scale>
      <p:origin x="0" y="0"/>
    </p:cViewPr>
  </p:notesTextViewPr>
  <p:sorterViewPr>
    <p:cViewPr>
      <p:scale>
        <a:sx n="50" d="100"/>
        <a:sy n="50" d="100"/>
      </p:scale>
      <p:origin x="0" y="0"/>
    </p:cViewPr>
  </p:sorterViewPr>
  <p:notesViewPr>
    <p:cSldViewPr>
      <p:cViewPr varScale="1">
        <p:scale>
          <a:sx n="85" d="100"/>
          <a:sy n="85" d="100"/>
        </p:scale>
        <p:origin x="3846"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oleObject" Target="https://chulavistaca-my.sharepoint.com/personal/pcollum_chulavistapd_org/Documents/_Temp%20Working%20Folder/Public%20Safety%20Staffing%20Plan/Chula%20Vista%20Population%20Estimates%202001-2017.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1" Type="http://schemas.openxmlformats.org/officeDocument/2006/relationships/oleObject" Target="https://chulavistaca-my.sharepoint.com/personal/pcollum_chulavistapd_org/Documents/Communications%20Center/Workload/Calls%20Volume%20History%202001-Present_Rev.xlsx" TargetMode="Externa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6.xml"/><Relationship Id="rId1" Type="http://schemas.microsoft.com/office/2011/relationships/chartStyle" Target="style6.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a:effectLst/>
          </c:spPr>
          <c:invertIfNegative val="0"/>
          <c:dPt>
            <c:idx val="19"/>
            <c:invertIfNegative val="0"/>
            <c:bubble3D val="0"/>
            <c:spPr>
              <a:gradFill flip="none" rotWithShape="1">
                <a:gsLst>
                  <a:gs pos="53074">
                    <a:srgbClr val="E47C35"/>
                  </a:gs>
                  <a:gs pos="0">
                    <a:schemeClr val="accent2">
                      <a:lumMod val="40000"/>
                      <a:lumOff val="60000"/>
                    </a:schemeClr>
                  </a:gs>
                  <a:gs pos="46000">
                    <a:schemeClr val="accent2">
                      <a:lumMod val="95000"/>
                      <a:lumOff val="5000"/>
                    </a:schemeClr>
                  </a:gs>
                  <a:gs pos="100000">
                    <a:schemeClr val="accent2">
                      <a:lumMod val="60000"/>
                    </a:schemeClr>
                  </a:gs>
                </a:gsLst>
                <a:lin ang="5400000" scaled="1"/>
                <a:tileRect/>
              </a:gradFill>
              <a:ln>
                <a:noFill/>
              </a:ln>
              <a:effectLst/>
            </c:spPr>
            <c:extLst>
              <c:ext xmlns:c16="http://schemas.microsoft.com/office/drawing/2014/chart" uri="{C3380CC4-5D6E-409C-BE32-E72D297353CC}">
                <c16:uniqueId val="{00000001-11DA-4004-825E-08CDF2A336B1}"/>
              </c:ext>
            </c:extLst>
          </c:dPt>
          <c:dPt>
            <c:idx val="20"/>
            <c:invertIfNegative val="0"/>
            <c:bubble3D val="0"/>
            <c:spPr>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lin ang="5400000" scaled="1"/>
                <a:tileRect/>
              </a:gradFill>
              <a:ln>
                <a:noFill/>
              </a:ln>
              <a:effectLst/>
            </c:spPr>
            <c:extLst>
              <c:ext xmlns:c16="http://schemas.microsoft.com/office/drawing/2014/chart" uri="{C3380CC4-5D6E-409C-BE32-E72D297353CC}">
                <c16:uniqueId val="{00000003-11DA-4004-825E-08CDF2A336B1}"/>
              </c:ext>
            </c:extLst>
          </c:dPt>
          <c:cat>
            <c:numRef>
              <c:f>Sheet1!$B$4:$V$4</c:f>
              <c:numCache>
                <c:formatCode>yyyy</c:formatCode>
                <c:ptCount val="21"/>
                <c:pt idx="0">
                  <c:v>36617</c:v>
                </c:pt>
                <c:pt idx="1">
                  <c:v>36892</c:v>
                </c:pt>
                <c:pt idx="2">
                  <c:v>37257</c:v>
                </c:pt>
                <c:pt idx="3">
                  <c:v>37622</c:v>
                </c:pt>
                <c:pt idx="4">
                  <c:v>37987</c:v>
                </c:pt>
                <c:pt idx="5">
                  <c:v>38353</c:v>
                </c:pt>
                <c:pt idx="6">
                  <c:v>38718</c:v>
                </c:pt>
                <c:pt idx="7">
                  <c:v>39083</c:v>
                </c:pt>
                <c:pt idx="8">
                  <c:v>39448</c:v>
                </c:pt>
                <c:pt idx="9">
                  <c:v>39814</c:v>
                </c:pt>
                <c:pt idx="10">
                  <c:v>40179</c:v>
                </c:pt>
                <c:pt idx="11">
                  <c:v>40269</c:v>
                </c:pt>
                <c:pt idx="12">
                  <c:v>40544</c:v>
                </c:pt>
                <c:pt idx="13">
                  <c:v>40909</c:v>
                </c:pt>
                <c:pt idx="14">
                  <c:v>41275</c:v>
                </c:pt>
                <c:pt idx="15">
                  <c:v>41640</c:v>
                </c:pt>
                <c:pt idx="16">
                  <c:v>42005</c:v>
                </c:pt>
                <c:pt idx="17">
                  <c:v>42370</c:v>
                </c:pt>
                <c:pt idx="18">
                  <c:v>42736</c:v>
                </c:pt>
                <c:pt idx="19">
                  <c:v>43831</c:v>
                </c:pt>
                <c:pt idx="20">
                  <c:v>52963</c:v>
                </c:pt>
              </c:numCache>
            </c:numRef>
          </c:cat>
          <c:val>
            <c:numRef>
              <c:f>Sheet1!$B$5:$V$5</c:f>
              <c:numCache>
                <c:formatCode>#,##0</c:formatCode>
                <c:ptCount val="21"/>
                <c:pt idx="0">
                  <c:v>173543</c:v>
                </c:pt>
                <c:pt idx="1">
                  <c:v>181783</c:v>
                </c:pt>
                <c:pt idx="2">
                  <c:v>191922</c:v>
                </c:pt>
                <c:pt idx="3">
                  <c:v>202094</c:v>
                </c:pt>
                <c:pt idx="4">
                  <c:v>211018</c:v>
                </c:pt>
                <c:pt idx="5">
                  <c:v>219939</c:v>
                </c:pt>
                <c:pt idx="6">
                  <c:v>226838</c:v>
                </c:pt>
                <c:pt idx="7">
                  <c:v>231597</c:v>
                </c:pt>
                <c:pt idx="8">
                  <c:v>235767</c:v>
                </c:pt>
                <c:pt idx="9">
                  <c:v>239369</c:v>
                </c:pt>
                <c:pt idx="10">
                  <c:v>243712</c:v>
                </c:pt>
                <c:pt idx="11">
                  <c:v>243916</c:v>
                </c:pt>
                <c:pt idx="12">
                  <c:v>246475</c:v>
                </c:pt>
                <c:pt idx="13">
                  <c:v>250774</c:v>
                </c:pt>
                <c:pt idx="14">
                  <c:v>256366</c:v>
                </c:pt>
                <c:pt idx="15">
                  <c:v>260416</c:v>
                </c:pt>
                <c:pt idx="16">
                  <c:v>263028</c:v>
                </c:pt>
                <c:pt idx="17">
                  <c:v>264911</c:v>
                </c:pt>
                <c:pt idx="18">
                  <c:v>267917</c:v>
                </c:pt>
                <c:pt idx="19">
                  <c:v>274898</c:v>
                </c:pt>
                <c:pt idx="20">
                  <c:v>350000</c:v>
                </c:pt>
              </c:numCache>
            </c:numRef>
          </c:val>
          <c:extLst>
            <c:ext xmlns:c16="http://schemas.microsoft.com/office/drawing/2014/chart" uri="{C3380CC4-5D6E-409C-BE32-E72D297353CC}">
              <c16:uniqueId val="{00000004-11DA-4004-825E-08CDF2A336B1}"/>
            </c:ext>
          </c:extLst>
        </c:ser>
        <c:dLbls>
          <c:showLegendKey val="0"/>
          <c:showVal val="0"/>
          <c:showCatName val="0"/>
          <c:showSerName val="0"/>
          <c:showPercent val="0"/>
          <c:showBubbleSize val="0"/>
        </c:dLbls>
        <c:gapWidth val="15"/>
        <c:axId val="627457160"/>
        <c:axId val="627449944"/>
      </c:barChart>
      <c:catAx>
        <c:axId val="627457160"/>
        <c:scaling>
          <c:orientation val="minMax"/>
        </c:scaling>
        <c:delete val="0"/>
        <c:axPos val="b"/>
        <c:numFmt formatCode="yyyy" sourceLinked="1"/>
        <c:majorTickMark val="out"/>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2000" b="0" i="0" u="none" strike="noStrike" kern="1200" baseline="0">
                <a:solidFill>
                  <a:schemeClr val="bg1"/>
                </a:solidFill>
                <a:latin typeface="+mn-lt"/>
                <a:ea typeface="+mn-ea"/>
                <a:cs typeface="+mn-cs"/>
              </a:defRPr>
            </a:pPr>
            <a:endParaRPr lang="en-US"/>
          </a:p>
        </c:txPr>
        <c:crossAx val="627449944"/>
        <c:crosses val="autoZero"/>
        <c:auto val="0"/>
        <c:lblAlgn val="ctr"/>
        <c:lblOffset val="100"/>
        <c:noMultiLvlLbl val="0"/>
      </c:catAx>
      <c:valAx>
        <c:axId val="627449944"/>
        <c:scaling>
          <c:orientation val="minMax"/>
          <c:max val="350000"/>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crossAx val="627457160"/>
        <c:crosses val="autoZero"/>
        <c:crossBetween val="between"/>
        <c:majorUnit val="100000"/>
      </c:valAx>
      <c:spPr>
        <a:noFill/>
        <a:ln>
          <a:noFill/>
        </a:ln>
        <a:effectLst/>
      </c:spPr>
    </c:plotArea>
    <c:plotVisOnly val="1"/>
    <c:dispBlanksAs val="gap"/>
    <c:showDLblsOverMax val="0"/>
  </c:chart>
  <c:spPr>
    <a:noFill/>
    <a:ln>
      <a:noFill/>
    </a:ln>
    <a:effectLst/>
  </c:spPr>
  <c:txPr>
    <a:bodyPr/>
    <a:lstStyle/>
    <a:p>
      <a:pPr>
        <a:defRPr sz="2000">
          <a:solidFill>
            <a:schemeClr val="bg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Sworn Staffing</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D8E6-411A-A360-3F430D0E6E7C}"/>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D8E6-411A-A360-3F430D0E6E7C}"/>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D8E6-411A-A360-3F430D0E6E7C}"/>
              </c:ext>
            </c:extLst>
          </c:dPt>
          <c:dPt>
            <c:idx val="3"/>
            <c:bubble3D val="0"/>
            <c:spPr>
              <a:solidFill>
                <a:schemeClr val="accent6">
                  <a:lumMod val="60000"/>
                  <a:lumOff val="40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E157-45CC-84D5-C2714D75E5A9}"/>
              </c:ext>
            </c:extLst>
          </c:dPt>
          <c:dLbls>
            <c:spPr>
              <a:noFill/>
              <a:ln>
                <a:noFill/>
              </a:ln>
              <a:effectLst/>
            </c:spPr>
            <c:txPr>
              <a:bodyPr rot="0" spcFirstLastPara="1" vertOverflow="ellipsis" vert="horz" wrap="square" lIns="38100" tIns="19050" rIns="38100" bIns="19050" anchor="ctr" anchorCtr="1">
                <a:spAutoFit/>
              </a:bodyPr>
              <a:lstStyle/>
              <a:p>
                <a:pPr>
                  <a:defRPr sz="48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Patrol</c:v>
                </c:pt>
                <c:pt idx="1">
                  <c:v>Investigations</c:v>
                </c:pt>
                <c:pt idx="2">
                  <c:v>Support</c:v>
                </c:pt>
                <c:pt idx="3">
                  <c:v>Administration</c:v>
                </c:pt>
              </c:strCache>
            </c:strRef>
          </c:cat>
          <c:val>
            <c:numRef>
              <c:f>Sheet1!$B$2:$B$5</c:f>
              <c:numCache>
                <c:formatCode>General</c:formatCode>
                <c:ptCount val="4"/>
                <c:pt idx="0">
                  <c:v>174</c:v>
                </c:pt>
                <c:pt idx="1">
                  <c:v>65.5</c:v>
                </c:pt>
                <c:pt idx="2">
                  <c:v>63</c:v>
                </c:pt>
                <c:pt idx="3">
                  <c:v>25</c:v>
                </c:pt>
              </c:numCache>
            </c:numRef>
          </c:val>
          <c:extLst>
            <c:ext xmlns:c16="http://schemas.microsoft.com/office/drawing/2014/chart" uri="{C3380CC4-5D6E-409C-BE32-E72D297353CC}">
              <c16:uniqueId val="{00000000-E157-45CC-84D5-C2714D75E5A9}"/>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l"/>
      <c:overlay val="0"/>
      <c:spPr>
        <a:noFill/>
        <a:ln>
          <a:noFill/>
        </a:ln>
        <a:effectLst/>
      </c:spPr>
      <c:txPr>
        <a:bodyPr rot="0" spcFirstLastPara="1" vertOverflow="ellipsis" vert="horz" wrap="square" anchor="ctr" anchorCtr="1"/>
        <a:lstStyle/>
        <a:p>
          <a:pPr>
            <a:defRPr sz="3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Sworn Staffing</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B19D-490B-97CE-E72DF458B5AF}"/>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B19D-490B-97CE-E72DF458B5AF}"/>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B19D-490B-97CE-E72DF458B5AF}"/>
              </c:ext>
            </c:extLst>
          </c:dPt>
          <c:dLbls>
            <c:spPr>
              <a:noFill/>
              <a:ln>
                <a:noFill/>
              </a:ln>
              <a:effectLst/>
            </c:spPr>
            <c:txPr>
              <a:bodyPr rot="0" spcFirstLastPara="1" vertOverflow="ellipsis" vert="horz" wrap="square" lIns="38100" tIns="19050" rIns="38100" bIns="19050" anchor="ctr" anchorCtr="1">
                <a:spAutoFit/>
              </a:bodyPr>
              <a:lstStyle/>
              <a:p>
                <a:pPr>
                  <a:defRPr sz="48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3"/>
                <c:pt idx="0">
                  <c:v>Patrol</c:v>
                </c:pt>
                <c:pt idx="1">
                  <c:v>Investigations</c:v>
                </c:pt>
                <c:pt idx="2">
                  <c:v>Support</c:v>
                </c:pt>
              </c:strCache>
            </c:strRef>
          </c:cat>
          <c:val>
            <c:numRef>
              <c:f>Sheet1!$B$2:$B$5</c:f>
              <c:numCache>
                <c:formatCode>General</c:formatCode>
                <c:ptCount val="3"/>
                <c:pt idx="0">
                  <c:v>164</c:v>
                </c:pt>
                <c:pt idx="1">
                  <c:v>60</c:v>
                </c:pt>
                <c:pt idx="2">
                  <c:v>7</c:v>
                </c:pt>
              </c:numCache>
            </c:numRef>
          </c:val>
          <c:extLst>
            <c:ext xmlns:c16="http://schemas.microsoft.com/office/drawing/2014/chart" uri="{C3380CC4-5D6E-409C-BE32-E72D297353CC}">
              <c16:uniqueId val="{00000000-E157-45CC-84D5-C2714D75E5A9}"/>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l"/>
      <c:overlay val="0"/>
      <c:spPr>
        <a:noFill/>
        <a:ln>
          <a:noFill/>
        </a:ln>
        <a:effectLst/>
      </c:spPr>
      <c:txPr>
        <a:bodyPr rot="0" spcFirstLastPara="1" vertOverflow="ellipsis" vert="horz" wrap="square" anchor="ctr" anchorCtr="1"/>
        <a:lstStyle/>
        <a:p>
          <a:pPr>
            <a:defRPr sz="3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7702552719200892E-2"/>
          <c:y val="0.12234910277324633"/>
          <c:w val="0.90899001109877908"/>
          <c:h val="0.76998368678629692"/>
        </c:manualLayout>
      </c:layout>
      <c:lineChart>
        <c:grouping val="standard"/>
        <c:varyColors val="0"/>
        <c:ser>
          <c:idx val="0"/>
          <c:order val="0"/>
          <c:spPr>
            <a:ln w="38100">
              <a:solidFill>
                <a:schemeClr val="accent5">
                  <a:lumMod val="75000"/>
                </a:schemeClr>
              </a:solidFill>
              <a:prstDash val="solid"/>
            </a:ln>
          </c:spPr>
          <c:marker>
            <c:symbol val="none"/>
          </c:marker>
          <c:cat>
            <c:numRef>
              <c:f>'Datasheet-Positron'!$B$19:$B$198</c:f>
              <c:numCache>
                <c:formatCode>mmm\-yy</c:formatCode>
                <c:ptCount val="180"/>
                <c:pt idx="0">
                  <c:v>37257</c:v>
                </c:pt>
                <c:pt idx="1">
                  <c:v>37288</c:v>
                </c:pt>
                <c:pt idx="2">
                  <c:v>37316</c:v>
                </c:pt>
                <c:pt idx="3">
                  <c:v>37347</c:v>
                </c:pt>
                <c:pt idx="4">
                  <c:v>37377</c:v>
                </c:pt>
                <c:pt idx="5">
                  <c:v>37408</c:v>
                </c:pt>
                <c:pt idx="6">
                  <c:v>37438</c:v>
                </c:pt>
                <c:pt idx="7">
                  <c:v>37469</c:v>
                </c:pt>
                <c:pt idx="8">
                  <c:v>37500</c:v>
                </c:pt>
                <c:pt idx="9">
                  <c:v>37530</c:v>
                </c:pt>
                <c:pt idx="10">
                  <c:v>37561</c:v>
                </c:pt>
                <c:pt idx="11">
                  <c:v>37591</c:v>
                </c:pt>
                <c:pt idx="12">
                  <c:v>37622</c:v>
                </c:pt>
                <c:pt idx="13">
                  <c:v>37653</c:v>
                </c:pt>
                <c:pt idx="14">
                  <c:v>37681</c:v>
                </c:pt>
                <c:pt idx="15">
                  <c:v>37712</c:v>
                </c:pt>
                <c:pt idx="16">
                  <c:v>37742</c:v>
                </c:pt>
                <c:pt idx="17">
                  <c:v>37773</c:v>
                </c:pt>
                <c:pt idx="18">
                  <c:v>37803</c:v>
                </c:pt>
                <c:pt idx="19">
                  <c:v>37834</c:v>
                </c:pt>
                <c:pt idx="20">
                  <c:v>37865</c:v>
                </c:pt>
                <c:pt idx="21">
                  <c:v>37895</c:v>
                </c:pt>
                <c:pt idx="22">
                  <c:v>37926</c:v>
                </c:pt>
                <c:pt idx="23">
                  <c:v>37956</c:v>
                </c:pt>
                <c:pt idx="24">
                  <c:v>37987</c:v>
                </c:pt>
                <c:pt idx="25">
                  <c:v>38018</c:v>
                </c:pt>
                <c:pt idx="26">
                  <c:v>38047</c:v>
                </c:pt>
                <c:pt idx="27">
                  <c:v>38078</c:v>
                </c:pt>
                <c:pt idx="28">
                  <c:v>38108</c:v>
                </c:pt>
                <c:pt idx="29">
                  <c:v>38139</c:v>
                </c:pt>
                <c:pt idx="30">
                  <c:v>38169</c:v>
                </c:pt>
                <c:pt idx="31">
                  <c:v>38200</c:v>
                </c:pt>
                <c:pt idx="32">
                  <c:v>38231</c:v>
                </c:pt>
                <c:pt idx="33">
                  <c:v>38261</c:v>
                </c:pt>
                <c:pt idx="34">
                  <c:v>38292</c:v>
                </c:pt>
                <c:pt idx="35">
                  <c:v>38322</c:v>
                </c:pt>
                <c:pt idx="36">
                  <c:v>38353</c:v>
                </c:pt>
                <c:pt idx="37">
                  <c:v>38384</c:v>
                </c:pt>
                <c:pt idx="38">
                  <c:v>38412</c:v>
                </c:pt>
                <c:pt idx="39">
                  <c:v>38443</c:v>
                </c:pt>
                <c:pt idx="40">
                  <c:v>38473</c:v>
                </c:pt>
                <c:pt idx="41">
                  <c:v>38504</c:v>
                </c:pt>
                <c:pt idx="42">
                  <c:v>38534</c:v>
                </c:pt>
                <c:pt idx="43">
                  <c:v>38565</c:v>
                </c:pt>
                <c:pt idx="44">
                  <c:v>38596</c:v>
                </c:pt>
                <c:pt idx="45">
                  <c:v>38626</c:v>
                </c:pt>
                <c:pt idx="46">
                  <c:v>38657</c:v>
                </c:pt>
                <c:pt idx="47">
                  <c:v>38687</c:v>
                </c:pt>
                <c:pt idx="48">
                  <c:v>38718</c:v>
                </c:pt>
                <c:pt idx="49">
                  <c:v>38749</c:v>
                </c:pt>
                <c:pt idx="50">
                  <c:v>38777</c:v>
                </c:pt>
                <c:pt idx="51">
                  <c:v>38808</c:v>
                </c:pt>
                <c:pt idx="52">
                  <c:v>38838</c:v>
                </c:pt>
                <c:pt idx="53">
                  <c:v>38869</c:v>
                </c:pt>
                <c:pt idx="54">
                  <c:v>38899</c:v>
                </c:pt>
                <c:pt idx="55">
                  <c:v>38930</c:v>
                </c:pt>
                <c:pt idx="56">
                  <c:v>38961</c:v>
                </c:pt>
                <c:pt idx="57">
                  <c:v>38991</c:v>
                </c:pt>
                <c:pt idx="58">
                  <c:v>39022</c:v>
                </c:pt>
                <c:pt idx="59">
                  <c:v>39052</c:v>
                </c:pt>
                <c:pt idx="60">
                  <c:v>39083</c:v>
                </c:pt>
                <c:pt idx="61">
                  <c:v>39114</c:v>
                </c:pt>
                <c:pt idx="62">
                  <c:v>39142</c:v>
                </c:pt>
                <c:pt idx="63">
                  <c:v>39173</c:v>
                </c:pt>
                <c:pt idx="64">
                  <c:v>39203</c:v>
                </c:pt>
                <c:pt idx="65">
                  <c:v>39234</c:v>
                </c:pt>
                <c:pt idx="66">
                  <c:v>39264</c:v>
                </c:pt>
                <c:pt idx="67">
                  <c:v>39295</c:v>
                </c:pt>
                <c:pt idx="68">
                  <c:v>39326</c:v>
                </c:pt>
                <c:pt idx="69">
                  <c:v>39356</c:v>
                </c:pt>
                <c:pt idx="70">
                  <c:v>39387</c:v>
                </c:pt>
                <c:pt idx="71">
                  <c:v>39417</c:v>
                </c:pt>
                <c:pt idx="72">
                  <c:v>39448</c:v>
                </c:pt>
                <c:pt idx="73">
                  <c:v>39479</c:v>
                </c:pt>
                <c:pt idx="74">
                  <c:v>39508</c:v>
                </c:pt>
                <c:pt idx="75">
                  <c:v>39539</c:v>
                </c:pt>
                <c:pt idx="76">
                  <c:v>39569</c:v>
                </c:pt>
                <c:pt idx="77">
                  <c:v>39600</c:v>
                </c:pt>
                <c:pt idx="78">
                  <c:v>39630</c:v>
                </c:pt>
                <c:pt idx="79">
                  <c:v>39661</c:v>
                </c:pt>
                <c:pt idx="80">
                  <c:v>39692</c:v>
                </c:pt>
                <c:pt idx="81">
                  <c:v>39722</c:v>
                </c:pt>
                <c:pt idx="82">
                  <c:v>39753</c:v>
                </c:pt>
                <c:pt idx="83">
                  <c:v>39783</c:v>
                </c:pt>
                <c:pt idx="84">
                  <c:v>39814</c:v>
                </c:pt>
                <c:pt idx="85">
                  <c:v>39845</c:v>
                </c:pt>
                <c:pt idx="86">
                  <c:v>39873</c:v>
                </c:pt>
                <c:pt idx="87">
                  <c:v>39904</c:v>
                </c:pt>
                <c:pt idx="88">
                  <c:v>39934</c:v>
                </c:pt>
                <c:pt idx="89">
                  <c:v>39965</c:v>
                </c:pt>
                <c:pt idx="90">
                  <c:v>39995</c:v>
                </c:pt>
                <c:pt idx="91">
                  <c:v>40026</c:v>
                </c:pt>
                <c:pt idx="92">
                  <c:v>40057</c:v>
                </c:pt>
                <c:pt idx="93">
                  <c:v>40087</c:v>
                </c:pt>
                <c:pt idx="94">
                  <c:v>40118</c:v>
                </c:pt>
                <c:pt idx="95">
                  <c:v>40148</c:v>
                </c:pt>
                <c:pt idx="96">
                  <c:v>40179</c:v>
                </c:pt>
                <c:pt idx="97">
                  <c:v>40210</c:v>
                </c:pt>
                <c:pt idx="98">
                  <c:v>40238</c:v>
                </c:pt>
                <c:pt idx="99">
                  <c:v>40269</c:v>
                </c:pt>
                <c:pt idx="100">
                  <c:v>40299</c:v>
                </c:pt>
                <c:pt idx="101">
                  <c:v>40330</c:v>
                </c:pt>
                <c:pt idx="102">
                  <c:v>40360</c:v>
                </c:pt>
                <c:pt idx="103">
                  <c:v>40391</c:v>
                </c:pt>
                <c:pt idx="104">
                  <c:v>40422</c:v>
                </c:pt>
                <c:pt idx="105">
                  <c:v>40452</c:v>
                </c:pt>
                <c:pt idx="106">
                  <c:v>40483</c:v>
                </c:pt>
                <c:pt idx="107">
                  <c:v>40513</c:v>
                </c:pt>
                <c:pt idx="108">
                  <c:v>40544</c:v>
                </c:pt>
                <c:pt idx="109">
                  <c:v>40575</c:v>
                </c:pt>
                <c:pt idx="110">
                  <c:v>40603</c:v>
                </c:pt>
                <c:pt idx="111">
                  <c:v>40634</c:v>
                </c:pt>
                <c:pt idx="112">
                  <c:v>40664</c:v>
                </c:pt>
                <c:pt idx="113">
                  <c:v>40695</c:v>
                </c:pt>
                <c:pt idx="114">
                  <c:v>40725</c:v>
                </c:pt>
                <c:pt idx="115">
                  <c:v>40756</c:v>
                </c:pt>
                <c:pt idx="116">
                  <c:v>40787</c:v>
                </c:pt>
                <c:pt idx="117">
                  <c:v>40817</c:v>
                </c:pt>
                <c:pt idx="118">
                  <c:v>40848</c:v>
                </c:pt>
                <c:pt idx="119">
                  <c:v>40878</c:v>
                </c:pt>
                <c:pt idx="120">
                  <c:v>40909</c:v>
                </c:pt>
                <c:pt idx="121">
                  <c:v>40940</c:v>
                </c:pt>
                <c:pt idx="122">
                  <c:v>40969</c:v>
                </c:pt>
                <c:pt idx="123">
                  <c:v>41000</c:v>
                </c:pt>
                <c:pt idx="124">
                  <c:v>41030</c:v>
                </c:pt>
                <c:pt idx="125">
                  <c:v>41061</c:v>
                </c:pt>
                <c:pt idx="126">
                  <c:v>41091</c:v>
                </c:pt>
                <c:pt idx="127">
                  <c:v>41122</c:v>
                </c:pt>
                <c:pt idx="128">
                  <c:v>41153</c:v>
                </c:pt>
                <c:pt idx="129">
                  <c:v>41183</c:v>
                </c:pt>
                <c:pt idx="130">
                  <c:v>41214</c:v>
                </c:pt>
                <c:pt idx="131">
                  <c:v>41244</c:v>
                </c:pt>
                <c:pt idx="132">
                  <c:v>41275</c:v>
                </c:pt>
                <c:pt idx="133">
                  <c:v>41306</c:v>
                </c:pt>
                <c:pt idx="134">
                  <c:v>41334</c:v>
                </c:pt>
                <c:pt idx="135">
                  <c:v>41365</c:v>
                </c:pt>
                <c:pt idx="136">
                  <c:v>41395</c:v>
                </c:pt>
                <c:pt idx="137">
                  <c:v>41426</c:v>
                </c:pt>
                <c:pt idx="138">
                  <c:v>41456</c:v>
                </c:pt>
                <c:pt idx="139">
                  <c:v>41487</c:v>
                </c:pt>
                <c:pt idx="140">
                  <c:v>41518</c:v>
                </c:pt>
                <c:pt idx="141">
                  <c:v>41548</c:v>
                </c:pt>
                <c:pt idx="142">
                  <c:v>41579</c:v>
                </c:pt>
                <c:pt idx="143">
                  <c:v>41609</c:v>
                </c:pt>
                <c:pt idx="144">
                  <c:v>41640</c:v>
                </c:pt>
                <c:pt idx="145">
                  <c:v>41671</c:v>
                </c:pt>
                <c:pt idx="146">
                  <c:v>41699</c:v>
                </c:pt>
                <c:pt idx="147">
                  <c:v>41730</c:v>
                </c:pt>
                <c:pt idx="148">
                  <c:v>41760</c:v>
                </c:pt>
                <c:pt idx="149">
                  <c:v>41791</c:v>
                </c:pt>
                <c:pt idx="150">
                  <c:v>41821</c:v>
                </c:pt>
                <c:pt idx="151">
                  <c:v>41852</c:v>
                </c:pt>
                <c:pt idx="152">
                  <c:v>41883</c:v>
                </c:pt>
                <c:pt idx="153">
                  <c:v>41913</c:v>
                </c:pt>
                <c:pt idx="154">
                  <c:v>41944</c:v>
                </c:pt>
                <c:pt idx="155">
                  <c:v>41974</c:v>
                </c:pt>
                <c:pt idx="156">
                  <c:v>42005</c:v>
                </c:pt>
                <c:pt idx="157">
                  <c:v>42036</c:v>
                </c:pt>
                <c:pt idx="158">
                  <c:v>42064</c:v>
                </c:pt>
                <c:pt idx="159">
                  <c:v>42095</c:v>
                </c:pt>
                <c:pt idx="160">
                  <c:v>42125</c:v>
                </c:pt>
                <c:pt idx="161">
                  <c:v>42156</c:v>
                </c:pt>
                <c:pt idx="162">
                  <c:v>42186</c:v>
                </c:pt>
                <c:pt idx="163">
                  <c:v>42217</c:v>
                </c:pt>
                <c:pt idx="164">
                  <c:v>42248</c:v>
                </c:pt>
                <c:pt idx="165">
                  <c:v>42278</c:v>
                </c:pt>
                <c:pt idx="166">
                  <c:v>42309</c:v>
                </c:pt>
                <c:pt idx="167">
                  <c:v>42339</c:v>
                </c:pt>
                <c:pt idx="168">
                  <c:v>42370</c:v>
                </c:pt>
                <c:pt idx="169">
                  <c:v>42401</c:v>
                </c:pt>
                <c:pt idx="170">
                  <c:v>42430</c:v>
                </c:pt>
                <c:pt idx="171">
                  <c:v>42461</c:v>
                </c:pt>
                <c:pt idx="172">
                  <c:v>42491</c:v>
                </c:pt>
                <c:pt idx="173">
                  <c:v>42522</c:v>
                </c:pt>
                <c:pt idx="174">
                  <c:v>42552</c:v>
                </c:pt>
                <c:pt idx="175">
                  <c:v>42583</c:v>
                </c:pt>
                <c:pt idx="176">
                  <c:v>42614</c:v>
                </c:pt>
                <c:pt idx="177">
                  <c:v>42644</c:v>
                </c:pt>
                <c:pt idx="178">
                  <c:v>42675</c:v>
                </c:pt>
                <c:pt idx="179">
                  <c:v>42705</c:v>
                </c:pt>
              </c:numCache>
            </c:numRef>
          </c:cat>
          <c:val>
            <c:numRef>
              <c:f>'Datasheet-Positron'!$M$19:$M$198</c:f>
              <c:numCache>
                <c:formatCode>#,##0</c:formatCode>
                <c:ptCount val="180"/>
                <c:pt idx="0">
                  <c:v>3983</c:v>
                </c:pt>
                <c:pt idx="1">
                  <c:v>3874</c:v>
                </c:pt>
                <c:pt idx="2">
                  <c:v>4342</c:v>
                </c:pt>
                <c:pt idx="3">
                  <c:v>4374</c:v>
                </c:pt>
                <c:pt idx="4">
                  <c:v>4634</c:v>
                </c:pt>
                <c:pt idx="5">
                  <c:v>4497</c:v>
                </c:pt>
                <c:pt idx="6">
                  <c:v>4655</c:v>
                </c:pt>
                <c:pt idx="7">
                  <c:v>4790</c:v>
                </c:pt>
                <c:pt idx="8">
                  <c:v>4356</c:v>
                </c:pt>
                <c:pt idx="9">
                  <c:v>4426</c:v>
                </c:pt>
                <c:pt idx="10">
                  <c:v>4021</c:v>
                </c:pt>
                <c:pt idx="11">
                  <c:v>4059</c:v>
                </c:pt>
                <c:pt idx="12">
                  <c:v>4166</c:v>
                </c:pt>
                <c:pt idx="13">
                  <c:v>3612</c:v>
                </c:pt>
                <c:pt idx="14">
                  <c:v>4318</c:v>
                </c:pt>
                <c:pt idx="15">
                  <c:v>4129</c:v>
                </c:pt>
                <c:pt idx="16">
                  <c:v>4447</c:v>
                </c:pt>
                <c:pt idx="17">
                  <c:v>4237</c:v>
                </c:pt>
                <c:pt idx="18">
                  <c:v>4453</c:v>
                </c:pt>
                <c:pt idx="19">
                  <c:v>4929</c:v>
                </c:pt>
                <c:pt idx="20">
                  <c:v>4278</c:v>
                </c:pt>
                <c:pt idx="21">
                  <c:v>4485</c:v>
                </c:pt>
                <c:pt idx="22">
                  <c:v>3870</c:v>
                </c:pt>
                <c:pt idx="23">
                  <c:v>4277</c:v>
                </c:pt>
                <c:pt idx="24">
                  <c:v>3932</c:v>
                </c:pt>
                <c:pt idx="25">
                  <c:v>4023</c:v>
                </c:pt>
                <c:pt idx="26">
                  <c:v>3416</c:v>
                </c:pt>
                <c:pt idx="27">
                  <c:v>4132</c:v>
                </c:pt>
                <c:pt idx="28">
                  <c:v>4328</c:v>
                </c:pt>
                <c:pt idx="29">
                  <c:v>4290</c:v>
                </c:pt>
                <c:pt idx="30">
                  <c:v>5296</c:v>
                </c:pt>
                <c:pt idx="31">
                  <c:v>5293</c:v>
                </c:pt>
                <c:pt idx="32">
                  <c:v>5124</c:v>
                </c:pt>
                <c:pt idx="33">
                  <c:v>4969</c:v>
                </c:pt>
                <c:pt idx="34">
                  <c:v>4479</c:v>
                </c:pt>
                <c:pt idx="35">
                  <c:v>4937</c:v>
                </c:pt>
                <c:pt idx="36">
                  <c:v>4906</c:v>
                </c:pt>
                <c:pt idx="37">
                  <c:v>4827</c:v>
                </c:pt>
                <c:pt idx="38">
                  <c:v>6453</c:v>
                </c:pt>
                <c:pt idx="39">
                  <c:v>6028</c:v>
                </c:pt>
                <c:pt idx="40">
                  <c:v>6391</c:v>
                </c:pt>
                <c:pt idx="41">
                  <c:v>6249</c:v>
                </c:pt>
                <c:pt idx="42">
                  <c:v>6400</c:v>
                </c:pt>
                <c:pt idx="43">
                  <c:v>6771</c:v>
                </c:pt>
                <c:pt idx="44">
                  <c:v>6018</c:v>
                </c:pt>
                <c:pt idx="45">
                  <c:v>6412</c:v>
                </c:pt>
                <c:pt idx="46">
                  <c:v>7312</c:v>
                </c:pt>
                <c:pt idx="47">
                  <c:v>7470</c:v>
                </c:pt>
                <c:pt idx="48">
                  <c:v>7345</c:v>
                </c:pt>
                <c:pt idx="49">
                  <c:v>6970</c:v>
                </c:pt>
                <c:pt idx="50">
                  <c:v>7682</c:v>
                </c:pt>
                <c:pt idx="51">
                  <c:v>7441</c:v>
                </c:pt>
                <c:pt idx="52">
                  <c:v>7642</c:v>
                </c:pt>
                <c:pt idx="53">
                  <c:v>7826</c:v>
                </c:pt>
                <c:pt idx="54">
                  <c:v>8397</c:v>
                </c:pt>
                <c:pt idx="55">
                  <c:v>8337</c:v>
                </c:pt>
                <c:pt idx="56">
                  <c:v>7618</c:v>
                </c:pt>
                <c:pt idx="57">
                  <c:v>8257</c:v>
                </c:pt>
                <c:pt idx="58">
                  <c:v>7546</c:v>
                </c:pt>
                <c:pt idx="59">
                  <c:v>7824</c:v>
                </c:pt>
                <c:pt idx="60">
                  <c:v>7573</c:v>
                </c:pt>
                <c:pt idx="61">
                  <c:v>7015</c:v>
                </c:pt>
                <c:pt idx="62">
                  <c:v>7694</c:v>
                </c:pt>
                <c:pt idx="63">
                  <c:v>6697</c:v>
                </c:pt>
                <c:pt idx="64">
                  <c:v>7630</c:v>
                </c:pt>
                <c:pt idx="65">
                  <c:v>7703</c:v>
                </c:pt>
                <c:pt idx="66">
                  <c:v>7905</c:v>
                </c:pt>
                <c:pt idx="67">
                  <c:v>8110</c:v>
                </c:pt>
                <c:pt idx="68">
                  <c:v>7916</c:v>
                </c:pt>
                <c:pt idx="69">
                  <c:v>8292</c:v>
                </c:pt>
                <c:pt idx="70">
                  <c:v>7012</c:v>
                </c:pt>
                <c:pt idx="71">
                  <c:v>7331</c:v>
                </c:pt>
                <c:pt idx="72">
                  <c:v>7634</c:v>
                </c:pt>
                <c:pt idx="73">
                  <c:v>7306</c:v>
                </c:pt>
                <c:pt idx="74">
                  <c:v>7048</c:v>
                </c:pt>
                <c:pt idx="75">
                  <c:v>6439</c:v>
                </c:pt>
                <c:pt idx="76">
                  <c:v>6806</c:v>
                </c:pt>
                <c:pt idx="77">
                  <c:v>6761</c:v>
                </c:pt>
                <c:pt idx="78">
                  <c:v>6722</c:v>
                </c:pt>
                <c:pt idx="79">
                  <c:v>6734</c:v>
                </c:pt>
                <c:pt idx="80">
                  <c:v>6543</c:v>
                </c:pt>
                <c:pt idx="81">
                  <c:v>6623</c:v>
                </c:pt>
                <c:pt idx="82">
                  <c:v>6503</c:v>
                </c:pt>
                <c:pt idx="83">
                  <c:v>6696</c:v>
                </c:pt>
                <c:pt idx="84">
                  <c:v>6822</c:v>
                </c:pt>
                <c:pt idx="85">
                  <c:v>6181</c:v>
                </c:pt>
                <c:pt idx="86">
                  <c:v>6916</c:v>
                </c:pt>
                <c:pt idx="87">
                  <c:v>6688</c:v>
                </c:pt>
                <c:pt idx="88">
                  <c:v>6737</c:v>
                </c:pt>
                <c:pt idx="89">
                  <c:v>7080</c:v>
                </c:pt>
                <c:pt idx="90">
                  <c:v>6706</c:v>
                </c:pt>
                <c:pt idx="91">
                  <c:v>7082</c:v>
                </c:pt>
                <c:pt idx="92">
                  <c:v>6776</c:v>
                </c:pt>
                <c:pt idx="93">
                  <c:v>6576</c:v>
                </c:pt>
                <c:pt idx="94">
                  <c:v>6356</c:v>
                </c:pt>
                <c:pt idx="95">
                  <c:v>6770</c:v>
                </c:pt>
                <c:pt idx="97">
                  <c:v>6115</c:v>
                </c:pt>
                <c:pt idx="98">
                  <c:v>6975</c:v>
                </c:pt>
                <c:pt idx="99">
                  <c:v>6730</c:v>
                </c:pt>
                <c:pt idx="100">
                  <c:v>6990</c:v>
                </c:pt>
                <c:pt idx="101">
                  <c:v>6501</c:v>
                </c:pt>
                <c:pt idx="102">
                  <c:v>7513</c:v>
                </c:pt>
                <c:pt idx="103">
                  <c:v>7508</c:v>
                </c:pt>
                <c:pt idx="104">
                  <c:v>6996</c:v>
                </c:pt>
                <c:pt idx="105">
                  <c:v>7251</c:v>
                </c:pt>
                <c:pt idx="106">
                  <c:v>6594</c:v>
                </c:pt>
                <c:pt idx="107">
                  <c:v>7147</c:v>
                </c:pt>
                <c:pt idx="108">
                  <c:v>6800</c:v>
                </c:pt>
                <c:pt idx="109">
                  <c:v>6271</c:v>
                </c:pt>
                <c:pt idx="110">
                  <c:v>6827</c:v>
                </c:pt>
                <c:pt idx="111">
                  <c:v>6727</c:v>
                </c:pt>
                <c:pt idx="112">
                  <c:v>7209</c:v>
                </c:pt>
                <c:pt idx="113">
                  <c:v>6468</c:v>
                </c:pt>
                <c:pt idx="114">
                  <c:v>7893</c:v>
                </c:pt>
                <c:pt idx="115">
                  <c:v>7715</c:v>
                </c:pt>
                <c:pt idx="116">
                  <c:v>7687</c:v>
                </c:pt>
                <c:pt idx="117">
                  <c:v>7441</c:v>
                </c:pt>
                <c:pt idx="118">
                  <c:v>7122</c:v>
                </c:pt>
                <c:pt idx="119">
                  <c:v>7184</c:v>
                </c:pt>
                <c:pt idx="120">
                  <c:v>7588</c:v>
                </c:pt>
                <c:pt idx="121">
                  <c:v>7275</c:v>
                </c:pt>
                <c:pt idx="122">
                  <c:v>7476</c:v>
                </c:pt>
                <c:pt idx="123">
                  <c:v>7300</c:v>
                </c:pt>
                <c:pt idx="124">
                  <c:v>8203</c:v>
                </c:pt>
                <c:pt idx="125">
                  <c:v>8067</c:v>
                </c:pt>
                <c:pt idx="126">
                  <c:v>8443</c:v>
                </c:pt>
                <c:pt idx="127">
                  <c:v>9325</c:v>
                </c:pt>
                <c:pt idx="128">
                  <c:v>8643</c:v>
                </c:pt>
                <c:pt idx="129">
                  <c:v>8125</c:v>
                </c:pt>
                <c:pt idx="130">
                  <c:v>7383</c:v>
                </c:pt>
                <c:pt idx="131">
                  <c:v>8048</c:v>
                </c:pt>
                <c:pt idx="132">
                  <c:v>7338</c:v>
                </c:pt>
                <c:pt idx="133">
                  <c:v>7000</c:v>
                </c:pt>
                <c:pt idx="134">
                  <c:v>8934</c:v>
                </c:pt>
                <c:pt idx="135">
                  <c:v>9825</c:v>
                </c:pt>
                <c:pt idx="136">
                  <c:v>9072</c:v>
                </c:pt>
                <c:pt idx="137">
                  <c:v>7978</c:v>
                </c:pt>
                <c:pt idx="138">
                  <c:v>8361</c:v>
                </c:pt>
                <c:pt idx="139">
                  <c:v>8673</c:v>
                </c:pt>
                <c:pt idx="140">
                  <c:v>8413</c:v>
                </c:pt>
                <c:pt idx="141">
                  <c:v>8104</c:v>
                </c:pt>
                <c:pt idx="142">
                  <c:v>7937</c:v>
                </c:pt>
                <c:pt idx="143">
                  <c:v>8075</c:v>
                </c:pt>
                <c:pt idx="144">
                  <c:v>7847</c:v>
                </c:pt>
                <c:pt idx="145">
                  <c:v>7188</c:v>
                </c:pt>
                <c:pt idx="146">
                  <c:v>8412</c:v>
                </c:pt>
                <c:pt idx="147">
                  <c:v>8170</c:v>
                </c:pt>
                <c:pt idx="148">
                  <c:v>8889</c:v>
                </c:pt>
                <c:pt idx="149">
                  <c:v>8650</c:v>
                </c:pt>
                <c:pt idx="150">
                  <c:v>9571</c:v>
                </c:pt>
                <c:pt idx="151">
                  <c:v>9251</c:v>
                </c:pt>
                <c:pt idx="152">
                  <c:v>8537</c:v>
                </c:pt>
                <c:pt idx="153">
                  <c:v>9224</c:v>
                </c:pt>
                <c:pt idx="154">
                  <c:v>8254</c:v>
                </c:pt>
                <c:pt idx="155">
                  <c:v>8600</c:v>
                </c:pt>
                <c:pt idx="156">
                  <c:v>8631</c:v>
                </c:pt>
                <c:pt idx="157">
                  <c:v>8043</c:v>
                </c:pt>
                <c:pt idx="158">
                  <c:v>8963</c:v>
                </c:pt>
                <c:pt idx="159">
                  <c:v>8737</c:v>
                </c:pt>
                <c:pt idx="160">
                  <c:v>9097</c:v>
                </c:pt>
                <c:pt idx="161">
                  <c:v>9536</c:v>
                </c:pt>
                <c:pt idx="162">
                  <c:v>10292</c:v>
                </c:pt>
                <c:pt idx="163">
                  <c:v>10953</c:v>
                </c:pt>
                <c:pt idx="164">
                  <c:v>10164</c:v>
                </c:pt>
                <c:pt idx="165">
                  <c:v>9574</c:v>
                </c:pt>
                <c:pt idx="166">
                  <c:v>8185</c:v>
                </c:pt>
                <c:pt idx="167">
                  <c:v>8487</c:v>
                </c:pt>
                <c:pt idx="168">
                  <c:v>8118</c:v>
                </c:pt>
                <c:pt idx="169">
                  <c:v>8028</c:v>
                </c:pt>
                <c:pt idx="170">
                  <c:v>8436</c:v>
                </c:pt>
                <c:pt idx="171">
                  <c:v>8294</c:v>
                </c:pt>
                <c:pt idx="172">
                  <c:v>8509</c:v>
                </c:pt>
                <c:pt idx="173">
                  <c:v>8341</c:v>
                </c:pt>
                <c:pt idx="174">
                  <c:v>8688</c:v>
                </c:pt>
                <c:pt idx="175">
                  <c:v>8884</c:v>
                </c:pt>
                <c:pt idx="176">
                  <c:v>8230</c:v>
                </c:pt>
                <c:pt idx="177">
                  <c:v>8511</c:v>
                </c:pt>
                <c:pt idx="178">
                  <c:v>7707</c:v>
                </c:pt>
                <c:pt idx="179">
                  <c:v>7616</c:v>
                </c:pt>
              </c:numCache>
            </c:numRef>
          </c:val>
          <c:smooth val="0"/>
          <c:extLst>
            <c:ext xmlns:c16="http://schemas.microsoft.com/office/drawing/2014/chart" uri="{C3380CC4-5D6E-409C-BE32-E72D297353CC}">
              <c16:uniqueId val="{00000000-7A00-4528-8789-10BBDFB02734}"/>
            </c:ext>
          </c:extLst>
        </c:ser>
        <c:dLbls>
          <c:showLegendKey val="0"/>
          <c:showVal val="0"/>
          <c:showCatName val="0"/>
          <c:showSerName val="0"/>
          <c:showPercent val="0"/>
          <c:showBubbleSize val="0"/>
        </c:dLbls>
        <c:smooth val="0"/>
        <c:axId val="211075536"/>
        <c:axId val="1"/>
      </c:lineChart>
      <c:dateAx>
        <c:axId val="211075536"/>
        <c:scaling>
          <c:orientation val="minMax"/>
        </c:scaling>
        <c:delete val="0"/>
        <c:axPos val="b"/>
        <c:numFmt formatCode="mmm\-yy" sourceLinked="0"/>
        <c:majorTickMark val="out"/>
        <c:minorTickMark val="none"/>
        <c:tickLblPos val="nextTo"/>
        <c:spPr>
          <a:ln w="3175">
            <a:solidFill>
              <a:srgbClr val="000000"/>
            </a:solidFill>
            <a:prstDash val="solid"/>
          </a:ln>
        </c:spPr>
        <c:txPr>
          <a:bodyPr rot="-2700000" vert="horz"/>
          <a:lstStyle/>
          <a:p>
            <a:pPr>
              <a:defRPr sz="1600" b="1" i="0" u="none" strike="noStrike" baseline="0">
                <a:solidFill>
                  <a:schemeClr val="bg1">
                    <a:lumMod val="65000"/>
                  </a:schemeClr>
                </a:solidFill>
                <a:latin typeface="Arial"/>
                <a:ea typeface="Arial"/>
                <a:cs typeface="Arial"/>
              </a:defRPr>
            </a:pPr>
            <a:endParaRPr lang="en-US"/>
          </a:p>
        </c:txPr>
        <c:crossAx val="1"/>
        <c:crosses val="autoZero"/>
        <c:auto val="1"/>
        <c:lblOffset val="100"/>
        <c:baseTimeUnit val="months"/>
        <c:majorUnit val="12"/>
        <c:majorTimeUnit val="months"/>
        <c:minorUnit val="6"/>
        <c:minorTimeUnit val="months"/>
      </c:dateAx>
      <c:valAx>
        <c:axId val="1"/>
        <c:scaling>
          <c:orientation val="minMax"/>
        </c:scaling>
        <c:delete val="0"/>
        <c:axPos val="l"/>
        <c:majorGridlines>
          <c:spPr>
            <a:ln w="19050">
              <a:solidFill>
                <a:schemeClr val="bg1">
                  <a:lumMod val="85000"/>
                </a:schemeClr>
              </a:solidFill>
              <a:prstDash val="solid"/>
            </a:ln>
          </c:spPr>
        </c:majorGridlines>
        <c:numFmt formatCode="#,##0" sourceLinked="1"/>
        <c:majorTickMark val="out"/>
        <c:minorTickMark val="none"/>
        <c:tickLblPos val="nextTo"/>
        <c:spPr>
          <a:ln w="3175">
            <a:solidFill>
              <a:srgbClr val="000000"/>
            </a:solidFill>
            <a:prstDash val="solid"/>
          </a:ln>
        </c:spPr>
        <c:txPr>
          <a:bodyPr rot="0" vert="horz"/>
          <a:lstStyle/>
          <a:p>
            <a:pPr>
              <a:defRPr sz="1600" b="1" i="0" u="none" strike="noStrike" baseline="0">
                <a:solidFill>
                  <a:schemeClr val="bg1">
                    <a:lumMod val="65000"/>
                  </a:schemeClr>
                </a:solidFill>
                <a:latin typeface="Arial"/>
                <a:ea typeface="Arial"/>
                <a:cs typeface="Arial"/>
              </a:defRPr>
            </a:pPr>
            <a:endParaRPr lang="en-US"/>
          </a:p>
        </c:txPr>
        <c:crossAx val="211075536"/>
        <c:crosses val="autoZero"/>
        <c:crossBetween val="between"/>
      </c:valAx>
      <c:spPr>
        <a:noFill/>
        <a:ln w="12700">
          <a:solidFill>
            <a:srgbClr val="808080"/>
          </a:solidFill>
          <a:prstDash val="solid"/>
        </a:ln>
      </c:spPr>
    </c:plotArea>
    <c:plotVisOnly val="1"/>
    <c:dispBlanksAs val="gap"/>
    <c:showDLblsOverMax val="0"/>
  </c:chart>
  <c:spPr>
    <a:noFill/>
    <a:ln w="9525">
      <a:noFill/>
    </a:ln>
  </c:spPr>
  <c:txPr>
    <a:bodyPr/>
    <a:lstStyle/>
    <a:p>
      <a:pPr>
        <a:defRPr sz="1000" b="0" i="0" u="none" strike="noStrike" baseline="0">
          <a:solidFill>
            <a:srgbClr val="000000"/>
          </a:solidFill>
          <a:latin typeface="Arial"/>
          <a:ea typeface="Arial"/>
          <a:cs typeface="Arial"/>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Officer Initiated Incidents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Sheet1!$B$2</c:f>
              <c:numCache>
                <c:formatCode>0%</c:formatCode>
                <c:ptCount val="1"/>
                <c:pt idx="0">
                  <c:v>-0.53</c:v>
                </c:pt>
              </c:numCache>
            </c:numRef>
          </c:val>
          <c:extLst>
            <c:ext xmlns:c16="http://schemas.microsoft.com/office/drawing/2014/chart" uri="{C3380CC4-5D6E-409C-BE32-E72D297353CC}">
              <c16:uniqueId val="{00000000-0E80-49A7-8624-99C7314D5282}"/>
            </c:ext>
          </c:extLst>
        </c:ser>
        <c:ser>
          <c:idx val="1"/>
          <c:order val="1"/>
          <c:tx>
            <c:strRef>
              <c:f>Sheet1!$C$1</c:f>
              <c:strCache>
                <c:ptCount val="1"/>
                <c:pt idx="0">
                  <c:v>Felony Arrests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Sheet1!$C$2</c:f>
              <c:numCache>
                <c:formatCode>0%</c:formatCode>
                <c:ptCount val="1"/>
                <c:pt idx="0">
                  <c:v>-0.41</c:v>
                </c:pt>
              </c:numCache>
            </c:numRef>
          </c:val>
          <c:extLst>
            <c:ext xmlns:c16="http://schemas.microsoft.com/office/drawing/2014/chart" uri="{C3380CC4-5D6E-409C-BE32-E72D297353CC}">
              <c16:uniqueId val="{00000001-0E80-49A7-8624-99C7314D5282}"/>
            </c:ext>
          </c:extLst>
        </c:ser>
        <c:ser>
          <c:idx val="2"/>
          <c:order val="2"/>
          <c:tx>
            <c:strRef>
              <c:f>Sheet1!$D$1</c:f>
              <c:strCache>
                <c:ptCount val="1"/>
                <c:pt idx="0">
                  <c:v>Misdemeanor Arrests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Sheet1!$D$2</c:f>
              <c:numCache>
                <c:formatCode>0.00%</c:formatCode>
                <c:ptCount val="1"/>
                <c:pt idx="0">
                  <c:v>-0.26500000000000001</c:v>
                </c:pt>
              </c:numCache>
            </c:numRef>
          </c:val>
          <c:extLst>
            <c:ext xmlns:c16="http://schemas.microsoft.com/office/drawing/2014/chart" uri="{C3380CC4-5D6E-409C-BE32-E72D297353CC}">
              <c16:uniqueId val="{00000002-0E80-49A7-8624-99C7314D5282}"/>
            </c:ext>
          </c:extLst>
        </c:ser>
        <c:dLbls>
          <c:dLblPos val="outEnd"/>
          <c:showLegendKey val="0"/>
          <c:showVal val="1"/>
          <c:showCatName val="0"/>
          <c:showSerName val="0"/>
          <c:showPercent val="0"/>
          <c:showBubbleSize val="0"/>
        </c:dLbls>
        <c:gapWidth val="219"/>
        <c:overlap val="-27"/>
        <c:axId val="696652200"/>
        <c:axId val="696652528"/>
      </c:barChart>
      <c:catAx>
        <c:axId val="696652200"/>
        <c:scaling>
          <c:orientation val="minMax"/>
        </c:scaling>
        <c:delete val="0"/>
        <c:axPos val="b"/>
        <c:numFmt formatCode="General" sourceLinked="1"/>
        <c:majorTickMark val="none"/>
        <c:minorTickMark val="none"/>
        <c:tickLblPos val="nextTo"/>
        <c:spPr>
          <a:noFill/>
          <a:ln w="38100" cap="flat" cmpd="sng" algn="ctr">
            <a:solidFill>
              <a:schemeClr val="accent1">
                <a:lumMod val="75000"/>
              </a:schemeClr>
            </a:solidFill>
            <a:round/>
          </a:ln>
          <a:effectLst>
            <a:outerShdw blurRad="50800" dist="50800" dir="5400000" sx="1000" sy="1000" algn="ctr" rotWithShape="0">
              <a:srgbClr val="000000">
                <a:alpha val="43137"/>
              </a:srgbClr>
            </a:outerShdw>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96652528"/>
        <c:crosses val="autoZero"/>
        <c:auto val="1"/>
        <c:lblAlgn val="ctr"/>
        <c:lblOffset val="100"/>
        <c:noMultiLvlLbl val="0"/>
      </c:catAx>
      <c:valAx>
        <c:axId val="696652528"/>
        <c:scaling>
          <c:orientation val="minMax"/>
          <c:max val="0.2"/>
          <c:min val="-0.60000000000000009"/>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crossAx val="696652200"/>
        <c:crosses val="autoZero"/>
        <c:crossBetween val="between"/>
        <c:majorUnit val="0.2"/>
      </c:valAx>
      <c:spPr>
        <a:noFill/>
        <a:ln>
          <a:noFill/>
        </a:ln>
        <a:effectLst/>
      </c:spPr>
    </c:plotArea>
    <c:legend>
      <c:legendPos val="t"/>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Traffic Citations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Sheet1!$B$2</c:f>
              <c:numCache>
                <c:formatCode>0%</c:formatCode>
                <c:ptCount val="1"/>
                <c:pt idx="0">
                  <c:v>-0.49</c:v>
                </c:pt>
              </c:numCache>
            </c:numRef>
          </c:val>
          <c:extLst>
            <c:ext xmlns:c16="http://schemas.microsoft.com/office/drawing/2014/chart" uri="{C3380CC4-5D6E-409C-BE32-E72D297353CC}">
              <c16:uniqueId val="{00000000-0E80-49A7-8624-99C7314D5282}"/>
            </c:ext>
          </c:extLst>
        </c:ser>
        <c:ser>
          <c:idx val="1"/>
          <c:order val="1"/>
          <c:tx>
            <c:strRef>
              <c:f>Sheet1!$C$1</c:f>
              <c:strCache>
                <c:ptCount val="1"/>
                <c:pt idx="0">
                  <c:v>Collisions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Sheet1!$C$2</c:f>
              <c:numCache>
                <c:formatCode>0%</c:formatCode>
                <c:ptCount val="1"/>
                <c:pt idx="0">
                  <c:v>0.1</c:v>
                </c:pt>
              </c:numCache>
            </c:numRef>
          </c:val>
          <c:extLst>
            <c:ext xmlns:c16="http://schemas.microsoft.com/office/drawing/2014/chart" uri="{C3380CC4-5D6E-409C-BE32-E72D297353CC}">
              <c16:uniqueId val="{00000001-0E80-49A7-8624-99C7314D5282}"/>
            </c:ext>
          </c:extLst>
        </c:ser>
        <c:ser>
          <c:idx val="2"/>
          <c:order val="2"/>
          <c:tx>
            <c:strRef>
              <c:f>Sheet1!$D$1</c:f>
              <c:strCache>
                <c:ptCount val="1"/>
                <c:pt idx="0">
                  <c:v>Deaths and Injuries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Sheet1!$D$2</c:f>
              <c:numCache>
                <c:formatCode>0%</c:formatCode>
                <c:ptCount val="1"/>
                <c:pt idx="0">
                  <c:v>0.28000000000000003</c:v>
                </c:pt>
              </c:numCache>
            </c:numRef>
          </c:val>
          <c:extLst>
            <c:ext xmlns:c16="http://schemas.microsoft.com/office/drawing/2014/chart" uri="{C3380CC4-5D6E-409C-BE32-E72D297353CC}">
              <c16:uniqueId val="{00000002-0E80-49A7-8624-99C7314D5282}"/>
            </c:ext>
          </c:extLst>
        </c:ser>
        <c:dLbls>
          <c:dLblPos val="outEnd"/>
          <c:showLegendKey val="0"/>
          <c:showVal val="1"/>
          <c:showCatName val="0"/>
          <c:showSerName val="0"/>
          <c:showPercent val="0"/>
          <c:showBubbleSize val="0"/>
        </c:dLbls>
        <c:gapWidth val="219"/>
        <c:overlap val="-27"/>
        <c:axId val="696652200"/>
        <c:axId val="696652528"/>
      </c:barChart>
      <c:catAx>
        <c:axId val="696652200"/>
        <c:scaling>
          <c:orientation val="minMax"/>
        </c:scaling>
        <c:delete val="0"/>
        <c:axPos val="b"/>
        <c:numFmt formatCode="General" sourceLinked="1"/>
        <c:majorTickMark val="none"/>
        <c:minorTickMark val="none"/>
        <c:tickLblPos val="nextTo"/>
        <c:spPr>
          <a:noFill/>
          <a:ln w="38100" cap="flat" cmpd="sng" algn="ctr">
            <a:solidFill>
              <a:schemeClr val="accent1">
                <a:lumMod val="75000"/>
              </a:schemeClr>
            </a:solidFill>
            <a:round/>
          </a:ln>
          <a:effectLst>
            <a:outerShdw blurRad="50800" dist="50800" dir="5400000" sx="1000" sy="1000" algn="ctr" rotWithShape="0">
              <a:srgbClr val="000000">
                <a:alpha val="43137"/>
              </a:srgbClr>
            </a:outerShdw>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96652528"/>
        <c:crosses val="autoZero"/>
        <c:auto val="1"/>
        <c:lblAlgn val="ctr"/>
        <c:lblOffset val="100"/>
        <c:noMultiLvlLbl val="0"/>
      </c:catAx>
      <c:valAx>
        <c:axId val="696652528"/>
        <c:scaling>
          <c:orientation val="minMax"/>
          <c:max val="0.5"/>
          <c:min val="-0.5"/>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crossAx val="696652200"/>
        <c:crosses val="autoZero"/>
        <c:crossBetween val="between"/>
        <c:majorUnit val="0.25"/>
      </c:valAx>
      <c:spPr>
        <a:noFill/>
        <a:ln>
          <a:noFill/>
        </a:ln>
        <a:effectLst/>
      </c:spPr>
    </c:plotArea>
    <c:legend>
      <c:legendPos val="t"/>
      <c:overlay val="0"/>
      <c:spPr>
        <a:noFill/>
        <a:ln>
          <a:noFill/>
        </a:ln>
        <a:effectLst/>
      </c:spPr>
      <c:txPr>
        <a:bodyPr rot="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sp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w="9525" cap="flat" cmpd="sng" algn="ctr">
              <a:noFill/>
              <a:round/>
            </a:ln>
            <a:effectLst/>
          </c:spPr>
          <c:invertIfNegative val="0"/>
          <c:dPt>
            <c:idx val="1"/>
            <c:invertIfNegative val="0"/>
            <c:bubble3D val="0"/>
            <c:spPr>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38100" cap="flat" cmpd="sng" algn="ctr">
                <a:noFill/>
                <a:round/>
              </a:ln>
              <a:effectLst/>
            </c:spPr>
            <c:extLst>
              <c:ext xmlns:c16="http://schemas.microsoft.com/office/drawing/2014/chart" uri="{C3380CC4-5D6E-409C-BE32-E72D297353CC}">
                <c16:uniqueId val="{00000001-C7CF-4BC7-BF20-15D1E887AA03}"/>
              </c:ext>
            </c:extLst>
          </c:dPt>
          <c:dLbls>
            <c:dLbl>
              <c:idx val="1"/>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1-C7CF-4BC7-BF20-15D1E887AA03}"/>
                </c:ext>
              </c:extLst>
            </c:dLbl>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ysClr val="windowText" lastClr="000000"/>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Sheet1!$A$8:$A$17</c:f>
              <c:strCache>
                <c:ptCount val="10"/>
                <c:pt idx="0">
                  <c:v>Irvine</c:v>
                </c:pt>
                <c:pt idx="1">
                  <c:v>Chula Vista</c:v>
                </c:pt>
                <c:pt idx="2">
                  <c:v>Stockton</c:v>
                </c:pt>
                <c:pt idx="3">
                  <c:v>Riverside</c:v>
                </c:pt>
                <c:pt idx="4">
                  <c:v>Santa Ana</c:v>
                </c:pt>
                <c:pt idx="5">
                  <c:v>Anaheim</c:v>
                </c:pt>
                <c:pt idx="6">
                  <c:v>Bakersfield</c:v>
                </c:pt>
                <c:pt idx="7">
                  <c:v>Oakland</c:v>
                </c:pt>
                <c:pt idx="8">
                  <c:v>Long Beach </c:v>
                </c:pt>
                <c:pt idx="9">
                  <c:v>Sacramento</c:v>
                </c:pt>
              </c:strCache>
            </c:strRef>
          </c:cat>
          <c:val>
            <c:numRef>
              <c:f>Sheet1!$B$8:$B$17</c:f>
              <c:numCache>
                <c:formatCode>0.00</c:formatCode>
                <c:ptCount val="10"/>
                <c:pt idx="0">
                  <c:v>0.85365762338722362</c:v>
                </c:pt>
                <c:pt idx="1">
                  <c:v>0.86593982464718555</c:v>
                </c:pt>
                <c:pt idx="2">
                  <c:v>1.1760888960986291</c:v>
                </c:pt>
                <c:pt idx="3">
                  <c:v>1.2546206761487431</c:v>
                </c:pt>
                <c:pt idx="4">
                  <c:v>1.1220451103149052</c:v>
                </c:pt>
                <c:pt idx="5">
                  <c:v>1.1128279216613768</c:v>
                </c:pt>
                <c:pt idx="6">
                  <c:v>1.0612444982164835</c:v>
                </c:pt>
                <c:pt idx="7">
                  <c:v>1.8588320338720505</c:v>
                </c:pt>
                <c:pt idx="8">
                  <c:v>1.7660301599631798</c:v>
                </c:pt>
                <c:pt idx="9">
                  <c:v>1.5232493281273769</c:v>
                </c:pt>
              </c:numCache>
            </c:numRef>
          </c:val>
          <c:extLst>
            <c:ext xmlns:c16="http://schemas.microsoft.com/office/drawing/2014/chart" uri="{C3380CC4-5D6E-409C-BE32-E72D297353CC}">
              <c16:uniqueId val="{00000000-C7CF-4BC7-BF20-15D1E887AA03}"/>
            </c:ext>
          </c:extLst>
        </c:ser>
        <c:dLbls>
          <c:dLblPos val="ctr"/>
          <c:showLegendKey val="0"/>
          <c:showVal val="1"/>
          <c:showCatName val="0"/>
          <c:showSerName val="0"/>
          <c:showPercent val="0"/>
          <c:showBubbleSize val="0"/>
        </c:dLbls>
        <c:gapWidth val="19"/>
        <c:overlap val="100"/>
        <c:axId val="531074192"/>
        <c:axId val="531071240"/>
      </c:barChart>
      <c:catAx>
        <c:axId val="531074192"/>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400" b="1" i="0" u="none" strike="noStrike" kern="1200" cap="all" baseline="0">
                <a:solidFill>
                  <a:schemeClr val="dk1">
                    <a:lumMod val="75000"/>
                    <a:lumOff val="25000"/>
                  </a:schemeClr>
                </a:solidFill>
                <a:latin typeface="+mn-lt"/>
                <a:ea typeface="+mn-ea"/>
                <a:cs typeface="+mn-cs"/>
              </a:defRPr>
            </a:pPr>
            <a:endParaRPr lang="en-US"/>
          </a:p>
        </c:txPr>
        <c:crossAx val="531071240"/>
        <c:crosses val="autoZero"/>
        <c:auto val="1"/>
        <c:lblAlgn val="ctr"/>
        <c:lblOffset val="100"/>
        <c:noMultiLvlLbl val="0"/>
      </c:catAx>
      <c:valAx>
        <c:axId val="531071240"/>
        <c:scaling>
          <c:orientation val="minMax"/>
        </c:scaling>
        <c:delete val="1"/>
        <c:axPos val="l"/>
        <c:numFmt formatCode="0.00" sourceLinked="1"/>
        <c:majorTickMark val="none"/>
        <c:minorTickMark val="none"/>
        <c:tickLblPos val="nextTo"/>
        <c:crossAx val="531074192"/>
        <c:crosses val="autoZero"/>
        <c:crossBetween val="between"/>
      </c:valAx>
      <c:spPr>
        <a:noFill/>
        <a:ln>
          <a:noFill/>
        </a:ln>
        <a:effectLst/>
      </c:spPr>
    </c:plotArea>
    <c:plotVisOnly val="1"/>
    <c:dispBlanksAs val="gap"/>
    <c:showDLblsOverMax val="0"/>
  </c:chart>
  <c:sp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7292420979468314E-2"/>
          <c:y val="4.300545522880788E-2"/>
          <c:w val="0.90541515804106343"/>
          <c:h val="0.91070992321439093"/>
        </c:manualLayout>
      </c:layout>
      <c:barChart>
        <c:barDir val="bar"/>
        <c:grouping val="clustered"/>
        <c:varyColors val="0"/>
        <c:ser>
          <c:idx val="0"/>
          <c:order val="0"/>
          <c:tx>
            <c:strRef>
              <c:f>Sheet1!$B$1</c:f>
              <c:strCache>
                <c:ptCount val="1"/>
                <c:pt idx="0">
                  <c:v>Chula Vista</c:v>
                </c:pt>
              </c:strCache>
            </c:strRef>
          </c:tx>
          <c:spPr>
            <a:solidFill>
              <a:srgbClr val="FF0000"/>
            </a:solidFill>
            <a:ln w="57150">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rgbClr val="FF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numRef>
              <c:f>Sheet1!$A$2</c:f>
              <c:numCache>
                <c:formatCode>General</c:formatCode>
                <c:ptCount val="1"/>
              </c:numCache>
            </c:numRef>
          </c:cat>
          <c:val>
            <c:numRef>
              <c:f>Sheet1!$B$2</c:f>
              <c:numCache>
                <c:formatCode>"$"#,##0</c:formatCode>
                <c:ptCount val="1"/>
                <c:pt idx="0">
                  <c:v>199</c:v>
                </c:pt>
              </c:numCache>
            </c:numRef>
          </c:val>
          <c:extLst>
            <c:ext xmlns:c16="http://schemas.microsoft.com/office/drawing/2014/chart" uri="{C3380CC4-5D6E-409C-BE32-E72D297353CC}">
              <c16:uniqueId val="{00000000-0E80-49A7-8624-99C7314D5282}"/>
            </c:ext>
          </c:extLst>
        </c:ser>
        <c:ser>
          <c:idx val="1"/>
          <c:order val="1"/>
          <c:tx>
            <c:strRef>
              <c:f>Sheet1!$C$1</c:f>
              <c:strCache>
                <c:ptCount val="1"/>
                <c:pt idx="0">
                  <c:v>Escondido</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numRef>
              <c:f>Sheet1!$A$2</c:f>
              <c:numCache>
                <c:formatCode>General</c:formatCode>
                <c:ptCount val="1"/>
              </c:numCache>
            </c:numRef>
          </c:cat>
          <c:val>
            <c:numRef>
              <c:f>Sheet1!$C$2</c:f>
              <c:numCache>
                <c:formatCode>"$"#,##0</c:formatCode>
                <c:ptCount val="1"/>
                <c:pt idx="0">
                  <c:v>271</c:v>
                </c:pt>
              </c:numCache>
            </c:numRef>
          </c:val>
          <c:extLst>
            <c:ext xmlns:c16="http://schemas.microsoft.com/office/drawing/2014/chart" uri="{C3380CC4-5D6E-409C-BE32-E72D297353CC}">
              <c16:uniqueId val="{00000001-0E80-49A7-8624-99C7314D5282}"/>
            </c:ext>
          </c:extLst>
        </c:ser>
        <c:ser>
          <c:idx val="2"/>
          <c:order val="2"/>
          <c:tx>
            <c:strRef>
              <c:f>Sheet1!$D$1</c:f>
              <c:strCache>
                <c:ptCount val="1"/>
                <c:pt idx="0">
                  <c:v>El Cajon</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numRef>
              <c:f>Sheet1!$A$2</c:f>
              <c:numCache>
                <c:formatCode>General</c:formatCode>
                <c:ptCount val="1"/>
              </c:numCache>
            </c:numRef>
          </c:cat>
          <c:val>
            <c:numRef>
              <c:f>Sheet1!$D$2</c:f>
              <c:numCache>
                <c:formatCode>"$"#,##0</c:formatCode>
                <c:ptCount val="1"/>
                <c:pt idx="0">
                  <c:v>301</c:v>
                </c:pt>
              </c:numCache>
            </c:numRef>
          </c:val>
          <c:extLst>
            <c:ext xmlns:c16="http://schemas.microsoft.com/office/drawing/2014/chart" uri="{C3380CC4-5D6E-409C-BE32-E72D297353CC}">
              <c16:uniqueId val="{00000002-0E80-49A7-8624-99C7314D5282}"/>
            </c:ext>
          </c:extLst>
        </c:ser>
        <c:ser>
          <c:idx val="3"/>
          <c:order val="3"/>
          <c:tx>
            <c:strRef>
              <c:f>Sheet1!$E$1</c:f>
              <c:strCache>
                <c:ptCount val="1"/>
                <c:pt idx="0">
                  <c:v>La Mesa</c:v>
                </c:pt>
              </c:strCache>
            </c:strRef>
          </c:tx>
          <c:spPr>
            <a:solidFill>
              <a:srgbClr val="7030A0"/>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numRef>
              <c:f>Sheet1!$A$2</c:f>
              <c:numCache>
                <c:formatCode>General</c:formatCode>
                <c:ptCount val="1"/>
              </c:numCache>
            </c:numRef>
          </c:cat>
          <c:val>
            <c:numRef>
              <c:f>Sheet1!$E$2</c:f>
              <c:numCache>
                <c:formatCode>"$"#,##0</c:formatCode>
                <c:ptCount val="1"/>
                <c:pt idx="0">
                  <c:v>309</c:v>
                </c:pt>
              </c:numCache>
            </c:numRef>
          </c:val>
          <c:extLst>
            <c:ext xmlns:c16="http://schemas.microsoft.com/office/drawing/2014/chart" uri="{C3380CC4-5D6E-409C-BE32-E72D297353CC}">
              <c16:uniqueId val="{00000000-3C49-4CC3-8EA2-368142419D88}"/>
            </c:ext>
          </c:extLst>
        </c:ser>
        <c:ser>
          <c:idx val="4"/>
          <c:order val="4"/>
          <c:tx>
            <c:strRef>
              <c:f>Sheet1!$F$1</c:f>
              <c:strCache>
                <c:ptCount val="1"/>
                <c:pt idx="0">
                  <c:v>Carlsbad</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numRef>
              <c:f>Sheet1!$A$2</c:f>
              <c:numCache>
                <c:formatCode>General</c:formatCode>
                <c:ptCount val="1"/>
              </c:numCache>
            </c:numRef>
          </c:cat>
          <c:val>
            <c:numRef>
              <c:f>Sheet1!$F$2</c:f>
              <c:numCache>
                <c:formatCode>"$"#,##0</c:formatCode>
                <c:ptCount val="1"/>
                <c:pt idx="0">
                  <c:v>311</c:v>
                </c:pt>
              </c:numCache>
            </c:numRef>
          </c:val>
          <c:extLst>
            <c:ext xmlns:c16="http://schemas.microsoft.com/office/drawing/2014/chart" uri="{C3380CC4-5D6E-409C-BE32-E72D297353CC}">
              <c16:uniqueId val="{00000001-3C49-4CC3-8EA2-368142419D88}"/>
            </c:ext>
          </c:extLst>
        </c:ser>
        <c:ser>
          <c:idx val="5"/>
          <c:order val="5"/>
          <c:tx>
            <c:strRef>
              <c:f>Sheet1!$G$1</c:f>
              <c:strCache>
                <c:ptCount val="1"/>
                <c:pt idx="0">
                  <c:v>San Diego</c:v>
                </c:pt>
              </c:strCache>
            </c:strRef>
          </c:tx>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numRef>
              <c:f>Sheet1!$A$2</c:f>
              <c:numCache>
                <c:formatCode>General</c:formatCode>
                <c:ptCount val="1"/>
              </c:numCache>
            </c:numRef>
          </c:cat>
          <c:val>
            <c:numRef>
              <c:f>Sheet1!$G$2</c:f>
              <c:numCache>
                <c:formatCode>"$"#,##0</c:formatCode>
                <c:ptCount val="1"/>
                <c:pt idx="0">
                  <c:v>330</c:v>
                </c:pt>
              </c:numCache>
            </c:numRef>
          </c:val>
          <c:extLst>
            <c:ext xmlns:c16="http://schemas.microsoft.com/office/drawing/2014/chart" uri="{C3380CC4-5D6E-409C-BE32-E72D297353CC}">
              <c16:uniqueId val="{00000002-3C49-4CC3-8EA2-368142419D88}"/>
            </c:ext>
          </c:extLst>
        </c:ser>
        <c:ser>
          <c:idx val="6"/>
          <c:order val="6"/>
          <c:tx>
            <c:strRef>
              <c:f>Sheet1!$H$1</c:f>
              <c:strCache>
                <c:ptCount val="1"/>
                <c:pt idx="0">
                  <c:v>Oceanside</c:v>
                </c:pt>
              </c:strCache>
            </c:strRef>
          </c:tx>
          <c:spPr>
            <a:gradFill rotWithShape="1">
              <a:gsLst>
                <a:gs pos="0">
                  <a:schemeClr val="accent1">
                    <a:lumMod val="60000"/>
                    <a:satMod val="103000"/>
                    <a:lumMod val="102000"/>
                    <a:tint val="94000"/>
                  </a:schemeClr>
                </a:gs>
                <a:gs pos="50000">
                  <a:schemeClr val="accent1">
                    <a:lumMod val="60000"/>
                    <a:satMod val="110000"/>
                    <a:lumMod val="100000"/>
                    <a:shade val="100000"/>
                  </a:schemeClr>
                </a:gs>
                <a:gs pos="100000">
                  <a:schemeClr val="accent1">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numRef>
              <c:f>Sheet1!$A$2</c:f>
              <c:numCache>
                <c:formatCode>General</c:formatCode>
                <c:ptCount val="1"/>
              </c:numCache>
            </c:numRef>
          </c:cat>
          <c:val>
            <c:numRef>
              <c:f>Sheet1!$H$2</c:f>
              <c:numCache>
                <c:formatCode>"$"#,##0</c:formatCode>
                <c:ptCount val="1"/>
                <c:pt idx="0">
                  <c:v>339</c:v>
                </c:pt>
              </c:numCache>
            </c:numRef>
          </c:val>
          <c:extLst>
            <c:ext xmlns:c16="http://schemas.microsoft.com/office/drawing/2014/chart" uri="{C3380CC4-5D6E-409C-BE32-E72D297353CC}">
              <c16:uniqueId val="{00000003-3C49-4CC3-8EA2-368142419D88}"/>
            </c:ext>
          </c:extLst>
        </c:ser>
        <c:ser>
          <c:idx val="7"/>
          <c:order val="7"/>
          <c:tx>
            <c:strRef>
              <c:f>Sheet1!$I$1</c:f>
              <c:strCache>
                <c:ptCount val="1"/>
                <c:pt idx="0">
                  <c:v>National City</c:v>
                </c:pt>
              </c:strCache>
            </c:strRef>
          </c:tx>
          <c:spPr>
            <a:gradFill rotWithShape="1">
              <a:gsLst>
                <a:gs pos="0">
                  <a:schemeClr val="accent2">
                    <a:lumMod val="60000"/>
                    <a:satMod val="103000"/>
                    <a:lumMod val="102000"/>
                    <a:tint val="94000"/>
                  </a:schemeClr>
                </a:gs>
                <a:gs pos="50000">
                  <a:schemeClr val="accent2">
                    <a:lumMod val="60000"/>
                    <a:satMod val="110000"/>
                    <a:lumMod val="100000"/>
                    <a:shade val="100000"/>
                  </a:schemeClr>
                </a:gs>
                <a:gs pos="100000">
                  <a:schemeClr val="accent2">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numRef>
              <c:f>Sheet1!$A$2</c:f>
              <c:numCache>
                <c:formatCode>General</c:formatCode>
                <c:ptCount val="1"/>
              </c:numCache>
            </c:numRef>
          </c:cat>
          <c:val>
            <c:numRef>
              <c:f>Sheet1!$I$2</c:f>
              <c:numCache>
                <c:formatCode>"$"#,##0</c:formatCode>
                <c:ptCount val="1"/>
                <c:pt idx="0">
                  <c:v>448</c:v>
                </c:pt>
              </c:numCache>
            </c:numRef>
          </c:val>
          <c:extLst>
            <c:ext xmlns:c16="http://schemas.microsoft.com/office/drawing/2014/chart" uri="{C3380CC4-5D6E-409C-BE32-E72D297353CC}">
              <c16:uniqueId val="{00000004-3C49-4CC3-8EA2-368142419D88}"/>
            </c:ext>
          </c:extLst>
        </c:ser>
        <c:ser>
          <c:idx val="8"/>
          <c:order val="8"/>
          <c:tx>
            <c:strRef>
              <c:f>Sheet1!$J$1</c:f>
              <c:strCache>
                <c:ptCount val="1"/>
                <c:pt idx="0">
                  <c:v>Coronado</c:v>
                </c:pt>
              </c:strCache>
            </c:strRef>
          </c:tx>
          <c:spPr>
            <a:gradFill rotWithShape="1">
              <a:gsLst>
                <a:gs pos="0">
                  <a:schemeClr val="accent3">
                    <a:lumMod val="60000"/>
                    <a:satMod val="103000"/>
                    <a:lumMod val="102000"/>
                    <a:tint val="94000"/>
                  </a:schemeClr>
                </a:gs>
                <a:gs pos="50000">
                  <a:schemeClr val="accent3">
                    <a:lumMod val="60000"/>
                    <a:satMod val="110000"/>
                    <a:lumMod val="100000"/>
                    <a:shade val="100000"/>
                  </a:schemeClr>
                </a:gs>
                <a:gs pos="100000">
                  <a:schemeClr val="accent3">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numRef>
              <c:f>Sheet1!$A$2</c:f>
              <c:numCache>
                <c:formatCode>General</c:formatCode>
                <c:ptCount val="1"/>
              </c:numCache>
            </c:numRef>
          </c:cat>
          <c:val>
            <c:numRef>
              <c:f>Sheet1!$J$2</c:f>
              <c:numCache>
                <c:formatCode>"$"#,##0</c:formatCode>
                <c:ptCount val="1"/>
                <c:pt idx="0">
                  <c:v>482</c:v>
                </c:pt>
              </c:numCache>
            </c:numRef>
          </c:val>
          <c:extLst>
            <c:ext xmlns:c16="http://schemas.microsoft.com/office/drawing/2014/chart" uri="{C3380CC4-5D6E-409C-BE32-E72D297353CC}">
              <c16:uniqueId val="{00000005-3C49-4CC3-8EA2-368142419D88}"/>
            </c:ext>
          </c:extLst>
        </c:ser>
        <c:ser>
          <c:idx val="9"/>
          <c:order val="9"/>
          <c:tx>
            <c:strRef>
              <c:f>Sheet1!$K$1</c:f>
              <c:strCache>
                <c:ptCount val="1"/>
                <c:pt idx="0">
                  <c:v>Regional Average</c:v>
                </c:pt>
              </c:strCache>
            </c:strRef>
          </c:tx>
          <c:spPr>
            <a:gradFill rotWithShape="1">
              <a:gsLst>
                <a:gs pos="0">
                  <a:schemeClr val="accent4">
                    <a:lumMod val="60000"/>
                    <a:satMod val="103000"/>
                    <a:lumMod val="102000"/>
                    <a:tint val="94000"/>
                  </a:schemeClr>
                </a:gs>
                <a:gs pos="50000">
                  <a:schemeClr val="accent4">
                    <a:lumMod val="60000"/>
                    <a:satMod val="110000"/>
                    <a:lumMod val="100000"/>
                    <a:shade val="100000"/>
                  </a:schemeClr>
                </a:gs>
                <a:gs pos="100000">
                  <a:schemeClr val="accent4">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numRef>
              <c:f>Sheet1!$A$2</c:f>
              <c:numCache>
                <c:formatCode>General</c:formatCode>
                <c:ptCount val="1"/>
              </c:numCache>
            </c:numRef>
          </c:cat>
          <c:val>
            <c:numRef>
              <c:f>Sheet1!$K$2</c:f>
              <c:numCache>
                <c:formatCode>"$"#,##0</c:formatCode>
                <c:ptCount val="1"/>
                <c:pt idx="0">
                  <c:v>332</c:v>
                </c:pt>
              </c:numCache>
            </c:numRef>
          </c:val>
          <c:extLst>
            <c:ext xmlns:c16="http://schemas.microsoft.com/office/drawing/2014/chart" uri="{C3380CC4-5D6E-409C-BE32-E72D297353CC}">
              <c16:uniqueId val="{00000006-3C49-4CC3-8EA2-368142419D88}"/>
            </c:ext>
          </c:extLst>
        </c:ser>
        <c:dLbls>
          <c:dLblPos val="outEnd"/>
          <c:showLegendKey val="0"/>
          <c:showVal val="1"/>
          <c:showCatName val="0"/>
          <c:showSerName val="0"/>
          <c:showPercent val="0"/>
          <c:showBubbleSize val="0"/>
        </c:dLbls>
        <c:gapWidth val="115"/>
        <c:overlap val="-20"/>
        <c:axId val="696652200"/>
        <c:axId val="696652528"/>
      </c:barChart>
      <c:catAx>
        <c:axId val="696652200"/>
        <c:scaling>
          <c:orientation val="minMax"/>
        </c:scaling>
        <c:delete val="1"/>
        <c:axPos val="l"/>
        <c:numFmt formatCode="General" sourceLinked="1"/>
        <c:majorTickMark val="none"/>
        <c:minorTickMark val="none"/>
        <c:tickLblPos val="nextTo"/>
        <c:crossAx val="696652528"/>
        <c:crosses val="autoZero"/>
        <c:auto val="1"/>
        <c:lblAlgn val="ctr"/>
        <c:lblOffset val="100"/>
        <c:noMultiLvlLbl val="0"/>
      </c:catAx>
      <c:valAx>
        <c:axId val="696652528"/>
        <c:scaling>
          <c:orientation val="minMax"/>
          <c:max val="500"/>
          <c:min val="100"/>
        </c:scaling>
        <c:delete val="1"/>
        <c:axPos val="b"/>
        <c:majorGridlines>
          <c:spPr>
            <a:ln w="9525" cap="flat" cmpd="sng" algn="ctr">
              <a:solidFill>
                <a:schemeClr val="lt1">
                  <a:lumMod val="95000"/>
                  <a:alpha val="10000"/>
                </a:schemeClr>
              </a:solidFill>
              <a:round/>
            </a:ln>
            <a:effectLst/>
          </c:spPr>
        </c:majorGridlines>
        <c:numFmt formatCode="&quot;$&quot;#,##0" sourceLinked="1"/>
        <c:majorTickMark val="none"/>
        <c:minorTickMark val="none"/>
        <c:tickLblPos val="nextTo"/>
        <c:crossAx val="696652200"/>
        <c:crosses val="autoZero"/>
        <c:crossBetween val="between"/>
        <c:majorUnit val="100"/>
        <c:minorUnit val="25"/>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6200000" scaled="1"/>
      <a:tileRect/>
    </a:gradFill>
    <a:ln>
      <a:solidFill>
        <a:schemeClr val="tx1"/>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00">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22">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3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C942FFE-8B50-4E0F-AF4D-CC2135A2A9D9}"/>
              </a:ext>
            </a:extLst>
          </p:cNvPr>
          <p:cNvSpPr>
            <a:spLocks noGrp="1"/>
          </p:cNvSpPr>
          <p:nvPr>
            <p:ph type="hdr" sz="quarter"/>
          </p:nvPr>
        </p:nvSpPr>
        <p:spPr>
          <a:xfrm>
            <a:off x="1" y="1"/>
            <a:ext cx="3042603" cy="467203"/>
          </a:xfrm>
          <a:prstGeom prst="rect">
            <a:avLst/>
          </a:prstGeom>
        </p:spPr>
        <p:txBody>
          <a:bodyPr vert="horz" lIns="91541" tIns="45770" rIns="91541" bIns="45770" rtlCol="0"/>
          <a:lstStyle>
            <a:lvl1pPr algn="l">
              <a:defRPr sz="1200"/>
            </a:lvl1pPr>
          </a:lstStyle>
          <a:p>
            <a:endParaRPr lang="en-US"/>
          </a:p>
        </p:txBody>
      </p:sp>
      <p:sp>
        <p:nvSpPr>
          <p:cNvPr id="3" name="Date Placeholder 2">
            <a:extLst>
              <a:ext uri="{FF2B5EF4-FFF2-40B4-BE49-F238E27FC236}">
                <a16:creationId xmlns:a16="http://schemas.microsoft.com/office/drawing/2014/main" id="{889E92E2-BEF1-4B1F-9596-82BF56370DB6}"/>
              </a:ext>
            </a:extLst>
          </p:cNvPr>
          <p:cNvSpPr>
            <a:spLocks noGrp="1"/>
          </p:cNvSpPr>
          <p:nvPr>
            <p:ph type="dt" sz="quarter" idx="1"/>
          </p:nvPr>
        </p:nvSpPr>
        <p:spPr>
          <a:xfrm>
            <a:off x="3975733" y="1"/>
            <a:ext cx="3042603" cy="467203"/>
          </a:xfrm>
          <a:prstGeom prst="rect">
            <a:avLst/>
          </a:prstGeom>
        </p:spPr>
        <p:txBody>
          <a:bodyPr vert="horz" lIns="91541" tIns="45770" rIns="91541" bIns="45770" rtlCol="0"/>
          <a:lstStyle>
            <a:lvl1pPr algn="r">
              <a:defRPr sz="1200"/>
            </a:lvl1pPr>
          </a:lstStyle>
          <a:p>
            <a:fld id="{966711F6-3720-4AED-8AC9-A54E2EAE523C}" type="datetimeFigureOut">
              <a:rPr lang="en-US" smtClean="0"/>
              <a:t>3/20/2018</a:t>
            </a:fld>
            <a:endParaRPr lang="en-US"/>
          </a:p>
        </p:txBody>
      </p:sp>
      <p:sp>
        <p:nvSpPr>
          <p:cNvPr id="4" name="Footer Placeholder 3">
            <a:extLst>
              <a:ext uri="{FF2B5EF4-FFF2-40B4-BE49-F238E27FC236}">
                <a16:creationId xmlns:a16="http://schemas.microsoft.com/office/drawing/2014/main" id="{FEEEE532-111B-45E8-A47A-73575E857EFD}"/>
              </a:ext>
            </a:extLst>
          </p:cNvPr>
          <p:cNvSpPr>
            <a:spLocks noGrp="1"/>
          </p:cNvSpPr>
          <p:nvPr>
            <p:ph type="ftr" sz="quarter" idx="2"/>
          </p:nvPr>
        </p:nvSpPr>
        <p:spPr>
          <a:xfrm>
            <a:off x="1" y="8838722"/>
            <a:ext cx="3042603" cy="467203"/>
          </a:xfrm>
          <a:prstGeom prst="rect">
            <a:avLst/>
          </a:prstGeom>
        </p:spPr>
        <p:txBody>
          <a:bodyPr vert="horz" lIns="91541" tIns="45770" rIns="91541" bIns="4577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2636965-3EC8-4A32-81AB-B8E33358371F}"/>
              </a:ext>
            </a:extLst>
          </p:cNvPr>
          <p:cNvSpPr>
            <a:spLocks noGrp="1"/>
          </p:cNvSpPr>
          <p:nvPr>
            <p:ph type="sldNum" sz="quarter" idx="3"/>
          </p:nvPr>
        </p:nvSpPr>
        <p:spPr>
          <a:xfrm>
            <a:off x="3975733" y="8838722"/>
            <a:ext cx="3042603" cy="467203"/>
          </a:xfrm>
          <a:prstGeom prst="rect">
            <a:avLst/>
          </a:prstGeom>
        </p:spPr>
        <p:txBody>
          <a:bodyPr vert="horz" lIns="91541" tIns="45770" rIns="91541" bIns="45770" rtlCol="0" anchor="b"/>
          <a:lstStyle>
            <a:lvl1pPr algn="r">
              <a:defRPr sz="1200"/>
            </a:lvl1pPr>
          </a:lstStyle>
          <a:p>
            <a:fld id="{20B703E0-15DB-48DB-A8D8-4A811A117C02}" type="slidenum">
              <a:rPr lang="en-US" smtClean="0"/>
              <a:t>‹#›</a:t>
            </a:fld>
            <a:endParaRPr lang="en-US"/>
          </a:p>
        </p:txBody>
      </p:sp>
    </p:spTree>
    <p:extLst>
      <p:ext uri="{BB962C8B-B14F-4D97-AF65-F5344CB8AC3E}">
        <p14:creationId xmlns:p14="http://schemas.microsoft.com/office/powerpoint/2010/main" val="24045381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p:cNvSpPr>
          <p:nvPr>
            <p:ph type="hdr" sz="quarter"/>
          </p:nvPr>
        </p:nvSpPr>
        <p:spPr bwMode="auto">
          <a:xfrm>
            <a:off x="0" y="0"/>
            <a:ext cx="3041968" cy="465296"/>
          </a:xfrm>
          <a:prstGeom prst="rect">
            <a:avLst/>
          </a:prstGeom>
          <a:noFill/>
          <a:ln>
            <a:noFill/>
          </a:ln>
          <a:effectLst/>
          <a:extLst>
            <a:ext uri="{909E8E84-426E-40dd-AFC4-6F175D3DCCD1}">
              <a14:hiddenFill xmlns="" xmlns:a14="http://schemas.microsoft.com/office/drawing/2010/main">
                <a:gradFill rotWithShape="0">
                  <a:gsLst>
                    <a:gs pos="0">
                      <a:srgbClr val="074EB3">
                        <a:alpha val="84999"/>
                      </a:srgbClr>
                    </a:gs>
                    <a:gs pos="100000">
                      <a:srgbClr val="0B3280">
                        <a:alpha val="84999"/>
                      </a:srgbClr>
                    </a:gs>
                  </a:gsLst>
                  <a:lin ang="5400000" scaled="1"/>
                </a:gradFill>
              </a14:hiddenFill>
            </a:ext>
            <a:ext uri="{91240B29-F687-4f45-9708-019B960494DF}">
              <a14:hiddenLine xmlns="" xmlns:a14="http://schemas.microsoft.com/office/drawing/2010/main" w="12700">
                <a:solidFill>
                  <a:srgbClr val="2F3946">
                    <a:alpha val="84999"/>
                  </a:srgbClr>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3279" tIns="46640" rIns="93279" bIns="46640" numCol="1" anchor="t" anchorCtr="0" compatLnSpc="1">
            <a:prstTxWarp prst="textNoShape">
              <a:avLst/>
            </a:prstTxWarp>
          </a:bodyPr>
          <a:lstStyle>
            <a:lvl1pPr algn="l">
              <a:defRPr sz="1200"/>
            </a:lvl1pPr>
          </a:lstStyle>
          <a:p>
            <a:endParaRPr lang="en-US"/>
          </a:p>
        </p:txBody>
      </p:sp>
      <p:sp>
        <p:nvSpPr>
          <p:cNvPr id="26627" name="Rectangle 3"/>
          <p:cNvSpPr>
            <a:spLocks noGrp="1"/>
          </p:cNvSpPr>
          <p:nvPr>
            <p:ph type="dt" idx="1"/>
          </p:nvPr>
        </p:nvSpPr>
        <p:spPr bwMode="auto">
          <a:xfrm>
            <a:off x="3977957" y="0"/>
            <a:ext cx="3041968" cy="465296"/>
          </a:xfrm>
          <a:prstGeom prst="rect">
            <a:avLst/>
          </a:prstGeom>
          <a:noFill/>
          <a:ln>
            <a:noFill/>
          </a:ln>
          <a:effectLst/>
          <a:extLst>
            <a:ext uri="{909E8E84-426E-40dd-AFC4-6F175D3DCCD1}">
              <a14:hiddenFill xmlns="" xmlns:a14="http://schemas.microsoft.com/office/drawing/2010/main">
                <a:gradFill rotWithShape="0">
                  <a:gsLst>
                    <a:gs pos="0">
                      <a:srgbClr val="074EB3">
                        <a:alpha val="84999"/>
                      </a:srgbClr>
                    </a:gs>
                    <a:gs pos="100000">
                      <a:srgbClr val="0B3280">
                        <a:alpha val="84999"/>
                      </a:srgbClr>
                    </a:gs>
                  </a:gsLst>
                  <a:lin ang="5400000" scaled="1"/>
                </a:gradFill>
              </a14:hiddenFill>
            </a:ext>
            <a:ext uri="{91240B29-F687-4f45-9708-019B960494DF}">
              <a14:hiddenLine xmlns="" xmlns:a14="http://schemas.microsoft.com/office/drawing/2010/main" w="12700">
                <a:solidFill>
                  <a:srgbClr val="2F3946">
                    <a:alpha val="84999"/>
                  </a:srgbClr>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3279" tIns="46640" rIns="93279" bIns="46640" numCol="1" anchor="t" anchorCtr="0" compatLnSpc="1">
            <a:prstTxWarp prst="textNoShape">
              <a:avLst/>
            </a:prstTxWarp>
          </a:bodyPr>
          <a:lstStyle>
            <a:lvl1pPr algn="r">
              <a:defRPr sz="1200"/>
            </a:lvl1pPr>
          </a:lstStyle>
          <a:p>
            <a:endParaRPr lang="en-US"/>
          </a:p>
        </p:txBody>
      </p:sp>
      <p:sp>
        <p:nvSpPr>
          <p:cNvPr id="26628" name="Rectangle 4"/>
          <p:cNvSpPr>
            <a:spLocks noGrp="1" noRot="1" noChangeAspect="1" noChangeArrowheads="1" noTextEdit="1"/>
          </p:cNvSpPr>
          <p:nvPr>
            <p:ph type="sldImg" idx="2"/>
          </p:nvPr>
        </p:nvSpPr>
        <p:spPr bwMode="auto">
          <a:xfrm>
            <a:off x="1182688" y="696913"/>
            <a:ext cx="4654550" cy="3490912"/>
          </a:xfrm>
          <a:prstGeom prst="rect">
            <a:avLst/>
          </a:prstGeom>
          <a:no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 xmlns:a14="http://schemas.microsoft.com/office/drawing/2010/main" val="1"/>
            </a:ext>
          </a:extLst>
        </p:spPr>
      </p:sp>
      <p:sp>
        <p:nvSpPr>
          <p:cNvPr id="26629" name="Rectangle 5"/>
          <p:cNvSpPr>
            <a:spLocks noGrp="1"/>
          </p:cNvSpPr>
          <p:nvPr>
            <p:ph type="body" sz="quarter" idx="3"/>
          </p:nvPr>
        </p:nvSpPr>
        <p:spPr bwMode="auto">
          <a:xfrm>
            <a:off x="935990" y="4420315"/>
            <a:ext cx="5147945" cy="4187666"/>
          </a:xfrm>
          <a:prstGeom prst="rect">
            <a:avLst/>
          </a:prstGeom>
          <a:noFill/>
          <a:ln>
            <a:noFill/>
          </a:ln>
          <a:effectLst/>
          <a:extLst>
            <a:ext uri="{909E8E84-426E-40dd-AFC4-6F175D3DCCD1}">
              <a14:hiddenFill xmlns="" xmlns:a14="http://schemas.microsoft.com/office/drawing/2010/main">
                <a:gradFill rotWithShape="0">
                  <a:gsLst>
                    <a:gs pos="0">
                      <a:srgbClr val="074EB3">
                        <a:alpha val="84999"/>
                      </a:srgbClr>
                    </a:gs>
                    <a:gs pos="100000">
                      <a:srgbClr val="0B3280">
                        <a:alpha val="84999"/>
                      </a:srgbClr>
                    </a:gs>
                  </a:gsLst>
                  <a:lin ang="5400000" scaled="1"/>
                </a:gradFill>
              </a14:hiddenFill>
            </a:ext>
            <a:ext uri="{91240B29-F687-4f45-9708-019B960494DF}">
              <a14:hiddenLine xmlns="" xmlns:a14="http://schemas.microsoft.com/office/drawing/2010/main" w="12700">
                <a:solidFill>
                  <a:srgbClr val="2F3946">
                    <a:alpha val="84999"/>
                  </a:srgbClr>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3279" tIns="46640" rIns="93279" bIns="4664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630" name="Rectangle 6"/>
          <p:cNvSpPr>
            <a:spLocks noGrp="1"/>
          </p:cNvSpPr>
          <p:nvPr>
            <p:ph type="ftr" sz="quarter" idx="4"/>
          </p:nvPr>
        </p:nvSpPr>
        <p:spPr bwMode="auto">
          <a:xfrm>
            <a:off x="0" y="8840629"/>
            <a:ext cx="3041968" cy="465296"/>
          </a:xfrm>
          <a:prstGeom prst="rect">
            <a:avLst/>
          </a:prstGeom>
          <a:noFill/>
          <a:ln>
            <a:noFill/>
          </a:ln>
          <a:effectLst/>
          <a:extLst>
            <a:ext uri="{909E8E84-426E-40dd-AFC4-6F175D3DCCD1}">
              <a14:hiddenFill xmlns="" xmlns:a14="http://schemas.microsoft.com/office/drawing/2010/main">
                <a:gradFill rotWithShape="0">
                  <a:gsLst>
                    <a:gs pos="0">
                      <a:srgbClr val="074EB3">
                        <a:alpha val="84999"/>
                      </a:srgbClr>
                    </a:gs>
                    <a:gs pos="100000">
                      <a:srgbClr val="0B3280">
                        <a:alpha val="84999"/>
                      </a:srgbClr>
                    </a:gs>
                  </a:gsLst>
                  <a:lin ang="5400000" scaled="1"/>
                </a:gradFill>
              </a14:hiddenFill>
            </a:ext>
            <a:ext uri="{91240B29-F687-4f45-9708-019B960494DF}">
              <a14:hiddenLine xmlns="" xmlns:a14="http://schemas.microsoft.com/office/drawing/2010/main" w="12700">
                <a:solidFill>
                  <a:srgbClr val="2F3946">
                    <a:alpha val="84999"/>
                  </a:srgbClr>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3279" tIns="46640" rIns="93279" bIns="46640" numCol="1" anchor="b" anchorCtr="0" compatLnSpc="1">
            <a:prstTxWarp prst="textNoShape">
              <a:avLst/>
            </a:prstTxWarp>
          </a:bodyPr>
          <a:lstStyle>
            <a:lvl1pPr algn="l">
              <a:defRPr sz="1200"/>
            </a:lvl1pPr>
          </a:lstStyle>
          <a:p>
            <a:endParaRPr lang="en-US"/>
          </a:p>
        </p:txBody>
      </p:sp>
      <p:sp>
        <p:nvSpPr>
          <p:cNvPr id="26631" name="Rectangle 7"/>
          <p:cNvSpPr>
            <a:spLocks noGrp="1"/>
          </p:cNvSpPr>
          <p:nvPr>
            <p:ph type="sldNum" sz="quarter" idx="5"/>
          </p:nvPr>
        </p:nvSpPr>
        <p:spPr bwMode="auto">
          <a:xfrm>
            <a:off x="3977957" y="8840629"/>
            <a:ext cx="3041968" cy="465296"/>
          </a:xfrm>
          <a:prstGeom prst="rect">
            <a:avLst/>
          </a:prstGeom>
          <a:noFill/>
          <a:ln>
            <a:noFill/>
          </a:ln>
          <a:effectLst/>
          <a:extLst>
            <a:ext uri="{909E8E84-426E-40dd-AFC4-6F175D3DCCD1}">
              <a14:hiddenFill xmlns="" xmlns:a14="http://schemas.microsoft.com/office/drawing/2010/main">
                <a:gradFill rotWithShape="0">
                  <a:gsLst>
                    <a:gs pos="0">
                      <a:srgbClr val="074EB3">
                        <a:alpha val="84999"/>
                      </a:srgbClr>
                    </a:gs>
                    <a:gs pos="100000">
                      <a:srgbClr val="0B3280">
                        <a:alpha val="84999"/>
                      </a:srgbClr>
                    </a:gs>
                  </a:gsLst>
                  <a:lin ang="5400000" scaled="1"/>
                </a:gradFill>
              </a14:hiddenFill>
            </a:ext>
            <a:ext uri="{91240B29-F687-4f45-9708-019B960494DF}">
              <a14:hiddenLine xmlns="" xmlns:a14="http://schemas.microsoft.com/office/drawing/2010/main" w="12700">
                <a:solidFill>
                  <a:srgbClr val="2F3946">
                    <a:alpha val="84999"/>
                  </a:srgbClr>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3279" tIns="46640" rIns="93279" bIns="46640" numCol="1" anchor="b" anchorCtr="0" compatLnSpc="1">
            <a:prstTxWarp prst="textNoShape">
              <a:avLst/>
            </a:prstTxWarp>
          </a:bodyPr>
          <a:lstStyle>
            <a:lvl1pPr algn="r">
              <a:defRPr sz="1200"/>
            </a:lvl1pPr>
          </a:lstStyle>
          <a:p>
            <a:fld id="{45B73C16-38B9-594E-8385-7BD50C1F111F}" type="slidenum">
              <a:rPr lang="en-US"/>
              <a:pPr/>
              <a:t>‹#›</a:t>
            </a:fld>
            <a:endParaRPr lang="en-US"/>
          </a:p>
        </p:txBody>
      </p:sp>
    </p:spTree>
    <p:extLst>
      <p:ext uri="{BB962C8B-B14F-4D97-AF65-F5344CB8AC3E}">
        <p14:creationId xmlns:p14="http://schemas.microsoft.com/office/powerpoint/2010/main" val="1171297603"/>
      </p:ext>
    </p:extLst>
  </p:cSld>
  <p:clrMap bg1="lt1" tx1="dk1" bg2="lt2" tx2="dk2" accent1="accent1" accent2="accent2" accent3="accent3" accent4="accent4" accent5="accent5" accent6="accent6" hlink="hlink" folHlink="folHlink"/>
  <p:notesStyle>
    <a:lvl1pPr algn="l" rtl="0" fontAlgn="base">
      <a:spcBef>
        <a:spcPct val="0"/>
      </a:spcBef>
      <a:spcAft>
        <a:spcPct val="0"/>
      </a:spcAft>
      <a:defRPr sz="1200" kern="1200">
        <a:solidFill>
          <a:schemeClr val="tx1"/>
        </a:solidFill>
        <a:latin typeface="Gill Sans" charset="0"/>
        <a:ea typeface="ＭＳ Ｐゴシック" charset="0"/>
        <a:cs typeface="+mn-cs"/>
      </a:defRPr>
    </a:lvl1pPr>
    <a:lvl2pPr marL="457200" algn="l" rtl="0" fontAlgn="base">
      <a:spcBef>
        <a:spcPct val="0"/>
      </a:spcBef>
      <a:spcAft>
        <a:spcPct val="0"/>
      </a:spcAft>
      <a:defRPr sz="1200" kern="1200">
        <a:solidFill>
          <a:schemeClr val="tx1"/>
        </a:solidFill>
        <a:latin typeface="Gill Sans" charset="0"/>
        <a:ea typeface="ＭＳ Ｐゴシック" charset="0"/>
        <a:cs typeface="+mn-cs"/>
      </a:defRPr>
    </a:lvl2pPr>
    <a:lvl3pPr marL="914400" algn="l" rtl="0" fontAlgn="base">
      <a:spcBef>
        <a:spcPct val="0"/>
      </a:spcBef>
      <a:spcAft>
        <a:spcPct val="0"/>
      </a:spcAft>
      <a:defRPr sz="1200" kern="1200">
        <a:solidFill>
          <a:schemeClr val="tx1"/>
        </a:solidFill>
        <a:latin typeface="Gill Sans" charset="0"/>
        <a:ea typeface="ＭＳ Ｐゴシック" charset="0"/>
        <a:cs typeface="+mn-cs"/>
      </a:defRPr>
    </a:lvl3pPr>
    <a:lvl4pPr marL="1371600" algn="l" rtl="0" fontAlgn="base">
      <a:spcBef>
        <a:spcPct val="0"/>
      </a:spcBef>
      <a:spcAft>
        <a:spcPct val="0"/>
      </a:spcAft>
      <a:defRPr sz="1200" kern="1200">
        <a:solidFill>
          <a:schemeClr val="tx1"/>
        </a:solidFill>
        <a:latin typeface="Gill Sans" charset="0"/>
        <a:ea typeface="ＭＳ Ｐゴシック" charset="0"/>
        <a:cs typeface="+mn-cs"/>
      </a:defRPr>
    </a:lvl4pPr>
    <a:lvl5pPr marL="1828800" algn="l" rtl="0" fontAlgn="base">
      <a:spcBef>
        <a:spcPct val="0"/>
      </a:spcBef>
      <a:spcAft>
        <a:spcPct val="0"/>
      </a:spcAft>
      <a:defRPr sz="1200" kern="1200">
        <a:solidFill>
          <a:schemeClr val="tx1"/>
        </a:solidFill>
        <a:latin typeface="Gill Sans"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This is a story of ongoing challenges as they relate to public safety staffing, which result in challenges delivering quality service to our community. The Police Department has been observing data related to these challenges for some time. But this is the first time the Police Department has been so plainly transparent with the Community, partially out of a desire not to stoke fear about the safety of our streets. The Police Department isn’t used to being so open and transparent about these concerns – it’s not an easy story to tell. But, as the Police Department has watched performance and service metrics continue to decline, this is a story that needed to be told so that the community can work together to find long-term solutions.</a:t>
            </a:r>
          </a:p>
          <a:p>
            <a:endParaRPr lang="en-US" dirty="0"/>
          </a:p>
        </p:txBody>
      </p:sp>
      <p:sp>
        <p:nvSpPr>
          <p:cNvPr id="4" name="Slide Number Placeholder 3"/>
          <p:cNvSpPr>
            <a:spLocks noGrp="1"/>
          </p:cNvSpPr>
          <p:nvPr>
            <p:ph type="sldNum" sz="quarter" idx="10"/>
          </p:nvPr>
        </p:nvSpPr>
        <p:spPr/>
        <p:txBody>
          <a:bodyPr/>
          <a:lstStyle/>
          <a:p>
            <a:fld id="{45B73C16-38B9-594E-8385-7BD50C1F111F}" type="slidenum">
              <a:rPr lang="en-US" smtClean="0"/>
              <a:pPr/>
              <a:t>1</a:t>
            </a:fld>
            <a:endParaRPr lang="en-US"/>
          </a:p>
        </p:txBody>
      </p:sp>
    </p:spTree>
    <p:extLst>
      <p:ext uri="{BB962C8B-B14F-4D97-AF65-F5344CB8AC3E}">
        <p14:creationId xmlns:p14="http://schemas.microsoft.com/office/powerpoint/2010/main" val="30126935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1" dirty="0">
                <a:solidFill>
                  <a:schemeClr val="tx1"/>
                </a:solidFill>
              </a:rPr>
              <a:t>This slide assumes minimum staffing due to sick leave, injuries, vacancies, etc.</a:t>
            </a:r>
          </a:p>
          <a:p>
            <a:pPr algn="l"/>
            <a:endParaRPr lang="en-US" sz="1200" b="1" dirty="0">
              <a:solidFill>
                <a:schemeClr val="tx1"/>
              </a:solidFill>
            </a:endParaRPr>
          </a:p>
          <a:p>
            <a:pPr algn="l"/>
            <a:r>
              <a:rPr lang="en-US" sz="1200" b="0" dirty="0">
                <a:solidFill>
                  <a:schemeClr val="tx1"/>
                </a:solidFill>
              </a:rPr>
              <a:t>1. Community Patrol (1</a:t>
            </a:r>
            <a:r>
              <a:rPr lang="en-US" sz="1200" b="0" baseline="30000" dirty="0">
                <a:solidFill>
                  <a:schemeClr val="tx1"/>
                </a:solidFill>
              </a:rPr>
              <a:t>st</a:t>
            </a:r>
            <a:r>
              <a:rPr lang="en-US" sz="1200" b="0" dirty="0">
                <a:solidFill>
                  <a:schemeClr val="tx1"/>
                </a:solidFill>
              </a:rPr>
              <a:t> Responders)</a:t>
            </a:r>
          </a:p>
          <a:p>
            <a:pPr marL="1028700" lvl="1" indent="-571500" algn="l">
              <a:buFont typeface="Arial" panose="020B0604020202020204" pitchFamily="34" charset="0"/>
              <a:buChar char="•"/>
            </a:pPr>
            <a:r>
              <a:rPr lang="en-US" sz="1200" dirty="0">
                <a:solidFill>
                  <a:schemeClr val="tx1"/>
                </a:solidFill>
              </a:rPr>
              <a:t>106 “beat officers”</a:t>
            </a:r>
          </a:p>
          <a:p>
            <a:pPr marL="1028700" lvl="1" indent="-571500" algn="l">
              <a:buFont typeface="Arial" panose="020B0604020202020204" pitchFamily="34" charset="0"/>
              <a:buChar char="•"/>
            </a:pPr>
            <a:r>
              <a:rPr lang="en-US" sz="1200" b="1" dirty="0">
                <a:solidFill>
                  <a:schemeClr val="tx1"/>
                </a:solidFill>
              </a:rPr>
              <a:t>Average 12-13 officers on duty at any time</a:t>
            </a:r>
            <a:r>
              <a:rPr lang="en-US" sz="1200" b="1" dirty="0">
                <a:solidFill>
                  <a:srgbClr val="FF0000"/>
                </a:solidFill>
              </a:rPr>
              <a:t>*</a:t>
            </a:r>
          </a:p>
          <a:p>
            <a:pPr marL="1028700" lvl="1" indent="-571500" algn="l">
              <a:buFont typeface="Arial" panose="020B0604020202020204" pitchFamily="34" charset="0"/>
              <a:buChar char="•"/>
            </a:pPr>
            <a:r>
              <a:rPr lang="en-US" sz="1200" dirty="0">
                <a:solidFill>
                  <a:srgbClr val="FF0000"/>
                </a:solidFill>
              </a:rPr>
              <a:t>Less than 1 per Beat</a:t>
            </a:r>
          </a:p>
          <a:p>
            <a:pPr algn="l"/>
            <a:r>
              <a:rPr lang="en-US" sz="1200" b="0" dirty="0">
                <a:solidFill>
                  <a:schemeClr val="tx1"/>
                </a:solidFill>
              </a:rPr>
              <a:t>2. Communications Center (911 and Police Dispatch – a.k.a. “First, first responders”)</a:t>
            </a:r>
          </a:p>
          <a:p>
            <a:pPr marL="1028700" lvl="1" indent="-571500" algn="l">
              <a:buFont typeface="Arial" panose="020B0604020202020204" pitchFamily="34" charset="0"/>
              <a:buChar char="•"/>
            </a:pPr>
            <a:r>
              <a:rPr lang="en-US" sz="1200" dirty="0">
                <a:solidFill>
                  <a:schemeClr val="tx1"/>
                </a:solidFill>
              </a:rPr>
              <a:t>Average 4-5 dispatchers on duty at any time</a:t>
            </a:r>
            <a:endParaRPr lang="en-US" sz="1200" dirty="0">
              <a:solidFill>
                <a:srgbClr val="FF0000"/>
              </a:solidFill>
            </a:endParaRPr>
          </a:p>
          <a:p>
            <a:pPr marL="1028700" lvl="1" indent="-571500" algn="l">
              <a:buFont typeface="Arial" panose="020B0604020202020204" pitchFamily="34" charset="0"/>
              <a:buChar char="•"/>
            </a:pPr>
            <a:r>
              <a:rPr lang="en-US" sz="1200" b="1" dirty="0">
                <a:solidFill>
                  <a:schemeClr val="tx1"/>
                </a:solidFill>
              </a:rPr>
              <a:t>As a result, 2-3 to answer 911 and other calls</a:t>
            </a:r>
          </a:p>
          <a:p>
            <a:pPr marL="1028700" lvl="1" indent="-571500" algn="l">
              <a:buFont typeface="Arial" panose="020B0604020202020204" pitchFamily="34" charset="0"/>
              <a:buChar char="•"/>
            </a:pPr>
            <a:r>
              <a:rPr lang="en-US" sz="1200" b="1" dirty="0">
                <a:solidFill>
                  <a:schemeClr val="tx1"/>
                </a:solidFill>
              </a:rPr>
              <a:t>1 to answer 911 calls during graveyard shift</a:t>
            </a:r>
            <a:endParaRPr lang="en-US" sz="1200" b="1" dirty="0">
              <a:solidFill>
                <a:srgbClr val="FF0000"/>
              </a:solidFill>
            </a:endParaRPr>
          </a:p>
          <a:p>
            <a:pPr marL="1371600" lvl="3" indent="0" algn="l">
              <a:buFont typeface="Arial" panose="020B0604020202020204" pitchFamily="34" charset="0"/>
              <a:buNone/>
            </a:pPr>
            <a:endParaRPr lang="en-US" sz="1200" dirty="0">
              <a:solidFill>
                <a:srgbClr val="FF0000"/>
              </a:solidFill>
            </a:endParaRPr>
          </a:p>
          <a:p>
            <a:endParaRPr lang="en-US" sz="1200" dirty="0"/>
          </a:p>
        </p:txBody>
      </p:sp>
      <p:sp>
        <p:nvSpPr>
          <p:cNvPr id="4" name="Slide Number Placeholder 3"/>
          <p:cNvSpPr>
            <a:spLocks noGrp="1"/>
          </p:cNvSpPr>
          <p:nvPr>
            <p:ph type="sldNum" sz="quarter" idx="10"/>
          </p:nvPr>
        </p:nvSpPr>
        <p:spPr/>
        <p:txBody>
          <a:bodyPr/>
          <a:lstStyle/>
          <a:p>
            <a:fld id="{45B73C16-38B9-594E-8385-7BD50C1F111F}" type="slidenum">
              <a:rPr lang="en-US" smtClean="0"/>
              <a:pPr/>
              <a:t>10</a:t>
            </a:fld>
            <a:endParaRPr lang="en-US"/>
          </a:p>
        </p:txBody>
      </p:sp>
    </p:spTree>
    <p:extLst>
      <p:ext uri="{BB962C8B-B14F-4D97-AF65-F5344CB8AC3E}">
        <p14:creationId xmlns:p14="http://schemas.microsoft.com/office/powerpoint/2010/main" val="20627250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u="sng" dirty="0"/>
              <a:t>Strengths</a:t>
            </a:r>
            <a:r>
              <a:rPr lang="en-US" dirty="0"/>
              <a:t>:</a:t>
            </a:r>
          </a:p>
          <a:p>
            <a:pPr marL="0" indent="0">
              <a:buFont typeface="Arial" panose="020B0604020202020204" pitchFamily="34" charset="0"/>
              <a:buNone/>
            </a:pPr>
            <a:endParaRPr lang="en-US" dirty="0"/>
          </a:p>
          <a:p>
            <a:pPr marL="0" indent="0">
              <a:buFont typeface="Arial" panose="020B0604020202020204" pitchFamily="34" charset="0"/>
              <a:buNone/>
            </a:pPr>
            <a:r>
              <a:rPr lang="en-US" b="1" dirty="0"/>
              <a:t>Very Safe Community</a:t>
            </a:r>
          </a:p>
          <a:p>
            <a:pPr marL="171450" indent="-171450">
              <a:buFont typeface="Arial" panose="020B0604020202020204" pitchFamily="34" charset="0"/>
              <a:buChar char="•"/>
            </a:pPr>
            <a:r>
              <a:rPr lang="en-US" dirty="0"/>
              <a:t>Still considered a very safe community - </a:t>
            </a:r>
            <a:r>
              <a:rPr lang="en-US" b="1" dirty="0"/>
              <a:t>In 2015, ranked the 10th safest city in the country with a population over 200,000</a:t>
            </a:r>
            <a:r>
              <a:rPr lang="en-US" dirty="0"/>
              <a:t> (Law Street Media)</a:t>
            </a:r>
          </a:p>
          <a:p>
            <a:pPr marL="171450" indent="-171450">
              <a:buFont typeface="Arial" panose="020B0604020202020204" pitchFamily="34" charset="0"/>
              <a:buChar char="•"/>
            </a:pPr>
            <a:r>
              <a:rPr lang="en-US" dirty="0"/>
              <a:t>In 2016, ranked 9th safest out of the 18 cities in San Diego County</a:t>
            </a:r>
          </a:p>
          <a:p>
            <a:pPr marL="0" indent="0">
              <a:buFont typeface="Arial" panose="020B0604020202020204" pitchFamily="34" charset="0"/>
              <a:buNone/>
            </a:pPr>
            <a:r>
              <a:rPr lang="en-US" b="1" dirty="0"/>
              <a:t>Strong Community Ties</a:t>
            </a:r>
          </a:p>
          <a:p>
            <a:pPr marL="171450" indent="-171450">
              <a:buFont typeface="Arial" panose="020B0604020202020204" pitchFamily="34" charset="0"/>
              <a:buChar char="•"/>
            </a:pPr>
            <a:r>
              <a:rPr lang="en-US" dirty="0"/>
              <a:t>Strong Community Policing philosophy, deeply engrained in culture</a:t>
            </a:r>
          </a:p>
          <a:p>
            <a:pPr marL="171450" indent="-171450">
              <a:buFont typeface="Arial" panose="020B0604020202020204" pitchFamily="34" charset="0"/>
              <a:buChar char="•"/>
            </a:pPr>
            <a:r>
              <a:rPr lang="en-US" dirty="0"/>
              <a:t>Maintains strong ties with our community and its institutions and enjoys a positive reputation</a:t>
            </a:r>
          </a:p>
          <a:p>
            <a:pPr marL="0" indent="0">
              <a:buFont typeface="Arial" panose="020B0604020202020204" pitchFamily="34" charset="0"/>
              <a:buNone/>
            </a:pPr>
            <a:r>
              <a:rPr lang="en-US" b="1" dirty="0"/>
              <a:t>Lean organization</a:t>
            </a:r>
          </a:p>
          <a:p>
            <a:pPr marL="171450" indent="-171450">
              <a:buFont typeface="Arial" panose="020B0604020202020204" pitchFamily="34" charset="0"/>
              <a:buChar char="•"/>
            </a:pPr>
            <a:r>
              <a:rPr lang="en-US" dirty="0"/>
              <a:t>One of the leanest Police Departments of its size, as you’ll see in future slides.</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dirty="0"/>
              <a:t>Lean workforce – streamlined processes and workflow with an emphasis on customer service and efficiency</a:t>
            </a:r>
          </a:p>
          <a:p>
            <a:pPr marL="0" indent="0">
              <a:buFont typeface="Arial" panose="020B0604020202020204" pitchFamily="34" charset="0"/>
              <a:buNone/>
            </a:pPr>
            <a:r>
              <a:rPr lang="en-US" b="1" dirty="0"/>
              <a:t>Great use of Technology and Innovation to increase efficiency</a:t>
            </a:r>
            <a:endParaRPr lang="en-US" dirty="0"/>
          </a:p>
          <a:p>
            <a:pPr marL="171450" indent="-171450">
              <a:buFont typeface="Arial" panose="020B0604020202020204" pitchFamily="34" charset="0"/>
              <a:buChar char="•"/>
            </a:pPr>
            <a:r>
              <a:rPr lang="en-US" dirty="0"/>
              <a:t>Major technological advances in recent years – recognized as a “Smart City”</a:t>
            </a:r>
          </a:p>
          <a:p>
            <a:pPr marL="0" indent="0">
              <a:buFont typeface="Arial" panose="020B0604020202020204" pitchFamily="34" charset="0"/>
              <a:buNone/>
            </a:pPr>
            <a:r>
              <a:rPr lang="en-US" b="1" dirty="0"/>
              <a:t>Measure P Benefits for Infrastructure (vehicles, technology modernization, etc.)</a:t>
            </a:r>
          </a:p>
          <a:p>
            <a:pPr marL="171450" indent="-171450">
              <a:buFont typeface="Arial" panose="020B0604020202020204" pitchFamily="34" charset="0"/>
              <a:buChar char="•"/>
            </a:pPr>
            <a:r>
              <a:rPr lang="en-US" dirty="0"/>
              <a:t>The success of Measure P has allowed CVPD to purchase critical technology and equipment to support operations</a:t>
            </a:r>
          </a:p>
          <a:p>
            <a:endParaRPr lang="en-US" dirty="0"/>
          </a:p>
        </p:txBody>
      </p:sp>
      <p:sp>
        <p:nvSpPr>
          <p:cNvPr id="4" name="Slide Number Placeholder 3"/>
          <p:cNvSpPr>
            <a:spLocks noGrp="1"/>
          </p:cNvSpPr>
          <p:nvPr>
            <p:ph type="sldNum" sz="quarter" idx="10"/>
          </p:nvPr>
        </p:nvSpPr>
        <p:spPr/>
        <p:txBody>
          <a:bodyPr/>
          <a:lstStyle/>
          <a:p>
            <a:fld id="{45B73C16-38B9-594E-8385-7BD50C1F111F}" type="slidenum">
              <a:rPr lang="en-US" smtClean="0"/>
              <a:pPr/>
              <a:t>11</a:t>
            </a:fld>
            <a:endParaRPr lang="en-US"/>
          </a:p>
        </p:txBody>
      </p:sp>
    </p:spTree>
    <p:extLst>
      <p:ext uri="{BB962C8B-B14F-4D97-AF65-F5344CB8AC3E}">
        <p14:creationId xmlns:p14="http://schemas.microsoft.com/office/powerpoint/2010/main" val="3582836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Chronically low staffing, affecting quality and quantity of service</a:t>
            </a:r>
          </a:p>
          <a:p>
            <a:pPr marL="171450" indent="-171450">
              <a:buFont typeface="Arial" panose="020B0604020202020204" pitchFamily="34" charset="0"/>
              <a:buChar char="•"/>
            </a:pPr>
            <a:r>
              <a:rPr lang="en-US" b="1" dirty="0"/>
              <a:t>Less than we want, and less than we believe the community deserves and needs</a:t>
            </a:r>
          </a:p>
          <a:p>
            <a:pPr marL="171450" indent="-171450">
              <a:buFont typeface="Arial" panose="020B0604020202020204" pitchFamily="34" charset="0"/>
              <a:buChar char="•"/>
            </a:pPr>
            <a:r>
              <a:rPr lang="en-US" dirty="0"/>
              <a:t>Sworn and civilian staffing levels have impacted crime fighting, quality of life and customer service in Chula Vista</a:t>
            </a:r>
          </a:p>
          <a:p>
            <a:pPr marL="628650" lvl="1" indent="-171450">
              <a:buFont typeface="Arial" panose="020B0604020202020204" pitchFamily="34" charset="0"/>
              <a:buChar char="•"/>
            </a:pPr>
            <a:r>
              <a:rPr lang="en-US" dirty="0"/>
              <a:t>Traffic Division</a:t>
            </a:r>
          </a:p>
          <a:p>
            <a:pPr marL="628650" lvl="1" indent="-171450">
              <a:buFont typeface="Arial" panose="020B0604020202020204" pitchFamily="34" charset="0"/>
              <a:buChar char="•"/>
            </a:pPr>
            <a:r>
              <a:rPr lang="en-US" dirty="0"/>
              <a:t>School Resource Officers</a:t>
            </a:r>
          </a:p>
          <a:p>
            <a:pPr marL="628650" lvl="1" indent="-171450">
              <a:buFont typeface="Arial" panose="020B0604020202020204" pitchFamily="34" charset="0"/>
              <a:buChar char="•"/>
            </a:pPr>
            <a:r>
              <a:rPr lang="en-US" dirty="0"/>
              <a:t>Investigations Division</a:t>
            </a:r>
          </a:p>
          <a:p>
            <a:pPr marL="628650" lvl="1" indent="-171450">
              <a:buFont typeface="Arial" panose="020B0604020202020204" pitchFamily="34" charset="0"/>
              <a:buChar char="•"/>
            </a:pPr>
            <a:r>
              <a:rPr lang="en-US" dirty="0"/>
              <a:t>Community Policing Unit</a:t>
            </a:r>
          </a:p>
          <a:p>
            <a:r>
              <a:rPr lang="en-US" b="1" dirty="0"/>
              <a:t>Increasing Population = Increasing Workload</a:t>
            </a:r>
          </a:p>
          <a:p>
            <a:pPr marL="171450" indent="-171450">
              <a:buFont typeface="Arial" panose="020B0604020202020204" pitchFamily="34" charset="0"/>
              <a:buChar char="•"/>
            </a:pPr>
            <a:r>
              <a:rPr lang="en-US" b="0" dirty="0"/>
              <a:t>Continued growth projected, until buildout in 2035 at 350,000</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dirty="0"/>
              <a:t>Projected growth will continue to pose as the Department is faced with new communities in addition to new commercial, university and tourist districts</a:t>
            </a:r>
          </a:p>
          <a:p>
            <a:pPr marL="0" indent="0">
              <a:buFont typeface="Arial" panose="020B0604020202020204" pitchFamily="34" charset="0"/>
              <a:buNone/>
            </a:pPr>
            <a:r>
              <a:rPr lang="en-US" b="1" dirty="0"/>
              <a:t>Limited investigations and follow-up on crimes</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dirty="0"/>
              <a:t>CVPD’s capacity to follow up and thoroughly investigate crime in Chula Vista has been significantly diminished since the Great Recession</a:t>
            </a:r>
          </a:p>
          <a:p>
            <a:r>
              <a:rPr lang="en-US" b="1" dirty="0"/>
              <a:t>Not meeting response times to Emergency calls</a:t>
            </a:r>
          </a:p>
          <a:p>
            <a:pPr marL="171450" indent="-171450">
              <a:buFont typeface="Arial" panose="020B0604020202020204" pitchFamily="34" charset="0"/>
              <a:buChar char="•"/>
            </a:pPr>
            <a:r>
              <a:rPr lang="en-US" dirty="0"/>
              <a:t>CVPD is no longer able to meet GMOC threshold standards set in 1986 to uphold Chula Vista’s quality of life standards.  The GMOC standards were revised and updated in 2014 but the department still falls short.</a:t>
            </a:r>
          </a:p>
          <a:p>
            <a:pPr marL="171450" indent="-171450">
              <a:buFont typeface="Arial" panose="020B0604020202020204" pitchFamily="34" charset="0"/>
              <a:buChar char="•"/>
            </a:pPr>
            <a:r>
              <a:rPr lang="en-US" b="1" dirty="0"/>
              <a:t>Haven’t met GMOC thresholds for 19 years </a:t>
            </a:r>
            <a:r>
              <a:rPr lang="en-US" dirty="0"/>
              <a:t>(</a:t>
            </a:r>
            <a:r>
              <a:rPr lang="en-US" dirty="0" err="1"/>
              <a:t>Pri</a:t>
            </a:r>
            <a:r>
              <a:rPr lang="en-US" dirty="0"/>
              <a:t>. 1 and </a:t>
            </a:r>
            <a:r>
              <a:rPr lang="en-US" dirty="0" err="1"/>
              <a:t>Pri</a:t>
            </a:r>
            <a:r>
              <a:rPr lang="en-US" dirty="0"/>
              <a:t>. 2 calls combined)</a:t>
            </a:r>
          </a:p>
          <a:p>
            <a:endParaRPr lang="en-US" dirty="0"/>
          </a:p>
          <a:p>
            <a:endParaRPr lang="en-US" dirty="0"/>
          </a:p>
        </p:txBody>
      </p:sp>
      <p:sp>
        <p:nvSpPr>
          <p:cNvPr id="4" name="Slide Number Placeholder 3"/>
          <p:cNvSpPr>
            <a:spLocks noGrp="1"/>
          </p:cNvSpPr>
          <p:nvPr>
            <p:ph type="sldNum" sz="quarter" idx="10"/>
          </p:nvPr>
        </p:nvSpPr>
        <p:spPr/>
        <p:txBody>
          <a:bodyPr/>
          <a:lstStyle/>
          <a:p>
            <a:fld id="{45B73C16-38B9-594E-8385-7BD50C1F111F}" type="slidenum">
              <a:rPr lang="en-US" smtClean="0"/>
              <a:pPr/>
              <a:t>12</a:t>
            </a:fld>
            <a:endParaRPr lang="en-US"/>
          </a:p>
        </p:txBody>
      </p:sp>
    </p:spTree>
    <p:extLst>
      <p:ext uri="{BB962C8B-B14F-4D97-AF65-F5344CB8AC3E}">
        <p14:creationId xmlns:p14="http://schemas.microsoft.com/office/powerpoint/2010/main" val="32153097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none" dirty="0"/>
              <a:t>Green bars = Population rising</a:t>
            </a:r>
          </a:p>
          <a:p>
            <a:r>
              <a:rPr lang="en-US" u="none" dirty="0"/>
              <a:t>Blue line = Sworn staffing (decreased)</a:t>
            </a:r>
          </a:p>
          <a:p>
            <a:pPr marL="171450" indent="-171450">
              <a:buFont typeface="Arial" panose="020B0604020202020204" pitchFamily="34" charset="0"/>
              <a:buChar char="•"/>
            </a:pPr>
            <a:r>
              <a:rPr lang="en-US" u="none" dirty="0"/>
              <a:t>2007: 1.12 per Capita (259 Officers)</a:t>
            </a:r>
          </a:p>
          <a:p>
            <a:pPr marL="171450" indent="-171450">
              <a:buFont typeface="Arial" panose="020B0604020202020204" pitchFamily="34" charset="0"/>
              <a:buChar char="•"/>
            </a:pPr>
            <a:r>
              <a:rPr lang="en-US" u="none" dirty="0"/>
              <a:t>2017: 0.87 per Capita (232 Officers, with a much larger population)</a:t>
            </a:r>
          </a:p>
          <a:p>
            <a:r>
              <a:rPr lang="en-US" u="none" dirty="0"/>
              <a:t>Gold line = Professional/support staffing</a:t>
            </a:r>
          </a:p>
          <a:p>
            <a:endParaRPr lang="en-US" b="1" u="none" dirty="0"/>
          </a:p>
          <a:p>
            <a:pPr marL="0" marR="0" lvl="0" indent="0" algn="l" defTabSz="914400" rtl="0" eaLnBrk="1" fontAlgn="base" latinLnBrk="0" hangingPunct="1">
              <a:lnSpc>
                <a:spcPct val="100000"/>
              </a:lnSpc>
              <a:spcBef>
                <a:spcPct val="0"/>
              </a:spcBef>
              <a:spcAft>
                <a:spcPct val="0"/>
              </a:spcAft>
              <a:buClrTx/>
              <a:buSzTx/>
              <a:buFontTx/>
              <a:buNone/>
              <a:tabLst/>
              <a:defRPr/>
            </a:pPr>
            <a:r>
              <a:rPr lang="en-US" u="sng" dirty="0"/>
              <a:t>2007 vs. 2017</a:t>
            </a:r>
          </a:p>
          <a:p>
            <a:pPr marL="171450" indent="-171450">
              <a:buFont typeface="Arial" panose="020B0604020202020204" pitchFamily="34" charset="0"/>
              <a:buChar char="•"/>
            </a:pPr>
            <a:r>
              <a:rPr lang="en-US" b="1" u="none" dirty="0"/>
              <a:t>25% larger population with 12% fewer officers</a:t>
            </a:r>
          </a:p>
          <a:p>
            <a:pPr marL="628650" lvl="1" indent="-171450">
              <a:buFont typeface="Arial" panose="020B0604020202020204" pitchFamily="34" charset="0"/>
              <a:buChar char="•"/>
            </a:pPr>
            <a:r>
              <a:rPr lang="en-US" dirty="0"/>
              <a:t>11 fewer detectives</a:t>
            </a:r>
          </a:p>
          <a:p>
            <a:pPr marL="628650" lvl="1" indent="-171450">
              <a:buFont typeface="Arial" panose="020B0604020202020204" pitchFamily="34" charset="0"/>
              <a:buChar char="•"/>
            </a:pPr>
            <a:r>
              <a:rPr lang="en-US" dirty="0"/>
              <a:t>9 fewer officers</a:t>
            </a:r>
          </a:p>
          <a:p>
            <a:pPr marL="628650" lvl="1" indent="-171450">
              <a:buFont typeface="Arial" panose="020B0604020202020204" pitchFamily="34" charset="0"/>
              <a:buChar char="•"/>
            </a:pPr>
            <a:r>
              <a:rPr lang="en-US" dirty="0"/>
              <a:t>23 fewer civilian support staff</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b="1" dirty="0"/>
              <a:t>Officer per 1,000 citizens (explained)</a:t>
            </a:r>
            <a:endParaRPr lang="en-US" dirty="0"/>
          </a:p>
          <a:p>
            <a:pPr marL="628650" lvl="1" indent="-171450">
              <a:buFont typeface="Arial" panose="020B0604020202020204" pitchFamily="34" charset="0"/>
              <a:buChar char="•"/>
            </a:pPr>
            <a:r>
              <a:rPr lang="en-US" dirty="0"/>
              <a:t>2007 = 259 Sworn Officers.  (Officers per 1,000 population ratio:  </a:t>
            </a:r>
            <a:r>
              <a:rPr lang="en-US" b="1" dirty="0"/>
              <a:t>1.12</a:t>
            </a:r>
            <a:r>
              <a:rPr lang="en-US" dirty="0"/>
              <a:t>)</a:t>
            </a:r>
          </a:p>
          <a:p>
            <a:pPr marL="628650" lvl="1" indent="-171450">
              <a:buFont typeface="Arial" panose="020B0604020202020204" pitchFamily="34" charset="0"/>
              <a:buChar char="•"/>
            </a:pPr>
            <a:r>
              <a:rPr lang="en-US" dirty="0"/>
              <a:t>2017 = 232 Sworn Officers.  (Officers per 1,000 population ratio:  </a:t>
            </a:r>
            <a:r>
              <a:rPr lang="en-US" b="1" dirty="0"/>
              <a:t>0.87</a:t>
            </a:r>
            <a:r>
              <a:rPr lang="en-US" dirty="0"/>
              <a:t>)</a:t>
            </a:r>
          </a:p>
          <a:p>
            <a:pPr marL="171450" indent="-171450">
              <a:buFont typeface="Arial" panose="020B0604020202020204" pitchFamily="34" charset="0"/>
              <a:buChar char="•"/>
            </a:pPr>
            <a:r>
              <a:rPr lang="en-US" b="1" u="none" dirty="0"/>
              <a:t>If we had stayed at the same ratio as our peak, today we’d have about 300 sworn positions (nearly 70 additional officers)</a:t>
            </a:r>
          </a:p>
          <a:p>
            <a:pPr marL="628650" lvl="1" indent="-171450">
              <a:buFont typeface="Arial" panose="020B0604020202020204" pitchFamily="34" charset="0"/>
              <a:buChar char="•"/>
            </a:pPr>
            <a:r>
              <a:rPr lang="en-US" dirty="0"/>
              <a:t>This is equivalent to 68 officers or 29% more sworn staff)</a:t>
            </a:r>
          </a:p>
          <a:p>
            <a:endParaRPr lang="en-US" dirty="0"/>
          </a:p>
        </p:txBody>
      </p:sp>
      <p:sp>
        <p:nvSpPr>
          <p:cNvPr id="4" name="Slide Number Placeholder 3"/>
          <p:cNvSpPr>
            <a:spLocks noGrp="1"/>
          </p:cNvSpPr>
          <p:nvPr>
            <p:ph type="sldNum" sz="quarter" idx="10"/>
          </p:nvPr>
        </p:nvSpPr>
        <p:spPr/>
        <p:txBody>
          <a:bodyPr/>
          <a:lstStyle/>
          <a:p>
            <a:fld id="{45B73C16-38B9-594E-8385-7BD50C1F111F}" type="slidenum">
              <a:rPr lang="en-US" smtClean="0"/>
              <a:pPr/>
              <a:t>13</a:t>
            </a:fld>
            <a:endParaRPr lang="en-US"/>
          </a:p>
        </p:txBody>
      </p:sp>
    </p:spTree>
    <p:extLst>
      <p:ext uri="{BB962C8B-B14F-4D97-AF65-F5344CB8AC3E}">
        <p14:creationId xmlns:p14="http://schemas.microsoft.com/office/powerpoint/2010/main" val="20615516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Priority 1 Response Times</a:t>
            </a:r>
          </a:p>
          <a:p>
            <a:endParaRPr lang="en-US" dirty="0"/>
          </a:p>
          <a:p>
            <a:r>
              <a:rPr lang="en-US" b="1" dirty="0"/>
              <a:t>Life and Death Emergencies</a:t>
            </a:r>
          </a:p>
          <a:p>
            <a:pPr marL="171450" indent="-171450">
              <a:buFont typeface="Arial" panose="020B0604020202020204" pitchFamily="34" charset="0"/>
              <a:buChar char="•"/>
            </a:pPr>
            <a:r>
              <a:rPr lang="en-US" dirty="0"/>
              <a:t>GMOC Threshold = 6:00 minutes</a:t>
            </a:r>
          </a:p>
          <a:p>
            <a:pPr marL="171450" indent="-171450">
              <a:buFont typeface="Arial" panose="020B0604020202020204" pitchFamily="34" charset="0"/>
              <a:buChar char="•"/>
            </a:pPr>
            <a:r>
              <a:rPr lang="en-US" b="1" dirty="0"/>
              <a:t>Haven’t met in 4 years</a:t>
            </a:r>
          </a:p>
        </p:txBody>
      </p:sp>
      <p:sp>
        <p:nvSpPr>
          <p:cNvPr id="4" name="Slide Number Placeholder 3"/>
          <p:cNvSpPr>
            <a:spLocks noGrp="1"/>
          </p:cNvSpPr>
          <p:nvPr>
            <p:ph type="sldNum" sz="quarter" idx="10"/>
          </p:nvPr>
        </p:nvSpPr>
        <p:spPr/>
        <p:txBody>
          <a:bodyPr/>
          <a:lstStyle/>
          <a:p>
            <a:fld id="{45B73C16-38B9-594E-8385-7BD50C1F111F}" type="slidenum">
              <a:rPr lang="en-US" smtClean="0"/>
              <a:pPr/>
              <a:t>14</a:t>
            </a:fld>
            <a:endParaRPr lang="en-US"/>
          </a:p>
        </p:txBody>
      </p:sp>
    </p:spTree>
    <p:extLst>
      <p:ext uri="{BB962C8B-B14F-4D97-AF65-F5344CB8AC3E}">
        <p14:creationId xmlns:p14="http://schemas.microsoft.com/office/powerpoint/2010/main" val="42224721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Priority 1 Response Times</a:t>
            </a:r>
          </a:p>
          <a:p>
            <a:endParaRPr lang="en-US" dirty="0"/>
          </a:p>
          <a:p>
            <a:r>
              <a:rPr lang="en-US" b="1" dirty="0"/>
              <a:t>Life and Death Emergencies</a:t>
            </a:r>
          </a:p>
          <a:p>
            <a:pPr marL="171450" indent="-171450">
              <a:buFont typeface="Arial" panose="020B0604020202020204" pitchFamily="34" charset="0"/>
              <a:buChar char="•"/>
            </a:pPr>
            <a:r>
              <a:rPr lang="en-US" dirty="0"/>
              <a:t>GMOC Threshold = 6:00 minutes</a:t>
            </a:r>
          </a:p>
          <a:p>
            <a:pPr marL="171450" indent="-171450">
              <a:buFont typeface="Arial" panose="020B0604020202020204" pitchFamily="34" charset="0"/>
              <a:buChar char="•"/>
            </a:pPr>
            <a:r>
              <a:rPr lang="en-US" b="1" dirty="0"/>
              <a:t>Haven’t met in 4 years</a:t>
            </a:r>
          </a:p>
        </p:txBody>
      </p:sp>
      <p:sp>
        <p:nvSpPr>
          <p:cNvPr id="4" name="Slide Number Placeholder 3"/>
          <p:cNvSpPr>
            <a:spLocks noGrp="1"/>
          </p:cNvSpPr>
          <p:nvPr>
            <p:ph type="sldNum" sz="quarter" idx="10"/>
          </p:nvPr>
        </p:nvSpPr>
        <p:spPr/>
        <p:txBody>
          <a:bodyPr/>
          <a:lstStyle/>
          <a:p>
            <a:fld id="{45B73C16-38B9-594E-8385-7BD50C1F111F}" type="slidenum">
              <a:rPr lang="en-US" smtClean="0"/>
              <a:pPr/>
              <a:t>15</a:t>
            </a:fld>
            <a:endParaRPr lang="en-US"/>
          </a:p>
        </p:txBody>
      </p:sp>
    </p:spTree>
    <p:extLst>
      <p:ext uri="{BB962C8B-B14F-4D97-AF65-F5344CB8AC3E}">
        <p14:creationId xmlns:p14="http://schemas.microsoft.com/office/powerpoint/2010/main" val="28597691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Priority 2 Response Times</a:t>
            </a:r>
          </a:p>
          <a:p>
            <a:endParaRPr lang="en-US" dirty="0"/>
          </a:p>
          <a:p>
            <a:r>
              <a:rPr lang="en-US" b="1" dirty="0"/>
              <a:t>Other Emergencies and Crimes In Progress</a:t>
            </a:r>
          </a:p>
          <a:p>
            <a:pPr marL="171450" indent="-171450">
              <a:buFont typeface="Arial" panose="020B0604020202020204" pitchFamily="34" charset="0"/>
              <a:buChar char="•"/>
            </a:pPr>
            <a:r>
              <a:rPr lang="en-US" dirty="0"/>
              <a:t>GMOC Threshold = 8.5 to 12 minutes (changed in 2014)</a:t>
            </a:r>
          </a:p>
          <a:p>
            <a:pPr marL="171450" indent="-171450">
              <a:buFont typeface="Arial" panose="020B0604020202020204" pitchFamily="34" charset="0"/>
              <a:buChar char="•"/>
            </a:pPr>
            <a:r>
              <a:rPr lang="en-US" b="1" dirty="0"/>
              <a:t>Haven’t met in 19 years</a:t>
            </a:r>
          </a:p>
          <a:p>
            <a:endParaRPr lang="en-US" b="1" dirty="0"/>
          </a:p>
        </p:txBody>
      </p:sp>
      <p:sp>
        <p:nvSpPr>
          <p:cNvPr id="4" name="Slide Number Placeholder 3"/>
          <p:cNvSpPr>
            <a:spLocks noGrp="1"/>
          </p:cNvSpPr>
          <p:nvPr>
            <p:ph type="sldNum" sz="quarter" idx="10"/>
          </p:nvPr>
        </p:nvSpPr>
        <p:spPr/>
        <p:txBody>
          <a:bodyPr/>
          <a:lstStyle/>
          <a:p>
            <a:fld id="{45B73C16-38B9-594E-8385-7BD50C1F111F}" type="slidenum">
              <a:rPr lang="en-US" smtClean="0"/>
              <a:pPr/>
              <a:t>16</a:t>
            </a:fld>
            <a:endParaRPr lang="en-US"/>
          </a:p>
        </p:txBody>
      </p:sp>
    </p:spTree>
    <p:extLst>
      <p:ext uri="{BB962C8B-B14F-4D97-AF65-F5344CB8AC3E}">
        <p14:creationId xmlns:p14="http://schemas.microsoft.com/office/powerpoint/2010/main" val="40076388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Priority 2 Response Times</a:t>
            </a:r>
          </a:p>
          <a:p>
            <a:endParaRPr lang="en-US" dirty="0"/>
          </a:p>
          <a:p>
            <a:r>
              <a:rPr lang="en-US" b="1" dirty="0"/>
              <a:t>Other Emergencies and Crimes In Progress</a:t>
            </a:r>
          </a:p>
          <a:p>
            <a:pPr marL="171450" indent="-171450">
              <a:buFont typeface="Arial" panose="020B0604020202020204" pitchFamily="34" charset="0"/>
              <a:buChar char="•"/>
            </a:pPr>
            <a:r>
              <a:rPr lang="en-US" dirty="0"/>
              <a:t>GMOC Threshold = 8.5 to 12 minutes (changed in 2014)</a:t>
            </a:r>
          </a:p>
          <a:p>
            <a:pPr marL="171450" indent="-171450">
              <a:buFont typeface="Arial" panose="020B0604020202020204" pitchFamily="34" charset="0"/>
              <a:buChar char="•"/>
            </a:pPr>
            <a:r>
              <a:rPr lang="en-US" b="1" dirty="0"/>
              <a:t>Haven’t met in 19 years</a:t>
            </a:r>
          </a:p>
        </p:txBody>
      </p:sp>
      <p:sp>
        <p:nvSpPr>
          <p:cNvPr id="4" name="Slide Number Placeholder 3"/>
          <p:cNvSpPr>
            <a:spLocks noGrp="1"/>
          </p:cNvSpPr>
          <p:nvPr>
            <p:ph type="sldNum" sz="quarter" idx="10"/>
          </p:nvPr>
        </p:nvSpPr>
        <p:spPr/>
        <p:txBody>
          <a:bodyPr/>
          <a:lstStyle/>
          <a:p>
            <a:fld id="{45B73C16-38B9-594E-8385-7BD50C1F111F}" type="slidenum">
              <a:rPr lang="en-US" smtClean="0"/>
              <a:pPr/>
              <a:t>17</a:t>
            </a:fld>
            <a:endParaRPr lang="en-US"/>
          </a:p>
        </p:txBody>
      </p:sp>
    </p:spTree>
    <p:extLst>
      <p:ext uri="{BB962C8B-B14F-4D97-AF65-F5344CB8AC3E}">
        <p14:creationId xmlns:p14="http://schemas.microsoft.com/office/powerpoint/2010/main" val="11732644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Impact of Cell Phones on 911 Call Volume</a:t>
            </a:r>
          </a:p>
          <a:p>
            <a:pPr marL="171450" indent="-171450">
              <a:buFont typeface="Arial" panose="020B0604020202020204" pitchFamily="34" charset="0"/>
              <a:buChar char="•"/>
            </a:pPr>
            <a:r>
              <a:rPr lang="en-US" dirty="0"/>
              <a:t>Less than 22% of these calls are transferred to Fire/Medical in 2017 (17,409 our of 80,543 </a:t>
            </a:r>
            <a:r>
              <a:rPr lang="en-US"/>
              <a:t>911 calls)</a:t>
            </a:r>
            <a:endParaRPr lang="en-US" dirty="0"/>
          </a:p>
          <a:p>
            <a:pPr marL="171450" indent="-171450">
              <a:buFont typeface="Arial" panose="020B0604020202020204" pitchFamily="34" charset="0"/>
              <a:buChar char="•"/>
            </a:pPr>
            <a:r>
              <a:rPr lang="en-US" b="1" dirty="0"/>
              <a:t>911 calls doubled in 10-year period</a:t>
            </a:r>
            <a:r>
              <a:rPr lang="en-US" dirty="0"/>
              <a:t> 2005-2015</a:t>
            </a:r>
          </a:p>
          <a:p>
            <a:pPr marL="171450" indent="-171450">
              <a:buFont typeface="Arial" panose="020B0604020202020204" pitchFamily="34" charset="0"/>
              <a:buChar char="•"/>
            </a:pPr>
            <a:r>
              <a:rPr lang="en-US" dirty="0"/>
              <a:t>Over 300,000 telephone calls</a:t>
            </a:r>
          </a:p>
          <a:p>
            <a:pPr marL="171450" indent="-171450">
              <a:buFont typeface="Arial" panose="020B0604020202020204" pitchFamily="34" charset="0"/>
              <a:buChar char="•"/>
            </a:pPr>
            <a:r>
              <a:rPr lang="en-US" dirty="0"/>
              <a:t>About 8,000 911 calls (double from 2005)</a:t>
            </a:r>
          </a:p>
          <a:p>
            <a:endParaRPr lang="en-US" dirty="0"/>
          </a:p>
          <a:p>
            <a:r>
              <a:rPr lang="en-US" dirty="0"/>
              <a:t>Source: State of California Office of Emergency Services, </a:t>
            </a:r>
            <a:r>
              <a:rPr lang="en-US" dirty="0" err="1"/>
              <a:t>Ecats</a:t>
            </a:r>
            <a:endParaRPr lang="en-US" dirty="0"/>
          </a:p>
        </p:txBody>
      </p:sp>
      <p:sp>
        <p:nvSpPr>
          <p:cNvPr id="4" name="Slide Number Placeholder 3"/>
          <p:cNvSpPr>
            <a:spLocks noGrp="1"/>
          </p:cNvSpPr>
          <p:nvPr>
            <p:ph type="sldNum" sz="quarter" idx="10"/>
          </p:nvPr>
        </p:nvSpPr>
        <p:spPr/>
        <p:txBody>
          <a:bodyPr/>
          <a:lstStyle/>
          <a:p>
            <a:fld id="{45B73C16-38B9-594E-8385-7BD50C1F111F}" type="slidenum">
              <a:rPr lang="en-US" smtClean="0"/>
              <a:pPr/>
              <a:t>18</a:t>
            </a:fld>
            <a:endParaRPr lang="en-US"/>
          </a:p>
        </p:txBody>
      </p:sp>
    </p:spTree>
    <p:extLst>
      <p:ext uri="{BB962C8B-B14F-4D97-AF65-F5344CB8AC3E}">
        <p14:creationId xmlns:p14="http://schemas.microsoft.com/office/powerpoint/2010/main" val="7223685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ln/>
        </p:spPr>
        <p:txBody>
          <a:bodyPr/>
          <a:lstStyle/>
          <a:p>
            <a:fld id="{0EBB3DDC-0A56-BA4E-B578-43FF361B53A1}" type="slidenum">
              <a:rPr lang="en-US"/>
              <a:pPr/>
              <a:t>19</a:t>
            </a:fld>
            <a:endParaRPr lang="en-US"/>
          </a:p>
        </p:txBody>
      </p:sp>
      <p:sp>
        <p:nvSpPr>
          <p:cNvPr id="28674"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28675" name="Rectangle 3"/>
          <p:cNvSpPr>
            <a:spLocks noGrp="1"/>
          </p:cNvSpPr>
          <p:nvPr>
            <p:ph type="body" idx="1"/>
          </p:nvPr>
        </p:nvSpPr>
        <p:spPr/>
        <p:txBody>
          <a:bodyPr/>
          <a:lstStyle/>
          <a:p>
            <a:r>
              <a:rPr lang="en-US" b="1" dirty="0"/>
              <a:t>Proactive vs. Reactive Policing (explained)</a:t>
            </a:r>
          </a:p>
          <a:p>
            <a:pPr marL="171450" indent="-171450">
              <a:buFont typeface="Arial" panose="020B0604020202020204" pitchFamily="34" charset="0"/>
              <a:buChar char="•"/>
            </a:pPr>
            <a:r>
              <a:rPr lang="en-US" b="1" dirty="0"/>
              <a:t>Officer initiated activities crucial for crime fighting</a:t>
            </a:r>
          </a:p>
          <a:p>
            <a:pPr marL="171450" indent="-171450">
              <a:buFont typeface="Arial" panose="020B0604020202020204" pitchFamily="34" charset="0"/>
              <a:buChar char="•"/>
            </a:pPr>
            <a:r>
              <a:rPr lang="en-US" b="1" dirty="0"/>
              <a:t>Stopping crime before it happens </a:t>
            </a:r>
            <a:r>
              <a:rPr lang="en-US" b="0" dirty="0"/>
              <a:t>vs. merely responding after-the-fact</a:t>
            </a:r>
          </a:p>
          <a:p>
            <a:pPr marL="171450" indent="-171450">
              <a:buFont typeface="Arial" panose="020B0604020202020204" pitchFamily="34" charset="0"/>
              <a:buChar char="•"/>
            </a:pPr>
            <a:r>
              <a:rPr lang="en-US" b="1" dirty="0"/>
              <a:t>Arrest rates often related to officer initiated activities</a:t>
            </a:r>
          </a:p>
          <a:p>
            <a:endParaRPr lang="en-US" dirty="0"/>
          </a:p>
          <a:p>
            <a:r>
              <a:rPr lang="en-US" dirty="0"/>
              <a:t>Since 2008, proactive policing on the decline:</a:t>
            </a:r>
          </a:p>
          <a:p>
            <a:pPr marL="171450" indent="-171450">
              <a:buFont typeface="Arial" panose="020B0604020202020204" pitchFamily="34" charset="0"/>
              <a:buChar char="•"/>
            </a:pPr>
            <a:r>
              <a:rPr lang="en-US" b="0" dirty="0"/>
              <a:t>Officer Initiated Incidents – 53%</a:t>
            </a:r>
          </a:p>
          <a:p>
            <a:pPr marL="171450" indent="-171450">
              <a:buFont typeface="Arial" panose="020B0604020202020204" pitchFamily="34" charset="0"/>
              <a:buChar char="•"/>
            </a:pPr>
            <a:r>
              <a:rPr lang="en-US" b="0" dirty="0"/>
              <a:t>Felony Arrests – 41%</a:t>
            </a:r>
          </a:p>
          <a:p>
            <a:pPr marL="171450" indent="-171450">
              <a:buFont typeface="Arial" panose="020B0604020202020204" pitchFamily="34" charset="0"/>
              <a:buChar char="•"/>
            </a:pPr>
            <a:r>
              <a:rPr lang="en-US" b="0" dirty="0"/>
              <a:t>Misdemeanor Arrests – 26.5%</a:t>
            </a:r>
          </a:p>
          <a:p>
            <a:endParaRPr lang="en-US" dirty="0"/>
          </a:p>
          <a:p>
            <a:endParaRPr lang="en-US" dirty="0"/>
          </a:p>
        </p:txBody>
      </p:sp>
    </p:spTree>
    <p:extLst>
      <p:ext uri="{BB962C8B-B14F-4D97-AF65-F5344CB8AC3E}">
        <p14:creationId xmlns:p14="http://schemas.microsoft.com/office/powerpoint/2010/main" val="3342428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Font typeface="Arial" panose="020B0604020202020204" pitchFamily="34" charset="0"/>
              <a:buNone/>
            </a:pPr>
            <a:r>
              <a:rPr lang="en-US" sz="1200" b="0" dirty="0">
                <a:solidFill>
                  <a:schemeClr val="tx1"/>
                </a:solidFill>
              </a:rPr>
              <a:t>Community Facts</a:t>
            </a:r>
          </a:p>
          <a:p>
            <a:pPr marL="171450" indent="-171450" algn="l">
              <a:buFont typeface="Arial" panose="020B0604020202020204" pitchFamily="34" charset="0"/>
              <a:buChar char="•"/>
            </a:pPr>
            <a:r>
              <a:rPr lang="en-US" sz="1200" b="0" dirty="0">
                <a:solidFill>
                  <a:schemeClr val="tx1"/>
                </a:solidFill>
              </a:rPr>
              <a:t>52 square miles</a:t>
            </a:r>
          </a:p>
          <a:p>
            <a:pPr marL="171450" indent="-171450" algn="l">
              <a:buFont typeface="Arial" panose="020B0604020202020204" pitchFamily="34" charset="0"/>
              <a:buChar char="•"/>
            </a:pPr>
            <a:r>
              <a:rPr lang="en-US" sz="1200" b="0" dirty="0">
                <a:solidFill>
                  <a:schemeClr val="tx1"/>
                </a:solidFill>
              </a:rPr>
              <a:t>Current population (est.) </a:t>
            </a:r>
            <a:r>
              <a:rPr lang="en-US" sz="1200" b="1" dirty="0">
                <a:solidFill>
                  <a:schemeClr val="tx1"/>
                </a:solidFill>
              </a:rPr>
              <a:t>267,000 – second-largest city in the County.</a:t>
            </a:r>
          </a:p>
          <a:p>
            <a:pPr marL="171450" indent="-171450" algn="l">
              <a:buFont typeface="Arial" panose="020B0604020202020204" pitchFamily="34" charset="0"/>
              <a:buChar char="•"/>
            </a:pPr>
            <a:r>
              <a:rPr lang="en-US" sz="1200" b="0" dirty="0">
                <a:solidFill>
                  <a:schemeClr val="tx1"/>
                </a:solidFill>
              </a:rPr>
              <a:t>Regional leader in efficiency and conservation</a:t>
            </a:r>
          </a:p>
          <a:p>
            <a:pPr marL="171450" indent="-171450" algn="l">
              <a:buFont typeface="Arial" panose="020B0604020202020204" pitchFamily="34" charset="0"/>
              <a:buChar char="•"/>
            </a:pPr>
            <a:r>
              <a:rPr lang="en-US" sz="1200" b="0" dirty="0">
                <a:solidFill>
                  <a:schemeClr val="tx1"/>
                </a:solidFill>
              </a:rPr>
              <a:t>Smart City</a:t>
            </a:r>
          </a:p>
          <a:p>
            <a:pPr marL="171450" indent="-171450" algn="l">
              <a:buFont typeface="Arial" panose="020B0604020202020204" pitchFamily="34" charset="0"/>
              <a:buChar char="•"/>
            </a:pPr>
            <a:r>
              <a:rPr lang="en-US" sz="1200" b="0" dirty="0">
                <a:solidFill>
                  <a:schemeClr val="tx1"/>
                </a:solidFill>
              </a:rPr>
              <a:t>One of the safest cities in the nation</a:t>
            </a:r>
          </a:p>
          <a:p>
            <a:pPr marL="628650" lvl="1" indent="-171450">
              <a:buFont typeface="Arial" panose="020B0604020202020204" pitchFamily="34" charset="0"/>
              <a:buChar char="•"/>
            </a:pPr>
            <a:r>
              <a:rPr lang="en-US" b="1" dirty="0"/>
              <a:t>In 2015, ranked the 10th safest city in the country with a population over 200,000</a:t>
            </a:r>
            <a:r>
              <a:rPr lang="en-US" dirty="0"/>
              <a:t> (Law Street Media)</a:t>
            </a:r>
          </a:p>
        </p:txBody>
      </p:sp>
      <p:sp>
        <p:nvSpPr>
          <p:cNvPr id="4" name="Slide Number Placeholder 3"/>
          <p:cNvSpPr>
            <a:spLocks noGrp="1"/>
          </p:cNvSpPr>
          <p:nvPr>
            <p:ph type="sldNum" sz="quarter" idx="10"/>
          </p:nvPr>
        </p:nvSpPr>
        <p:spPr/>
        <p:txBody>
          <a:bodyPr/>
          <a:lstStyle/>
          <a:p>
            <a:fld id="{45B73C16-38B9-594E-8385-7BD50C1F111F}" type="slidenum">
              <a:rPr lang="en-US" smtClean="0"/>
              <a:pPr/>
              <a:t>2</a:t>
            </a:fld>
            <a:endParaRPr lang="en-US"/>
          </a:p>
        </p:txBody>
      </p:sp>
    </p:spTree>
    <p:extLst>
      <p:ext uri="{BB962C8B-B14F-4D97-AF65-F5344CB8AC3E}">
        <p14:creationId xmlns:p14="http://schemas.microsoft.com/office/powerpoint/2010/main" val="31969156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ln/>
        </p:spPr>
        <p:txBody>
          <a:bodyPr/>
          <a:lstStyle/>
          <a:p>
            <a:fld id="{0EBB3DDC-0A56-BA4E-B578-43FF361B53A1}" type="slidenum">
              <a:rPr lang="en-US"/>
              <a:pPr/>
              <a:t>20</a:t>
            </a:fld>
            <a:endParaRPr lang="en-US"/>
          </a:p>
        </p:txBody>
      </p:sp>
      <p:sp>
        <p:nvSpPr>
          <p:cNvPr id="28674"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28675" name="Rectangle 3"/>
          <p:cNvSpPr>
            <a:spLocks noGrp="1"/>
          </p:cNvSpPr>
          <p:nvPr>
            <p:ph type="body" idx="1"/>
          </p:nvPr>
        </p:nvSpPr>
        <p:spPr/>
        <p:txBody>
          <a:bodyPr/>
          <a:lstStyle/>
          <a:p>
            <a:r>
              <a:rPr lang="en-US" dirty="0"/>
              <a:t>Between 2008-2016</a:t>
            </a:r>
          </a:p>
          <a:p>
            <a:pPr marL="171450" indent="-171450">
              <a:buFont typeface="Arial" panose="020B0604020202020204" pitchFamily="34" charset="0"/>
              <a:buChar char="•"/>
            </a:pPr>
            <a:r>
              <a:rPr lang="en-US" b="1" dirty="0"/>
              <a:t>49% fewer traffic citations</a:t>
            </a:r>
          </a:p>
          <a:p>
            <a:pPr marL="171450" indent="-171450">
              <a:buFont typeface="Arial" panose="020B0604020202020204" pitchFamily="34" charset="0"/>
              <a:buChar char="•"/>
            </a:pPr>
            <a:r>
              <a:rPr lang="en-US" b="1" dirty="0"/>
              <a:t>10% </a:t>
            </a:r>
            <a:r>
              <a:rPr lang="en-US" b="1" u="sng" dirty="0"/>
              <a:t>more</a:t>
            </a:r>
            <a:r>
              <a:rPr lang="en-US" b="1" dirty="0"/>
              <a:t> Collisions</a:t>
            </a:r>
          </a:p>
          <a:p>
            <a:pPr marL="171450" indent="-171450">
              <a:buFont typeface="Arial" panose="020B0604020202020204" pitchFamily="34" charset="0"/>
              <a:buChar char="•"/>
            </a:pPr>
            <a:r>
              <a:rPr lang="en-US" b="1" dirty="0"/>
              <a:t>28% </a:t>
            </a:r>
            <a:r>
              <a:rPr lang="en-US" b="1" u="sng" dirty="0"/>
              <a:t>more</a:t>
            </a:r>
            <a:r>
              <a:rPr lang="en-US" b="1" dirty="0"/>
              <a:t> Deaths and Injuries</a:t>
            </a:r>
          </a:p>
          <a:p>
            <a:r>
              <a:rPr lang="en-US" dirty="0"/>
              <a:t>Variables:	</a:t>
            </a:r>
          </a:p>
          <a:p>
            <a:pPr marL="171450" indent="-171450">
              <a:buFont typeface="Arial" panose="020B0604020202020204" pitchFamily="34" charset="0"/>
              <a:buChar char="•"/>
            </a:pPr>
            <a:r>
              <a:rPr lang="en-US" dirty="0"/>
              <a:t>Traffic Division cuts</a:t>
            </a:r>
          </a:p>
          <a:p>
            <a:pPr marL="171450" indent="-171450">
              <a:buFont typeface="Arial" panose="020B0604020202020204" pitchFamily="34" charset="0"/>
              <a:buChar char="•"/>
            </a:pPr>
            <a:r>
              <a:rPr lang="en-US" dirty="0"/>
              <a:t>City growth</a:t>
            </a:r>
          </a:p>
          <a:p>
            <a:pPr marL="171450" indent="-171450">
              <a:buFont typeface="Arial" panose="020B0604020202020204" pitchFamily="34" charset="0"/>
              <a:buChar char="•"/>
            </a:pPr>
            <a:r>
              <a:rPr lang="en-US" dirty="0"/>
              <a:t>Time for Office Proactivity</a:t>
            </a:r>
          </a:p>
        </p:txBody>
      </p:sp>
    </p:spTree>
    <p:extLst>
      <p:ext uri="{BB962C8B-B14F-4D97-AF65-F5344CB8AC3E}">
        <p14:creationId xmlns:p14="http://schemas.microsoft.com/office/powerpoint/2010/main" val="26527697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ln/>
        </p:spPr>
        <p:txBody>
          <a:bodyPr/>
          <a:lstStyle/>
          <a:p>
            <a:fld id="{0EBB3DDC-0A56-BA4E-B578-43FF361B53A1}" type="slidenum">
              <a:rPr lang="en-US"/>
              <a:pPr/>
              <a:t>21</a:t>
            </a:fld>
            <a:endParaRPr lang="en-US"/>
          </a:p>
        </p:txBody>
      </p:sp>
      <p:sp>
        <p:nvSpPr>
          <p:cNvPr id="28674"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28675" name="Rectangle 3"/>
          <p:cNvSpPr>
            <a:spLocks noGrp="1"/>
          </p:cNvSpPr>
          <p:nvPr>
            <p:ph type="body" idx="1"/>
          </p:nvPr>
        </p:nvSpPr>
        <p:spPr/>
        <p:txBody>
          <a:bodyPr/>
          <a:lstStyle/>
          <a:p>
            <a:r>
              <a:rPr lang="en-US" dirty="0"/>
              <a:t>Current Sworn: 232</a:t>
            </a:r>
          </a:p>
          <a:p>
            <a:r>
              <a:rPr lang="en-US" dirty="0"/>
              <a:t>Current Population: 267,000</a:t>
            </a:r>
          </a:p>
          <a:p>
            <a:endParaRPr lang="en-US" dirty="0"/>
          </a:p>
          <a:p>
            <a:r>
              <a:rPr lang="en-US" b="1" dirty="0"/>
              <a:t>Chart (explained)</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dirty="0"/>
              <a:t>Chart shows 2015-16</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b="1" dirty="0"/>
              <a:t>Currently, 0.87 </a:t>
            </a:r>
            <a:r>
              <a:rPr lang="en-US" dirty="0"/>
              <a:t>Officers per 1,000 population</a:t>
            </a:r>
          </a:p>
          <a:p>
            <a:pPr marL="628650" marR="0" lvl="1"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b="1" dirty="0"/>
              <a:t>CVPD would need to add 112 officers immediately</a:t>
            </a:r>
            <a:r>
              <a:rPr lang="en-US" b="1" i="0" dirty="0"/>
              <a:t> to meet the county average </a:t>
            </a:r>
            <a:r>
              <a:rPr lang="en-US" dirty="0"/>
              <a:t>(1.29)</a:t>
            </a:r>
          </a:p>
          <a:p>
            <a:pPr marL="628650" marR="0" lvl="1"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b="1" dirty="0"/>
              <a:t>CVPD would need to add 40 officers immediately to tie for dead last</a:t>
            </a:r>
            <a:r>
              <a:rPr lang="en-US" dirty="0"/>
              <a:t> (Carlsbad at 1.01)</a:t>
            </a:r>
          </a:p>
          <a:p>
            <a:endParaRPr lang="en-US" dirty="0"/>
          </a:p>
          <a:p>
            <a:pPr marL="0" marR="0" lvl="0" indent="0" algn="l" defTabSz="914400" rtl="0" eaLnBrk="1" fontAlgn="base" latinLnBrk="0" hangingPunct="1">
              <a:lnSpc>
                <a:spcPct val="100000"/>
              </a:lnSpc>
              <a:spcBef>
                <a:spcPct val="0"/>
              </a:spcBef>
              <a:spcAft>
                <a:spcPct val="0"/>
              </a:spcAft>
              <a:buClrTx/>
              <a:buSzTx/>
              <a:buFontTx/>
              <a:buNone/>
              <a:tabLst/>
              <a:defRPr/>
            </a:pPr>
            <a:r>
              <a:rPr lang="en-US" dirty="0"/>
              <a:t>Source: SANDAG Law Enforcement Allocations Report</a:t>
            </a:r>
          </a:p>
          <a:p>
            <a:endParaRPr lang="en-US" dirty="0"/>
          </a:p>
        </p:txBody>
      </p:sp>
    </p:spTree>
    <p:extLst>
      <p:ext uri="{BB962C8B-B14F-4D97-AF65-F5344CB8AC3E}">
        <p14:creationId xmlns:p14="http://schemas.microsoft.com/office/powerpoint/2010/main" val="28222489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ln/>
        </p:spPr>
        <p:txBody>
          <a:bodyPr/>
          <a:lstStyle/>
          <a:p>
            <a:fld id="{0EBB3DDC-0A56-BA4E-B578-43FF361B53A1}" type="slidenum">
              <a:rPr lang="en-US"/>
              <a:pPr/>
              <a:t>22</a:t>
            </a:fld>
            <a:endParaRPr lang="en-US"/>
          </a:p>
        </p:txBody>
      </p:sp>
      <p:sp>
        <p:nvSpPr>
          <p:cNvPr id="28674"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28675" name="Rectangle 3"/>
          <p:cNvSpPr>
            <a:spLocks noGrp="1"/>
          </p:cNvSpPr>
          <p:nvPr>
            <p:ph type="body" idx="1"/>
          </p:nvPr>
        </p:nvSpPr>
        <p:spPr/>
        <p:txBody>
          <a:bodyPr/>
          <a:lstStyle/>
          <a:p>
            <a:pPr marL="0" indent="0">
              <a:buFont typeface="Arial" panose="020B0604020202020204" pitchFamily="34" charset="0"/>
              <a:buNone/>
            </a:pPr>
            <a:r>
              <a:rPr lang="en-US" b="1" dirty="0"/>
              <a:t>Chart (explained)</a:t>
            </a:r>
          </a:p>
          <a:p>
            <a:pPr marL="171450" indent="-171450">
              <a:buFont typeface="Arial" panose="020B0604020202020204" pitchFamily="34" charset="0"/>
              <a:buChar char="•"/>
            </a:pPr>
            <a:r>
              <a:rPr lang="en-US" b="1" dirty="0"/>
              <a:t>Nearly lowest of comparable cities</a:t>
            </a:r>
          </a:p>
          <a:p>
            <a:pPr marL="171450" indent="-171450">
              <a:buFont typeface="Arial" panose="020B0604020202020204" pitchFamily="34" charset="0"/>
              <a:buChar char="•"/>
            </a:pPr>
            <a:r>
              <a:rPr lang="en-US" b="1" dirty="0"/>
              <a:t>Except Irvine</a:t>
            </a:r>
            <a:r>
              <a:rPr lang="en-US" dirty="0"/>
              <a:t>, the “Unicorn of California”</a:t>
            </a:r>
          </a:p>
          <a:p>
            <a:pPr marL="628650" lvl="1" indent="-171450">
              <a:buFont typeface="Arial" panose="020B0604020202020204" pitchFamily="34" charset="0"/>
              <a:buChar char="•"/>
            </a:pPr>
            <a:r>
              <a:rPr lang="en-US" dirty="0"/>
              <a:t>Est. 7th richest city in the U.S. (Nearly double our median income)</a:t>
            </a:r>
          </a:p>
          <a:p>
            <a:pPr marL="628650" lvl="1" indent="-171450">
              <a:buFont typeface="Arial" panose="020B0604020202020204" pitchFamily="34" charset="0"/>
              <a:buChar char="•"/>
            </a:pPr>
            <a:r>
              <a:rPr lang="en-US" dirty="0"/>
              <a:t>Significant industry</a:t>
            </a:r>
          </a:p>
          <a:p>
            <a:pPr marL="628650" lvl="1" indent="-171450">
              <a:buFont typeface="Arial" panose="020B0604020202020204" pitchFamily="34" charset="0"/>
              <a:buChar char="•"/>
            </a:pPr>
            <a:r>
              <a:rPr lang="en-US" dirty="0"/>
              <a:t>Lower Crime: 2014 Crime Rates</a:t>
            </a:r>
          </a:p>
          <a:p>
            <a:pPr marL="1085850" lvl="2" indent="-171450">
              <a:buFont typeface="Arial" panose="020B0604020202020204" pitchFamily="34" charset="0"/>
              <a:buChar char="•"/>
            </a:pPr>
            <a:r>
              <a:rPr lang="en-US" dirty="0"/>
              <a:t>Violent crimes: 120 (vs. 612)</a:t>
            </a:r>
          </a:p>
          <a:p>
            <a:pPr marL="1085850" lvl="2" indent="-171450">
              <a:buFont typeface="Arial" panose="020B0604020202020204" pitchFamily="34" charset="0"/>
              <a:buChar char="•"/>
            </a:pPr>
            <a:r>
              <a:rPr lang="en-US" dirty="0"/>
              <a:t>Viol. crime per capita: 0.49 (vs. 2.35)</a:t>
            </a:r>
          </a:p>
          <a:p>
            <a:pPr marL="1085850" lvl="2" indent="-171450">
              <a:buFont typeface="Arial" panose="020B0604020202020204" pitchFamily="34" charset="0"/>
              <a:buChar char="•"/>
            </a:pPr>
            <a:r>
              <a:rPr lang="en-US" dirty="0"/>
              <a:t>Prop. Crimes: 3,045 (vs. 4,524)</a:t>
            </a:r>
          </a:p>
        </p:txBody>
      </p:sp>
    </p:spTree>
    <p:extLst>
      <p:ext uri="{BB962C8B-B14F-4D97-AF65-F5344CB8AC3E}">
        <p14:creationId xmlns:p14="http://schemas.microsoft.com/office/powerpoint/2010/main" val="12713620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ln/>
        </p:spPr>
        <p:txBody>
          <a:bodyPr/>
          <a:lstStyle/>
          <a:p>
            <a:fld id="{0EBB3DDC-0A56-BA4E-B578-43FF361B53A1}" type="slidenum">
              <a:rPr lang="en-US"/>
              <a:pPr/>
              <a:t>23</a:t>
            </a:fld>
            <a:endParaRPr lang="en-US"/>
          </a:p>
        </p:txBody>
      </p:sp>
      <p:sp>
        <p:nvSpPr>
          <p:cNvPr id="28674"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28675" name="Rectangle 3"/>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703967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ln/>
        </p:spPr>
        <p:txBody>
          <a:bodyPr/>
          <a:lstStyle/>
          <a:p>
            <a:fld id="{0EBB3DDC-0A56-BA4E-B578-43FF361B53A1}" type="slidenum">
              <a:rPr lang="en-US"/>
              <a:pPr/>
              <a:t>24</a:t>
            </a:fld>
            <a:endParaRPr lang="en-US"/>
          </a:p>
        </p:txBody>
      </p:sp>
      <p:sp>
        <p:nvSpPr>
          <p:cNvPr id="28674"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28675" name="Rectangle 3"/>
          <p:cNvSpPr>
            <a:spLocks noGrp="1"/>
          </p:cNvSpPr>
          <p:nvPr>
            <p:ph type="body" idx="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dirty="0"/>
              <a:t>Source: SANDAG Law Enforcement Allocations Report</a:t>
            </a:r>
          </a:p>
          <a:p>
            <a:endParaRPr lang="en-US" dirty="0"/>
          </a:p>
        </p:txBody>
      </p:sp>
    </p:spTree>
    <p:extLst>
      <p:ext uri="{BB962C8B-B14F-4D97-AF65-F5344CB8AC3E}">
        <p14:creationId xmlns:p14="http://schemas.microsoft.com/office/powerpoint/2010/main" val="34561361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ln/>
        </p:spPr>
        <p:txBody>
          <a:bodyPr/>
          <a:lstStyle/>
          <a:p>
            <a:fld id="{0EBB3DDC-0A56-BA4E-B578-43FF361B53A1}" type="slidenum">
              <a:rPr lang="en-US"/>
              <a:pPr/>
              <a:t>25</a:t>
            </a:fld>
            <a:endParaRPr lang="en-US"/>
          </a:p>
        </p:txBody>
      </p:sp>
      <p:sp>
        <p:nvSpPr>
          <p:cNvPr id="28674"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28675" name="Rectangle 3"/>
          <p:cNvSpPr>
            <a:spLocks noGrp="1"/>
          </p:cNvSpPr>
          <p:nvPr>
            <p:ph type="body" idx="1"/>
          </p:nvPr>
        </p:nvSpPr>
        <p:spPr/>
        <p:txBody>
          <a:bodyPr/>
          <a:lstStyle/>
          <a:p>
            <a:r>
              <a:rPr lang="en-US" dirty="0"/>
              <a:t>Chula Vista Police budget smallest per Capita among the region</a:t>
            </a:r>
          </a:p>
          <a:p>
            <a:pPr marL="171450" indent="-171450">
              <a:buFont typeface="Arial" panose="020B0604020202020204" pitchFamily="34" charset="0"/>
              <a:buChar char="•"/>
            </a:pPr>
            <a:r>
              <a:rPr lang="en-US" dirty="0"/>
              <a:t>Chula Vista spends $199 per capita on Law Enforcement services</a:t>
            </a:r>
          </a:p>
          <a:p>
            <a:pPr marL="628650" lvl="1" indent="-171450">
              <a:buFont typeface="Arial" panose="020B0604020202020204" pitchFamily="34" charset="0"/>
              <a:buChar char="•"/>
            </a:pPr>
            <a:r>
              <a:rPr lang="en-US" dirty="0"/>
              <a:t>26.5% less than the next lowest, Escondido which spends $271 per capita</a:t>
            </a:r>
          </a:p>
          <a:p>
            <a:pPr marL="628650" lvl="1" indent="-171450">
              <a:buFont typeface="Arial" panose="020B0604020202020204" pitchFamily="34" charset="0"/>
              <a:buChar char="•"/>
            </a:pPr>
            <a:r>
              <a:rPr lang="en-US" dirty="0"/>
              <a:t>40% less than the Regional average of $332 per capita</a:t>
            </a:r>
          </a:p>
          <a:p>
            <a:pPr marL="171450" indent="-171450">
              <a:buFont typeface="Arial" panose="020B0604020202020204" pitchFamily="34" charset="0"/>
              <a:buChar char="•"/>
            </a:pPr>
            <a:r>
              <a:rPr lang="en-US" b="1" dirty="0"/>
              <a:t>Current budget is 17% </a:t>
            </a:r>
            <a:r>
              <a:rPr lang="en-US" b="1" u="sng" dirty="0"/>
              <a:t>less</a:t>
            </a:r>
            <a:r>
              <a:rPr lang="en-US" b="1" u="none" dirty="0"/>
              <a:t> </a:t>
            </a:r>
            <a:r>
              <a:rPr lang="en-US" b="1" dirty="0"/>
              <a:t>than it was in 2007</a:t>
            </a:r>
          </a:p>
          <a:p>
            <a:pPr marL="628650" lvl="1" indent="-171450">
              <a:buFont typeface="Arial" panose="020B0604020202020204" pitchFamily="34" charset="0"/>
              <a:buChar char="•"/>
            </a:pPr>
            <a:r>
              <a:rPr lang="en-US" b="0" dirty="0"/>
              <a:t>Note, this is an indication of our lean staffing and efficiency</a:t>
            </a:r>
          </a:p>
          <a:p>
            <a:pPr marL="628650" lvl="1" indent="-171450">
              <a:buFont typeface="Arial" panose="020B0604020202020204" pitchFamily="34" charset="0"/>
              <a:buChar char="•"/>
            </a:pPr>
            <a:r>
              <a:rPr lang="en-US" b="0" dirty="0"/>
              <a:t>May also counter arguments about payroll and benefit cost increases since 2007</a:t>
            </a:r>
          </a:p>
          <a:p>
            <a:pPr marL="171450" indent="-171450">
              <a:buFont typeface="Arial" panose="020B0604020202020204" pitchFamily="34" charset="0"/>
              <a:buChar char="•"/>
            </a:pPr>
            <a:r>
              <a:rPr lang="en-US" b="1" dirty="0"/>
              <a:t>CVPD budget would need to add about $19M to be tied for dead last </a:t>
            </a:r>
            <a:r>
              <a:rPr lang="en-US" dirty="0"/>
              <a:t>in the county in per capita funding (Escondido)</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lang="en-US" dirty="0"/>
              <a:t>Comparison Populations</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pt-BR" dirty="0"/>
              <a:t>Chula Vista (Pop: 267,917) 31%</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pt-BR" dirty="0"/>
              <a:t>Oceanside (Pop: 176,461) 41%</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pt-BR" dirty="0"/>
              <a:t>Escondido (Pop: 151,492) 41%</a:t>
            </a:r>
            <a:endParaRPr lang="en-US" dirty="0"/>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lang="en-US" dirty="0"/>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lang="en-US" dirty="0"/>
              <a:t>Source: SANDAG Law Enforcement Allocations Report</a:t>
            </a:r>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28162092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ln/>
        </p:spPr>
        <p:txBody>
          <a:bodyPr/>
          <a:lstStyle/>
          <a:p>
            <a:fld id="{0EBB3DDC-0A56-BA4E-B578-43FF361B53A1}" type="slidenum">
              <a:rPr lang="en-US"/>
              <a:pPr/>
              <a:t>26</a:t>
            </a:fld>
            <a:endParaRPr lang="en-US"/>
          </a:p>
        </p:txBody>
      </p:sp>
      <p:sp>
        <p:nvSpPr>
          <p:cNvPr id="28674"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28675" name="Rectangle 3"/>
          <p:cNvSpPr>
            <a:spLocks noGrp="1"/>
          </p:cNvSpPr>
          <p:nvPr>
            <p:ph type="body" idx="1"/>
          </p:nvPr>
        </p:nvSpPr>
        <p:spPr/>
        <p:txBody>
          <a:bodyPr/>
          <a:lstStyle/>
          <a:p>
            <a:pPr marL="171450" indent="-171450">
              <a:buFont typeface="Arial" panose="020B0604020202020204" pitchFamily="34" charset="0"/>
              <a:buChar char="•"/>
            </a:pPr>
            <a:r>
              <a:rPr lang="en-US" b="1" dirty="0"/>
              <a:t>Chula Vista continues to grow</a:t>
            </a:r>
          </a:p>
          <a:p>
            <a:pPr marL="628650" lvl="1" indent="-171450">
              <a:buFont typeface="Arial" panose="020B0604020202020204" pitchFamily="34" charset="0"/>
              <a:buChar char="•"/>
            </a:pPr>
            <a:r>
              <a:rPr lang="en-US" dirty="0"/>
              <a:t>2035 Buildout population will be about 350,000</a:t>
            </a:r>
          </a:p>
          <a:p>
            <a:pPr marL="171450" indent="-171450">
              <a:buFont typeface="Arial" panose="020B0604020202020204" pitchFamily="34" charset="0"/>
              <a:buChar char="•"/>
            </a:pPr>
            <a:r>
              <a:rPr lang="en-US" b="1" dirty="0"/>
              <a:t>Major Bayfront development </a:t>
            </a:r>
            <a:r>
              <a:rPr lang="en-US" dirty="0"/>
              <a:t>will result in a tourism district and increased service demand</a:t>
            </a:r>
          </a:p>
          <a:p>
            <a:pPr marL="171450" indent="-171450">
              <a:buFont typeface="Arial" panose="020B0604020202020204" pitchFamily="34" charset="0"/>
              <a:buChar char="•"/>
            </a:pPr>
            <a:r>
              <a:rPr lang="en-US" b="1" dirty="0"/>
              <a:t>Millennia and </a:t>
            </a:r>
            <a:r>
              <a:rPr lang="en-US" b="1" dirty="0" err="1"/>
              <a:t>Otay</a:t>
            </a:r>
            <a:r>
              <a:rPr lang="en-US" b="1" dirty="0"/>
              <a:t> Ranch </a:t>
            </a:r>
            <a:r>
              <a:rPr lang="en-US" dirty="0"/>
              <a:t>Projects bring density, students and traffic </a:t>
            </a:r>
          </a:p>
          <a:p>
            <a:pPr marL="171450" indent="-171450">
              <a:buFont typeface="Arial" panose="020B0604020202020204" pitchFamily="34" charset="0"/>
              <a:buChar char="•"/>
            </a:pPr>
            <a:r>
              <a:rPr lang="en-US" b="1" dirty="0"/>
              <a:t>Future University </a:t>
            </a:r>
            <a:r>
              <a:rPr lang="en-US" dirty="0"/>
              <a:t>site will increase traffic and service demands</a:t>
            </a:r>
          </a:p>
          <a:p>
            <a:endParaRPr lang="en-US" dirty="0"/>
          </a:p>
        </p:txBody>
      </p:sp>
    </p:spTree>
    <p:extLst>
      <p:ext uri="{BB962C8B-B14F-4D97-AF65-F5344CB8AC3E}">
        <p14:creationId xmlns:p14="http://schemas.microsoft.com/office/powerpoint/2010/main" val="20388690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ln/>
        </p:spPr>
        <p:txBody>
          <a:bodyPr/>
          <a:lstStyle/>
          <a:p>
            <a:fld id="{0EBB3DDC-0A56-BA4E-B578-43FF361B53A1}" type="slidenum">
              <a:rPr lang="en-US"/>
              <a:pPr/>
              <a:t>27</a:t>
            </a:fld>
            <a:endParaRPr lang="en-US"/>
          </a:p>
        </p:txBody>
      </p:sp>
      <p:sp>
        <p:nvSpPr>
          <p:cNvPr id="28674"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28675" name="Rectangle 3"/>
          <p:cNvSpPr>
            <a:spLocks noGrp="1"/>
          </p:cNvSpPr>
          <p:nvPr>
            <p:ph type="body" idx="1"/>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lang="en-US" b="1" dirty="0"/>
              <a:t>As Chula Vista grows, CVPD will continue to struggle to provide adequate police service without a major influx of personnel both on the sworn and civilian level </a:t>
            </a:r>
          </a:p>
          <a:p>
            <a:pPr marL="171450" indent="-171450">
              <a:buFont typeface="Arial" panose="020B0604020202020204" pitchFamily="34" charset="0"/>
              <a:buChar char="•"/>
            </a:pPr>
            <a:r>
              <a:rPr lang="en-US" b="1" dirty="0"/>
              <a:t>Continued growth projected, until buildout in 2035 at 350,000</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b="1" dirty="0"/>
              <a:t>Policing a major new tourist district</a:t>
            </a:r>
          </a:p>
          <a:p>
            <a:pPr marL="628650" marR="0" lvl="1"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b="0" dirty="0"/>
              <a:t>New commercial, university and tourist districts may result in new types of crimes, and criminal opportunistic</a:t>
            </a:r>
          </a:p>
          <a:p>
            <a:pPr marL="171450" indent="-171450">
              <a:buFont typeface="Arial" panose="020B0604020202020204" pitchFamily="34" charset="0"/>
              <a:buChar char="•"/>
            </a:pPr>
            <a:r>
              <a:rPr lang="en-US" b="1" dirty="0"/>
              <a:t>Modern Crime Problems require more time and complexity to investigate and prosecute</a:t>
            </a:r>
          </a:p>
          <a:p>
            <a:pPr marL="628650" marR="0" lvl="1"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dirty="0"/>
              <a:t>Evolution of combatting cyber crime and the evolution of police technology</a:t>
            </a:r>
          </a:p>
          <a:p>
            <a:pPr marL="171450" indent="-171450">
              <a:buFont typeface="Arial" panose="020B0604020202020204" pitchFamily="34" charset="0"/>
              <a:buChar char="•"/>
            </a:pPr>
            <a:r>
              <a:rPr lang="en-US" b="1" dirty="0"/>
              <a:t>Other growing and emerging community problems</a:t>
            </a:r>
          </a:p>
          <a:p>
            <a:pPr marL="628650" lvl="1" indent="-171450">
              <a:buFont typeface="Arial" panose="020B0604020202020204" pitchFamily="34" charset="0"/>
              <a:buChar char="•"/>
            </a:pPr>
            <a:r>
              <a:rPr lang="en-US" dirty="0"/>
              <a:t>Marijuana legalization: Regulating legal and illegal marijuana dispensaries</a:t>
            </a:r>
          </a:p>
          <a:p>
            <a:pPr marL="628650" lvl="1" indent="-171450">
              <a:buFont typeface="Arial" panose="020B0604020202020204" pitchFamily="34" charset="0"/>
              <a:buChar char="•"/>
            </a:pPr>
            <a:r>
              <a:rPr lang="en-US" dirty="0"/>
              <a:t>Traffic safety and enforcement to include drugged/drunk driving</a:t>
            </a:r>
          </a:p>
          <a:p>
            <a:pPr marL="628650" marR="0" lvl="1"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dirty="0"/>
              <a:t>Growing homeless population – enforcement and support resources</a:t>
            </a:r>
          </a:p>
          <a:p>
            <a:pPr marL="628650" lvl="1" indent="-171450">
              <a:buFont typeface="Arial" panose="020B0604020202020204" pitchFamily="34" charset="0"/>
              <a:buChar char="•"/>
            </a:pPr>
            <a:r>
              <a:rPr lang="en-US" dirty="0"/>
              <a:t>Combatting human trafficking</a:t>
            </a:r>
          </a:p>
          <a:p>
            <a:pPr marL="628650" lvl="1" indent="-171450">
              <a:buFont typeface="Arial" panose="020B0604020202020204" pitchFamily="34" charset="0"/>
              <a:buChar char="•"/>
            </a:pPr>
            <a:r>
              <a:rPr lang="en-US" dirty="0"/>
              <a:t>Ever changing drugs (spice, etc.) impacting our youth</a:t>
            </a:r>
          </a:p>
          <a:p>
            <a:pPr marL="628650" lvl="1" indent="-171450">
              <a:buFont typeface="Arial" panose="020B0604020202020204" pitchFamily="34" charset="0"/>
              <a:buChar char="•"/>
            </a:pPr>
            <a:r>
              <a:rPr lang="en-US" dirty="0"/>
              <a:t>Need for expanded engagement on social media, community relations and outreach (expanding and improving community outreach and crime prevention efforts)</a:t>
            </a:r>
          </a:p>
          <a:p>
            <a:pPr marL="628650" marR="0" lvl="1"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dirty="0"/>
              <a:t>Providing adequate resources to more students and more schools</a:t>
            </a:r>
          </a:p>
          <a:p>
            <a:pPr marL="0" indent="0">
              <a:buFont typeface="Arial" panose="020B0604020202020204" pitchFamily="34" charset="0"/>
              <a:buNone/>
            </a:pPr>
            <a:endParaRPr lang="en-US" b="1" dirty="0"/>
          </a:p>
          <a:p>
            <a:endParaRPr lang="en-US" dirty="0"/>
          </a:p>
        </p:txBody>
      </p:sp>
    </p:spTree>
    <p:extLst>
      <p:ext uri="{BB962C8B-B14F-4D97-AF65-F5344CB8AC3E}">
        <p14:creationId xmlns:p14="http://schemas.microsoft.com/office/powerpoint/2010/main" val="17231042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ln/>
        </p:spPr>
        <p:txBody>
          <a:bodyPr/>
          <a:lstStyle/>
          <a:p>
            <a:fld id="{0EBB3DDC-0A56-BA4E-B578-43FF361B53A1}" type="slidenum">
              <a:rPr lang="en-US"/>
              <a:pPr/>
              <a:t>28</a:t>
            </a:fld>
            <a:endParaRPr lang="en-US"/>
          </a:p>
        </p:txBody>
      </p:sp>
      <p:sp>
        <p:nvSpPr>
          <p:cNvPr id="28674"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28675" name="Rectangle 3"/>
          <p:cNvSpPr>
            <a:spLocks noGrp="1"/>
          </p:cNvSpPr>
          <p:nvPr>
            <p:ph type="body" idx="1"/>
          </p:nvPr>
        </p:nvSpPr>
        <p:spPr/>
        <p:txBody>
          <a:bodyPr/>
          <a:lstStyle/>
          <a:p>
            <a:r>
              <a:rPr lang="en-US" b="1" dirty="0"/>
              <a:t>“Catch Up” Phase, described in City Council</a:t>
            </a:r>
          </a:p>
          <a:p>
            <a:pPr marL="171450" indent="-171450">
              <a:buFont typeface="Arial" panose="020B0604020202020204" pitchFamily="34" charset="0"/>
              <a:buChar char="•"/>
            </a:pPr>
            <a:r>
              <a:rPr lang="en-US" b="1" dirty="0"/>
              <a:t>43 sworn</a:t>
            </a:r>
          </a:p>
          <a:p>
            <a:pPr marL="171450" indent="-171450">
              <a:buFont typeface="Arial" panose="020B0604020202020204" pitchFamily="34" charset="0"/>
              <a:buChar char="•"/>
            </a:pPr>
            <a:r>
              <a:rPr lang="en-US" b="1" dirty="0"/>
              <a:t>19 civilian</a:t>
            </a:r>
          </a:p>
          <a:p>
            <a:r>
              <a:rPr lang="en-US" dirty="0"/>
              <a:t>This is only to catch us up, and </a:t>
            </a:r>
            <a:r>
              <a:rPr lang="en-US" b="1" dirty="0"/>
              <a:t>doesn’t account for future growth</a:t>
            </a:r>
            <a:r>
              <a:rPr lang="en-US" dirty="0"/>
              <a:t>.</a:t>
            </a:r>
          </a:p>
        </p:txBody>
      </p:sp>
    </p:spTree>
    <p:extLst>
      <p:ext uri="{BB962C8B-B14F-4D97-AF65-F5344CB8AC3E}">
        <p14:creationId xmlns:p14="http://schemas.microsoft.com/office/powerpoint/2010/main" val="20217016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ln/>
        </p:spPr>
        <p:txBody>
          <a:bodyPr/>
          <a:lstStyle/>
          <a:p>
            <a:fld id="{0EBB3DDC-0A56-BA4E-B578-43FF361B53A1}" type="slidenum">
              <a:rPr lang="en-US"/>
              <a:pPr/>
              <a:t>29</a:t>
            </a:fld>
            <a:endParaRPr lang="en-US"/>
          </a:p>
        </p:txBody>
      </p:sp>
      <p:sp>
        <p:nvSpPr>
          <p:cNvPr id="28674"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28675" name="Rectangle 3"/>
          <p:cNvSpPr>
            <a:spLocks noGrp="1"/>
          </p:cNvSpPr>
          <p:nvPr>
            <p:ph type="body" idx="1"/>
          </p:nvPr>
        </p:nvSpPr>
        <p:spPr/>
        <p:txBody>
          <a:bodyPr/>
          <a:lstStyle/>
          <a:p>
            <a:r>
              <a:rPr lang="en-US" b="1" dirty="0"/>
              <a:t>“Catch Up” Phase, described in City Council</a:t>
            </a:r>
          </a:p>
          <a:p>
            <a:pPr marL="171450" indent="-171450">
              <a:buFont typeface="Arial" panose="020B0604020202020204" pitchFamily="34" charset="0"/>
              <a:buChar char="•"/>
            </a:pPr>
            <a:r>
              <a:rPr lang="en-US" b="1" dirty="0"/>
              <a:t>43 sworn</a:t>
            </a:r>
          </a:p>
          <a:p>
            <a:pPr marL="171450" indent="-171450">
              <a:buFont typeface="Arial" panose="020B0604020202020204" pitchFamily="34" charset="0"/>
              <a:buChar char="•"/>
            </a:pPr>
            <a:r>
              <a:rPr lang="en-US" b="1" dirty="0"/>
              <a:t>19 civilian</a:t>
            </a:r>
          </a:p>
          <a:p>
            <a:r>
              <a:rPr lang="en-US" dirty="0"/>
              <a:t>This is only to catch us up, and </a:t>
            </a:r>
            <a:r>
              <a:rPr lang="en-US" b="1" dirty="0"/>
              <a:t>doesn’t account for future growth</a:t>
            </a:r>
            <a:r>
              <a:rPr lang="en-US" dirty="0"/>
              <a:t>.</a:t>
            </a:r>
          </a:p>
        </p:txBody>
      </p:sp>
    </p:spTree>
    <p:extLst>
      <p:ext uri="{BB962C8B-B14F-4D97-AF65-F5344CB8AC3E}">
        <p14:creationId xmlns:p14="http://schemas.microsoft.com/office/powerpoint/2010/main" val="850149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1" dirty="0">
                <a:solidFill>
                  <a:schemeClr val="tx1"/>
                </a:solidFill>
              </a:rPr>
              <a:t>City Population (Real, and Projected)</a:t>
            </a:r>
          </a:p>
          <a:p>
            <a:pPr marL="171450" indent="-171450" algn="l">
              <a:buFont typeface="Arial" panose="020B0604020202020204" pitchFamily="34" charset="0"/>
              <a:buChar char="•"/>
            </a:pPr>
            <a:r>
              <a:rPr lang="en-US" sz="1200" b="1" dirty="0">
                <a:solidFill>
                  <a:schemeClr val="tx1"/>
                </a:solidFill>
              </a:rPr>
              <a:t>Current Population (2017): 267,971</a:t>
            </a:r>
          </a:p>
          <a:p>
            <a:pPr marL="171450" indent="-171450" algn="l">
              <a:buFont typeface="Arial" panose="020B0604020202020204" pitchFamily="34" charset="0"/>
              <a:buChar char="•"/>
            </a:pPr>
            <a:r>
              <a:rPr lang="en-US" sz="1200" b="0" dirty="0">
                <a:solidFill>
                  <a:schemeClr val="tx1"/>
                </a:solidFill>
              </a:rPr>
              <a:t>Projected Population (2035): 350,000</a:t>
            </a:r>
          </a:p>
          <a:p>
            <a:pPr marL="171450" indent="-171450" algn="l">
              <a:buFont typeface="Arial" panose="020B0604020202020204" pitchFamily="34" charset="0"/>
              <a:buChar char="•"/>
            </a:pPr>
            <a:r>
              <a:rPr lang="en-US" sz="1200" b="0" dirty="0">
                <a:solidFill>
                  <a:schemeClr val="tx1"/>
                </a:solidFill>
              </a:rPr>
              <a:t>Historically one of the fastest-growing cities in the nation</a:t>
            </a:r>
          </a:p>
          <a:p>
            <a:pPr marL="171450" indent="-171450" algn="l">
              <a:buFont typeface="Arial" panose="020B0604020202020204" pitchFamily="34" charset="0"/>
              <a:buChar char="•"/>
            </a:pPr>
            <a:r>
              <a:rPr lang="en-US" sz="1200" b="1" dirty="0">
                <a:solidFill>
                  <a:schemeClr val="tx1"/>
                </a:solidFill>
              </a:rPr>
              <a:t>Second Largest City in County of San Diego</a:t>
            </a:r>
          </a:p>
          <a:p>
            <a:pPr marL="171450" indent="-171450" algn="l">
              <a:buFont typeface="Arial" panose="020B0604020202020204" pitchFamily="34" charset="0"/>
              <a:buChar char="•"/>
            </a:pPr>
            <a:r>
              <a:rPr lang="en-US" sz="1200" b="0" dirty="0">
                <a:solidFill>
                  <a:schemeClr val="tx1"/>
                </a:solidFill>
              </a:rPr>
              <a:t>52 Square Miles of Land</a:t>
            </a:r>
          </a:p>
          <a:p>
            <a:pPr marL="0" indent="0" algn="l">
              <a:buFont typeface="Arial" panose="020B0604020202020204" pitchFamily="34" charset="0"/>
              <a:buNone/>
            </a:pPr>
            <a:endParaRPr lang="en-US" sz="1200" b="0" dirty="0">
              <a:solidFill>
                <a:schemeClr val="tx1"/>
              </a:solidFill>
            </a:endParaRPr>
          </a:p>
        </p:txBody>
      </p:sp>
      <p:sp>
        <p:nvSpPr>
          <p:cNvPr id="4" name="Slide Number Placeholder 3"/>
          <p:cNvSpPr>
            <a:spLocks noGrp="1"/>
          </p:cNvSpPr>
          <p:nvPr>
            <p:ph type="sldNum" sz="quarter" idx="10"/>
          </p:nvPr>
        </p:nvSpPr>
        <p:spPr/>
        <p:txBody>
          <a:bodyPr/>
          <a:lstStyle/>
          <a:p>
            <a:fld id="{45B73C16-38B9-594E-8385-7BD50C1F111F}" type="slidenum">
              <a:rPr lang="en-US" smtClean="0"/>
              <a:pPr/>
              <a:t>3</a:t>
            </a:fld>
            <a:endParaRPr lang="en-US"/>
          </a:p>
        </p:txBody>
      </p:sp>
    </p:spTree>
    <p:extLst>
      <p:ext uri="{BB962C8B-B14F-4D97-AF65-F5344CB8AC3E}">
        <p14:creationId xmlns:p14="http://schemas.microsoft.com/office/powerpoint/2010/main" val="27148061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ln/>
        </p:spPr>
        <p:txBody>
          <a:bodyPr/>
          <a:lstStyle/>
          <a:p>
            <a:fld id="{0EBB3DDC-0A56-BA4E-B578-43FF361B53A1}" type="slidenum">
              <a:rPr lang="en-US"/>
              <a:pPr/>
              <a:t>30</a:t>
            </a:fld>
            <a:endParaRPr lang="en-US"/>
          </a:p>
        </p:txBody>
      </p:sp>
      <p:sp>
        <p:nvSpPr>
          <p:cNvPr id="28674"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28675" name="Rectangle 3"/>
          <p:cNvSpPr>
            <a:spLocks noGrp="1"/>
          </p:cNvSpPr>
          <p:nvPr>
            <p:ph type="body" idx="1"/>
          </p:nvPr>
        </p:nvSpPr>
        <p:spPr/>
        <p:txBody>
          <a:bodyPr/>
          <a:lstStyle/>
          <a:p>
            <a:r>
              <a:rPr lang="en-US" b="1" dirty="0"/>
              <a:t>Cost for “Catch Up” starts at $12.7M annually </a:t>
            </a:r>
            <a:r>
              <a:rPr lang="en-US" dirty="0"/>
              <a:t>(for police alone)</a:t>
            </a:r>
          </a:p>
          <a:p>
            <a:r>
              <a:rPr lang="en-US" dirty="0"/>
              <a:t>FD Costs for Critical Needs adds $27M annually to this figure</a:t>
            </a:r>
          </a:p>
          <a:p>
            <a:endParaRPr lang="en-US" dirty="0"/>
          </a:p>
          <a:p>
            <a:r>
              <a:rPr lang="en-US" dirty="0"/>
              <a:t>Source: City of Chula Vista Department of Finance</a:t>
            </a:r>
          </a:p>
        </p:txBody>
      </p:sp>
    </p:spTree>
    <p:extLst>
      <p:ext uri="{BB962C8B-B14F-4D97-AF65-F5344CB8AC3E}">
        <p14:creationId xmlns:p14="http://schemas.microsoft.com/office/powerpoint/2010/main" val="24013611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ln/>
        </p:spPr>
        <p:txBody>
          <a:bodyPr/>
          <a:lstStyle/>
          <a:p>
            <a:fld id="{0EBB3DDC-0A56-BA4E-B578-43FF361B53A1}" type="slidenum">
              <a:rPr lang="en-US"/>
              <a:pPr/>
              <a:t>31</a:t>
            </a:fld>
            <a:endParaRPr lang="en-US"/>
          </a:p>
        </p:txBody>
      </p:sp>
      <p:sp>
        <p:nvSpPr>
          <p:cNvPr id="28674"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28675" name="Rectangle 3"/>
          <p:cNvSpPr>
            <a:spLocks noGrp="1"/>
          </p:cNvSpPr>
          <p:nvPr>
            <p:ph type="body" idx="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b="1" dirty="0"/>
              <a:t>Revenue options considered by community Public Safety Advisory Committee, by City Staff, and finally by City Council. </a:t>
            </a:r>
            <a:r>
              <a:rPr lang="en-US" sz="1200" b="0" i="0" kern="1200" dirty="0">
                <a:solidFill>
                  <a:schemeClr val="tx1"/>
                </a:solidFill>
                <a:effectLst/>
                <a:latin typeface="Gill Sans" charset="0"/>
                <a:ea typeface="ＭＳ Ｐゴシック" charset="0"/>
                <a:cs typeface="+mn-cs"/>
              </a:rPr>
              <a:t>Of considered options, </a:t>
            </a:r>
            <a:r>
              <a:rPr lang="en-US" sz="1200" b="1" i="0" kern="1200" dirty="0">
                <a:solidFill>
                  <a:schemeClr val="tx1"/>
                </a:solidFill>
                <a:effectLst/>
                <a:latin typeface="Gill Sans" charset="0"/>
                <a:ea typeface="ＭＳ Ｐゴシック" charset="0"/>
                <a:cs typeface="+mn-cs"/>
              </a:rPr>
              <a:t>Sales Tax was the only one with enough immediate impact to help resolve the crisis. </a:t>
            </a:r>
            <a:r>
              <a:rPr lang="en-US" sz="1200" b="0" i="0" kern="1200" dirty="0">
                <a:solidFill>
                  <a:schemeClr val="tx1"/>
                </a:solidFill>
                <a:effectLst/>
                <a:latin typeface="Gill Sans" charset="0"/>
                <a:ea typeface="ＭＳ Ｐゴシック" charset="0"/>
                <a:cs typeface="+mn-cs"/>
              </a:rPr>
              <a:t>But even sales tax doesn’t cover all needs</a:t>
            </a:r>
            <a:endParaRPr lang="en-US" dirty="0"/>
          </a:p>
          <a:p>
            <a:endParaRPr lang="en-US" dirty="0"/>
          </a:p>
          <a:p>
            <a:r>
              <a:rPr lang="en-US" dirty="0"/>
              <a:t>Source: City of Chula Vista Public Safety Advisory Committee (PSAC)</a:t>
            </a:r>
          </a:p>
        </p:txBody>
      </p:sp>
    </p:spTree>
    <p:extLst>
      <p:ext uri="{BB962C8B-B14F-4D97-AF65-F5344CB8AC3E}">
        <p14:creationId xmlns:p14="http://schemas.microsoft.com/office/powerpoint/2010/main" val="42493644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ln/>
        </p:spPr>
        <p:txBody>
          <a:bodyPr/>
          <a:lstStyle/>
          <a:p>
            <a:fld id="{0EBB3DDC-0A56-BA4E-B578-43FF361B53A1}" type="slidenum">
              <a:rPr lang="en-US"/>
              <a:pPr/>
              <a:t>32</a:t>
            </a:fld>
            <a:endParaRPr lang="en-US"/>
          </a:p>
        </p:txBody>
      </p:sp>
      <p:sp>
        <p:nvSpPr>
          <p:cNvPr id="28674"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28675" name="Rectangle 3"/>
          <p:cNvSpPr>
            <a:spLocks noGrp="1"/>
          </p:cNvSpPr>
          <p:nvPr>
            <p:ph type="body" idx="1"/>
          </p:nvPr>
        </p:nvSpPr>
        <p:spPr/>
        <p:txBody>
          <a:bodyPr/>
          <a:lstStyle/>
          <a:p>
            <a:pPr marL="0" indent="0">
              <a:buFont typeface="Arial" panose="020B0604020202020204" pitchFamily="34" charset="0"/>
              <a:buNone/>
            </a:pPr>
            <a:r>
              <a:rPr lang="en-US" b="1" dirty="0"/>
              <a:t>Staffing plan split into two phases:</a:t>
            </a:r>
          </a:p>
          <a:p>
            <a:pPr marL="171450" indent="-171450">
              <a:buFont typeface="Arial" panose="020B0604020202020204" pitchFamily="34" charset="0"/>
              <a:buChar char="•"/>
            </a:pPr>
            <a:r>
              <a:rPr lang="en-US" b="1" dirty="0"/>
              <a:t>Phase I (from est. Sales Tax revenue)</a:t>
            </a:r>
          </a:p>
          <a:p>
            <a:pPr marL="628650" lvl="1" indent="-171450">
              <a:buFont typeface="Arial" panose="020B0604020202020204" pitchFamily="34" charset="0"/>
              <a:buChar char="•"/>
            </a:pPr>
            <a:r>
              <a:rPr lang="en-US" b="0" dirty="0"/>
              <a:t>29 Sworn</a:t>
            </a:r>
          </a:p>
          <a:p>
            <a:pPr marL="628650" lvl="1" indent="-171450">
              <a:buFont typeface="Arial" panose="020B0604020202020204" pitchFamily="34" charset="0"/>
              <a:buChar char="•"/>
            </a:pPr>
            <a:r>
              <a:rPr lang="en-US" b="0" dirty="0"/>
              <a:t>14 Civilian</a:t>
            </a:r>
          </a:p>
          <a:p>
            <a:pPr marL="171450" lvl="0" indent="-171450">
              <a:buFont typeface="Arial" panose="020B0604020202020204" pitchFamily="34" charset="0"/>
              <a:buChar char="•"/>
            </a:pPr>
            <a:r>
              <a:rPr lang="en-US" b="1" dirty="0"/>
              <a:t>Phase II (source TBD)</a:t>
            </a:r>
          </a:p>
          <a:p>
            <a:pPr marL="628650" lvl="1" indent="-171450">
              <a:buFont typeface="Arial" panose="020B0604020202020204" pitchFamily="34" charset="0"/>
              <a:buChar char="•"/>
            </a:pPr>
            <a:r>
              <a:rPr lang="en-US" b="0" dirty="0"/>
              <a:t>14 Sworn</a:t>
            </a:r>
          </a:p>
          <a:p>
            <a:pPr marL="628650" lvl="1" indent="-171450">
              <a:buFont typeface="Arial" panose="020B0604020202020204" pitchFamily="34" charset="0"/>
              <a:buChar char="•"/>
            </a:pPr>
            <a:r>
              <a:rPr lang="en-US" b="0" dirty="0"/>
              <a:t>5 Civilian</a:t>
            </a:r>
          </a:p>
        </p:txBody>
      </p:sp>
    </p:spTree>
    <p:extLst>
      <p:ext uri="{BB962C8B-B14F-4D97-AF65-F5344CB8AC3E}">
        <p14:creationId xmlns:p14="http://schemas.microsoft.com/office/powerpoint/2010/main" val="39493496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ln/>
        </p:spPr>
        <p:txBody>
          <a:bodyPr/>
          <a:lstStyle/>
          <a:p>
            <a:fld id="{0EBB3DDC-0A56-BA4E-B578-43FF361B53A1}" type="slidenum">
              <a:rPr lang="en-US"/>
              <a:pPr/>
              <a:t>33</a:t>
            </a:fld>
            <a:endParaRPr lang="en-US"/>
          </a:p>
        </p:txBody>
      </p:sp>
      <p:sp>
        <p:nvSpPr>
          <p:cNvPr id="28674"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28675" name="Rectangle 3"/>
          <p:cNvSpPr>
            <a:spLocks noGrp="1"/>
          </p:cNvSpPr>
          <p:nvPr>
            <p:ph type="body" idx="1"/>
          </p:nvPr>
        </p:nvSpPr>
        <p:spPr/>
        <p:txBody>
          <a:bodyPr/>
          <a:lstStyle/>
          <a:p>
            <a:pPr marL="0" indent="0">
              <a:buFont typeface="Arial" panose="020B0604020202020204" pitchFamily="34" charset="0"/>
              <a:buNone/>
            </a:pPr>
            <a:r>
              <a:rPr lang="en-US" b="1" dirty="0"/>
              <a:t>Projected positions from Sales Tax Revenue</a:t>
            </a:r>
          </a:p>
          <a:p>
            <a:pPr marL="171450" indent="-171450">
              <a:buFont typeface="Arial" panose="020B0604020202020204" pitchFamily="34" charset="0"/>
              <a:buChar char="•"/>
            </a:pPr>
            <a:r>
              <a:rPr lang="en-US" b="1" dirty="0"/>
              <a:t>29 Sworn</a:t>
            </a:r>
          </a:p>
          <a:p>
            <a:pPr marL="171450" indent="-171450">
              <a:buFont typeface="Arial" panose="020B0604020202020204" pitchFamily="34" charset="0"/>
              <a:buChar char="•"/>
            </a:pPr>
            <a:r>
              <a:rPr lang="en-US" b="1" dirty="0"/>
              <a:t>14 Civilian</a:t>
            </a:r>
          </a:p>
        </p:txBody>
      </p:sp>
    </p:spTree>
    <p:extLst>
      <p:ext uri="{BB962C8B-B14F-4D97-AF65-F5344CB8AC3E}">
        <p14:creationId xmlns:p14="http://schemas.microsoft.com/office/powerpoint/2010/main" val="116462662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Significant Benefits</a:t>
            </a:r>
          </a:p>
          <a:p>
            <a:pPr marL="171450" indent="-171450">
              <a:buFont typeface="Arial" panose="020B0604020202020204" pitchFamily="34" charset="0"/>
              <a:buChar char="•"/>
            </a:pPr>
            <a:r>
              <a:rPr lang="en-US" b="1" dirty="0"/>
              <a:t>Enhanced patrols by adding 16 sworn positions</a:t>
            </a:r>
          </a:p>
          <a:p>
            <a:pPr marL="171450" indent="-171450">
              <a:buFont typeface="Arial" panose="020B0604020202020204" pitchFamily="34" charset="0"/>
              <a:buChar char="•"/>
            </a:pPr>
            <a:r>
              <a:rPr lang="en-US" b="1" dirty="0"/>
              <a:t>50% increase in SRO (5 sworn positions)</a:t>
            </a:r>
          </a:p>
          <a:p>
            <a:pPr marL="171450" indent="-171450">
              <a:buFont typeface="Arial" panose="020B0604020202020204" pitchFamily="34" charset="0"/>
              <a:buChar char="•"/>
            </a:pPr>
            <a:r>
              <a:rPr lang="en-US" b="1" dirty="0"/>
              <a:t>55% increase in Traffic Safety (5 sworn positions)</a:t>
            </a:r>
          </a:p>
          <a:p>
            <a:pPr marL="171450" indent="-171450">
              <a:buFont typeface="Arial" panose="020B0604020202020204" pitchFamily="34" charset="0"/>
              <a:buChar char="•"/>
            </a:pPr>
            <a:r>
              <a:rPr lang="en-US" b="1" dirty="0"/>
              <a:t>26% increase in Dispatch and 911 (7 dispatchers)</a:t>
            </a:r>
          </a:p>
          <a:p>
            <a:endParaRPr lang="en-US" dirty="0"/>
          </a:p>
          <a:p>
            <a:r>
              <a:rPr lang="en-US" dirty="0"/>
              <a:t>Reductions to Critical Needs Staffing:</a:t>
            </a:r>
          </a:p>
          <a:p>
            <a:pPr marL="171450" indent="-171450">
              <a:buFont typeface="Arial" panose="020B0604020202020204" pitchFamily="34" charset="0"/>
              <a:buChar char="•"/>
            </a:pPr>
            <a:r>
              <a:rPr lang="en-US" dirty="0"/>
              <a:t>4 less in Patrol</a:t>
            </a:r>
          </a:p>
          <a:p>
            <a:pPr marL="171450" indent="-171450">
              <a:buFont typeface="Arial" panose="020B0604020202020204" pitchFamily="34" charset="0"/>
              <a:buChar char="•"/>
            </a:pPr>
            <a:r>
              <a:rPr lang="en-US" dirty="0"/>
              <a:t>4 less in 911 Dispatch</a:t>
            </a:r>
          </a:p>
          <a:p>
            <a:pPr marL="171450" indent="-171450">
              <a:buFont typeface="Arial" panose="020B0604020202020204" pitchFamily="34" charset="0"/>
              <a:buChar char="•"/>
            </a:pPr>
            <a:r>
              <a:rPr lang="en-US" dirty="0"/>
              <a:t>No expanded HOT Team</a:t>
            </a:r>
          </a:p>
          <a:p>
            <a:pPr marL="171450" indent="-171450">
              <a:buFont typeface="Arial" panose="020B0604020202020204" pitchFamily="34" charset="0"/>
              <a:buChar char="•"/>
            </a:pPr>
            <a:r>
              <a:rPr lang="en-US" dirty="0"/>
              <a:t>No expanded Police Regulated License enforcement</a:t>
            </a:r>
          </a:p>
          <a:p>
            <a:pPr marL="628650" lvl="1" indent="-171450">
              <a:buFont typeface="Arial" panose="020B0604020202020204" pitchFamily="34" charset="0"/>
              <a:buChar char="•"/>
            </a:pPr>
            <a:r>
              <a:rPr lang="en-US" dirty="0"/>
              <a:t>Cannabis</a:t>
            </a:r>
          </a:p>
          <a:p>
            <a:pPr marL="628650" lvl="1" indent="-171450">
              <a:buFont typeface="Arial" panose="020B0604020202020204" pitchFamily="34" charset="0"/>
              <a:buChar char="•"/>
            </a:pPr>
            <a:r>
              <a:rPr lang="en-US" dirty="0"/>
              <a:t>Alcohol licenses</a:t>
            </a:r>
          </a:p>
          <a:p>
            <a:pPr marL="628650" lvl="1" indent="-171450">
              <a:buFont typeface="Arial" panose="020B0604020202020204" pitchFamily="34" charset="0"/>
              <a:buChar char="•"/>
            </a:pPr>
            <a:r>
              <a:rPr lang="en-US" dirty="0"/>
              <a:t>Massage parlors</a:t>
            </a:r>
          </a:p>
          <a:p>
            <a:pPr marL="628650" lvl="1" indent="-171450">
              <a:buFont typeface="Arial" panose="020B0604020202020204" pitchFamily="34" charset="0"/>
              <a:buChar char="•"/>
            </a:pPr>
            <a:r>
              <a:rPr lang="en-US" dirty="0"/>
              <a:t>Prostitution and human trafficking, etc.</a:t>
            </a:r>
          </a:p>
        </p:txBody>
      </p:sp>
      <p:sp>
        <p:nvSpPr>
          <p:cNvPr id="4" name="Slide Number Placeholder 3"/>
          <p:cNvSpPr>
            <a:spLocks noGrp="1"/>
          </p:cNvSpPr>
          <p:nvPr>
            <p:ph type="sldNum" sz="quarter" idx="10"/>
          </p:nvPr>
        </p:nvSpPr>
        <p:spPr/>
        <p:txBody>
          <a:bodyPr/>
          <a:lstStyle/>
          <a:p>
            <a:fld id="{45B73C16-38B9-594E-8385-7BD50C1F111F}" type="slidenum">
              <a:rPr lang="en-US" smtClean="0"/>
              <a:pPr/>
              <a:t>34</a:t>
            </a:fld>
            <a:endParaRPr lang="en-US"/>
          </a:p>
        </p:txBody>
      </p:sp>
    </p:spTree>
    <p:extLst>
      <p:ext uri="{BB962C8B-B14F-4D97-AF65-F5344CB8AC3E}">
        <p14:creationId xmlns:p14="http://schemas.microsoft.com/office/powerpoint/2010/main" val="336453725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ln/>
        </p:spPr>
        <p:txBody>
          <a:bodyPr/>
          <a:lstStyle/>
          <a:p>
            <a:fld id="{0EBB3DDC-0A56-BA4E-B578-43FF361B53A1}" type="slidenum">
              <a:rPr lang="en-US"/>
              <a:pPr/>
              <a:t>35</a:t>
            </a:fld>
            <a:endParaRPr lang="en-US"/>
          </a:p>
        </p:txBody>
      </p:sp>
      <p:sp>
        <p:nvSpPr>
          <p:cNvPr id="28674"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28675" name="Rectangle 3"/>
          <p:cNvSpPr>
            <a:spLocks noGrp="1"/>
          </p:cNvSpPr>
          <p:nvPr>
            <p:ph type="body" idx="1"/>
          </p:nvPr>
        </p:nvSpPr>
        <p:spPr/>
        <p:txBody>
          <a:bodyPr/>
          <a:lstStyle/>
          <a:p>
            <a:pPr marL="0" indent="0">
              <a:buFont typeface="Arial" panose="020B0604020202020204" pitchFamily="34" charset="0"/>
              <a:buNone/>
            </a:pPr>
            <a:r>
              <a:rPr lang="en-US" b="1" dirty="0"/>
              <a:t>Phase II Staffing Plan</a:t>
            </a:r>
          </a:p>
          <a:p>
            <a:pPr marL="171450" indent="-171450">
              <a:buFont typeface="Arial" panose="020B0604020202020204" pitchFamily="34" charset="0"/>
              <a:buChar char="•"/>
            </a:pPr>
            <a:r>
              <a:rPr lang="en-US" b="1" dirty="0"/>
              <a:t>14 Sworn</a:t>
            </a:r>
          </a:p>
          <a:p>
            <a:pPr marL="171450" indent="-171450">
              <a:buFont typeface="Arial" panose="020B0604020202020204" pitchFamily="34" charset="0"/>
              <a:buChar char="•"/>
            </a:pPr>
            <a:r>
              <a:rPr lang="en-US" b="1" dirty="0"/>
              <a:t>5 Civilian</a:t>
            </a:r>
          </a:p>
        </p:txBody>
      </p:sp>
    </p:spTree>
    <p:extLst>
      <p:ext uri="{BB962C8B-B14F-4D97-AF65-F5344CB8AC3E}">
        <p14:creationId xmlns:p14="http://schemas.microsoft.com/office/powerpoint/2010/main" val="290568099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Reductions to Critical Needs Staffing still need to be addressed in Phase II:</a:t>
            </a:r>
          </a:p>
          <a:p>
            <a:pPr marL="171450" indent="-171450">
              <a:buFont typeface="Arial" panose="020B0604020202020204" pitchFamily="34" charset="0"/>
              <a:buChar char="•"/>
            </a:pPr>
            <a:r>
              <a:rPr lang="en-US" dirty="0"/>
              <a:t>4 less in Patrol</a:t>
            </a:r>
          </a:p>
          <a:p>
            <a:pPr marL="171450" indent="-171450">
              <a:buFont typeface="Arial" panose="020B0604020202020204" pitchFamily="34" charset="0"/>
              <a:buChar char="•"/>
            </a:pPr>
            <a:r>
              <a:rPr lang="en-US" dirty="0"/>
              <a:t>4 less in 911 Dispatch</a:t>
            </a:r>
          </a:p>
          <a:p>
            <a:pPr marL="171450" indent="-171450">
              <a:buFont typeface="Arial" panose="020B0604020202020204" pitchFamily="34" charset="0"/>
              <a:buChar char="•"/>
            </a:pPr>
            <a:r>
              <a:rPr lang="en-US" dirty="0"/>
              <a:t>No expanded HOT Team</a:t>
            </a:r>
          </a:p>
          <a:p>
            <a:pPr marL="171450" indent="-171450">
              <a:buFont typeface="Arial" panose="020B0604020202020204" pitchFamily="34" charset="0"/>
              <a:buChar char="•"/>
            </a:pPr>
            <a:r>
              <a:rPr lang="en-US" dirty="0"/>
              <a:t>No expanded Police Regulated License enforcement</a:t>
            </a:r>
          </a:p>
          <a:p>
            <a:pPr marL="628650" lvl="1" indent="-171450">
              <a:buFont typeface="Arial" panose="020B0604020202020204" pitchFamily="34" charset="0"/>
              <a:buChar char="•"/>
            </a:pPr>
            <a:r>
              <a:rPr lang="en-US" dirty="0"/>
              <a:t>Cannabis</a:t>
            </a:r>
          </a:p>
          <a:p>
            <a:pPr marL="628650" lvl="1" indent="-171450">
              <a:buFont typeface="Arial" panose="020B0604020202020204" pitchFamily="34" charset="0"/>
              <a:buChar char="•"/>
            </a:pPr>
            <a:r>
              <a:rPr lang="en-US" dirty="0"/>
              <a:t>Alcohol licenses</a:t>
            </a:r>
          </a:p>
          <a:p>
            <a:pPr marL="628650" lvl="1" indent="-171450">
              <a:buFont typeface="Arial" panose="020B0604020202020204" pitchFamily="34" charset="0"/>
              <a:buChar char="•"/>
            </a:pPr>
            <a:r>
              <a:rPr lang="en-US" dirty="0"/>
              <a:t>Massage parlors</a:t>
            </a:r>
          </a:p>
          <a:p>
            <a:pPr marL="628650" lvl="1" indent="-171450">
              <a:buFont typeface="Arial" panose="020B0604020202020204" pitchFamily="34" charset="0"/>
              <a:buChar char="•"/>
            </a:pPr>
            <a:r>
              <a:rPr lang="en-US" dirty="0"/>
              <a:t>Prostitution and human trafficking, etc.</a:t>
            </a:r>
          </a:p>
        </p:txBody>
      </p:sp>
      <p:sp>
        <p:nvSpPr>
          <p:cNvPr id="4" name="Slide Number Placeholder 3"/>
          <p:cNvSpPr>
            <a:spLocks noGrp="1"/>
          </p:cNvSpPr>
          <p:nvPr>
            <p:ph type="sldNum" sz="quarter" idx="10"/>
          </p:nvPr>
        </p:nvSpPr>
        <p:spPr/>
        <p:txBody>
          <a:bodyPr/>
          <a:lstStyle/>
          <a:p>
            <a:fld id="{45B73C16-38B9-594E-8385-7BD50C1F111F}" type="slidenum">
              <a:rPr lang="en-US" smtClean="0"/>
              <a:pPr/>
              <a:t>36</a:t>
            </a:fld>
            <a:endParaRPr lang="en-US"/>
          </a:p>
        </p:txBody>
      </p:sp>
    </p:spTree>
    <p:extLst>
      <p:ext uri="{BB962C8B-B14F-4D97-AF65-F5344CB8AC3E}">
        <p14:creationId xmlns:p14="http://schemas.microsoft.com/office/powerpoint/2010/main" val="365464296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Phase II Revenue Plans are currently being considered, but yet to be determined.</a:t>
            </a:r>
          </a:p>
        </p:txBody>
      </p:sp>
      <p:sp>
        <p:nvSpPr>
          <p:cNvPr id="4" name="Slide Number Placeholder 3"/>
          <p:cNvSpPr>
            <a:spLocks noGrp="1"/>
          </p:cNvSpPr>
          <p:nvPr>
            <p:ph type="sldNum" sz="quarter" idx="10"/>
          </p:nvPr>
        </p:nvSpPr>
        <p:spPr/>
        <p:txBody>
          <a:bodyPr/>
          <a:lstStyle/>
          <a:p>
            <a:fld id="{45B73C16-38B9-594E-8385-7BD50C1F111F}" type="slidenum">
              <a:rPr lang="en-US" smtClean="0"/>
              <a:pPr/>
              <a:t>37</a:t>
            </a:fld>
            <a:endParaRPr lang="en-US"/>
          </a:p>
        </p:txBody>
      </p:sp>
    </p:spTree>
    <p:extLst>
      <p:ext uri="{BB962C8B-B14F-4D97-AF65-F5344CB8AC3E}">
        <p14:creationId xmlns:p14="http://schemas.microsoft.com/office/powerpoint/2010/main" val="19190299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ln/>
        </p:spPr>
        <p:txBody>
          <a:bodyPr/>
          <a:lstStyle/>
          <a:p>
            <a:fld id="{0EBB3DDC-0A56-BA4E-B578-43FF361B53A1}" type="slidenum">
              <a:rPr lang="en-US"/>
              <a:pPr/>
              <a:t>38</a:t>
            </a:fld>
            <a:endParaRPr lang="en-US"/>
          </a:p>
        </p:txBody>
      </p:sp>
      <p:sp>
        <p:nvSpPr>
          <p:cNvPr id="28674"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28675" name="Rectangle 3"/>
          <p:cNvSpPr>
            <a:spLocks noGrp="1"/>
          </p:cNvSpPr>
          <p:nvPr>
            <p:ph type="body" idx="1"/>
          </p:nvPr>
        </p:nvSpPr>
        <p:spPr/>
        <p:txBody>
          <a:bodyPr/>
          <a:lstStyle/>
          <a:p>
            <a:pPr marL="171450" indent="-171450">
              <a:buFont typeface="Arial" panose="020B0604020202020204" pitchFamily="34" charset="0"/>
              <a:buChar char="•"/>
            </a:pPr>
            <a:r>
              <a:rPr lang="en-US" dirty="0"/>
              <a:t>Emergency response times</a:t>
            </a:r>
          </a:p>
          <a:p>
            <a:pPr marL="171450" indent="-171450">
              <a:buFont typeface="Arial" panose="020B0604020202020204" pitchFamily="34" charset="0"/>
              <a:buChar char="•"/>
            </a:pPr>
            <a:r>
              <a:rPr lang="en-US" dirty="0"/>
              <a:t>Expand homeless capability (if possible)</a:t>
            </a:r>
          </a:p>
          <a:p>
            <a:pPr marL="171450" indent="-171450">
              <a:buFont typeface="Arial" panose="020B0604020202020204" pitchFamily="34" charset="0"/>
              <a:buChar char="•"/>
            </a:pPr>
            <a:r>
              <a:rPr lang="en-US" dirty="0"/>
              <a:t>Improve Patrol capability</a:t>
            </a:r>
          </a:p>
          <a:p>
            <a:pPr marL="171450" indent="-171450">
              <a:buFont typeface="Arial" panose="020B0604020202020204" pitchFamily="34" charset="0"/>
              <a:buChar char="•"/>
            </a:pPr>
            <a:r>
              <a:rPr lang="en-US" dirty="0"/>
              <a:t>Improve 911 Dispatch capability</a:t>
            </a:r>
          </a:p>
          <a:p>
            <a:pPr marL="171450" indent="-171450">
              <a:buFont typeface="Arial" panose="020B0604020202020204" pitchFamily="34" charset="0"/>
              <a:buChar char="•"/>
            </a:pPr>
            <a:r>
              <a:rPr lang="en-US" dirty="0"/>
              <a:t>Improve Investigative capability</a:t>
            </a:r>
          </a:p>
        </p:txBody>
      </p:sp>
    </p:spTree>
    <p:extLst>
      <p:ext uri="{BB962C8B-B14F-4D97-AF65-F5344CB8AC3E}">
        <p14:creationId xmlns:p14="http://schemas.microsoft.com/office/powerpoint/2010/main" val="338344730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ln/>
        </p:spPr>
        <p:txBody>
          <a:bodyPr/>
          <a:lstStyle/>
          <a:p>
            <a:fld id="{0EBB3DDC-0A56-BA4E-B578-43FF361B53A1}" type="slidenum">
              <a:rPr lang="en-US"/>
              <a:pPr/>
              <a:t>39</a:t>
            </a:fld>
            <a:endParaRPr lang="en-US"/>
          </a:p>
        </p:txBody>
      </p:sp>
      <p:sp>
        <p:nvSpPr>
          <p:cNvPr id="28674"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28675" name="Rectangle 3"/>
          <p:cNvSpPr>
            <a:spLocks noGrp="1"/>
          </p:cNvSpPr>
          <p:nvPr>
            <p:ph type="body" idx="1"/>
          </p:nvPr>
        </p:nvSpPr>
        <p:spPr/>
        <p:txBody>
          <a:bodyPr/>
          <a:lstStyle/>
          <a:p>
            <a:pPr marL="171450" indent="-171450">
              <a:buFont typeface="Arial" panose="020B0604020202020204" pitchFamily="34" charset="0"/>
              <a:buChar char="•"/>
            </a:pPr>
            <a:r>
              <a:rPr lang="en-US" sz="1200" b="0" i="0" kern="1200" dirty="0">
                <a:solidFill>
                  <a:schemeClr val="tx1"/>
                </a:solidFill>
                <a:effectLst/>
                <a:latin typeface="Gill Sans" charset="0"/>
                <a:ea typeface="ＭＳ Ｐゴシック" charset="0"/>
                <a:cs typeface="+mn-cs"/>
              </a:rPr>
              <a:t>Improve proactive Traffic Safety enforcement</a:t>
            </a:r>
          </a:p>
          <a:p>
            <a:pPr marL="171450" indent="-171450">
              <a:buFont typeface="Arial" panose="020B0604020202020204" pitchFamily="34" charset="0"/>
              <a:buChar char="•"/>
            </a:pPr>
            <a:r>
              <a:rPr lang="en-US" sz="1200" b="0" i="0" kern="1200" dirty="0">
                <a:solidFill>
                  <a:schemeClr val="tx1"/>
                </a:solidFill>
                <a:effectLst/>
                <a:latin typeface="Gill Sans" charset="0"/>
                <a:ea typeface="ＭＳ Ｐゴシック" charset="0"/>
                <a:cs typeface="+mn-cs"/>
              </a:rPr>
              <a:t>Expand services to schools and students</a:t>
            </a:r>
          </a:p>
          <a:p>
            <a:pPr marL="171450" indent="-171450">
              <a:buFont typeface="Arial" panose="020B0604020202020204" pitchFamily="34" charset="0"/>
              <a:buChar char="•"/>
            </a:pPr>
            <a:r>
              <a:rPr lang="en-US" sz="1200" b="0" i="0" kern="1200" dirty="0">
                <a:solidFill>
                  <a:schemeClr val="tx1"/>
                </a:solidFill>
                <a:effectLst/>
                <a:latin typeface="Gill Sans" charset="0"/>
                <a:ea typeface="ＭＳ Ｐゴシック" charset="0"/>
                <a:cs typeface="+mn-cs"/>
              </a:rPr>
              <a:t>Expand community policing</a:t>
            </a:r>
          </a:p>
          <a:p>
            <a:pPr marL="171450" indent="-171450">
              <a:buFont typeface="Arial" panose="020B0604020202020204" pitchFamily="34" charset="0"/>
              <a:buChar char="•"/>
            </a:pPr>
            <a:r>
              <a:rPr lang="en-US" sz="1200" b="0" i="0" kern="1200" dirty="0">
                <a:solidFill>
                  <a:schemeClr val="tx1"/>
                </a:solidFill>
                <a:effectLst/>
                <a:latin typeface="Gill Sans" charset="0"/>
                <a:ea typeface="ＭＳ Ｐゴシック" charset="0"/>
                <a:cs typeface="+mn-cs"/>
              </a:rPr>
              <a:t>Enhance services to eastern city</a:t>
            </a:r>
          </a:p>
          <a:p>
            <a:endParaRPr lang="en-US" dirty="0"/>
          </a:p>
        </p:txBody>
      </p:sp>
    </p:spTree>
    <p:extLst>
      <p:ext uri="{BB962C8B-B14F-4D97-AF65-F5344CB8AC3E}">
        <p14:creationId xmlns:p14="http://schemas.microsoft.com/office/powerpoint/2010/main" val="23125637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a:buFont typeface="Arial" panose="020B0604020202020204" pitchFamily="34" charset="0"/>
              <a:buChar char="•"/>
            </a:pPr>
            <a:r>
              <a:rPr lang="en-US" sz="1200" b="0" dirty="0">
                <a:solidFill>
                  <a:schemeClr val="tx1"/>
                </a:solidFill>
              </a:rPr>
              <a:t>City is comprised of 16 departments</a:t>
            </a:r>
          </a:p>
          <a:p>
            <a:pPr marL="171450" indent="-171450" algn="l">
              <a:buFont typeface="Arial" panose="020B0604020202020204" pitchFamily="34" charset="0"/>
              <a:buChar char="•"/>
            </a:pPr>
            <a:r>
              <a:rPr lang="en-US" sz="1200" b="1" dirty="0">
                <a:solidFill>
                  <a:schemeClr val="tx1"/>
                </a:solidFill>
              </a:rPr>
              <a:t>Public Safety makes up largest portion of city budget, but consistently challenged to sufficiently fund</a:t>
            </a:r>
          </a:p>
          <a:p>
            <a:pPr marL="171450" indent="-171450" algn="l">
              <a:buFont typeface="Arial" panose="020B0604020202020204" pitchFamily="34" charset="0"/>
              <a:buChar char="•"/>
            </a:pPr>
            <a:r>
              <a:rPr lang="en-US" sz="1200" b="0" dirty="0">
                <a:solidFill>
                  <a:schemeClr val="tx1"/>
                </a:solidFill>
              </a:rPr>
              <a:t>2017, City Council directed staff to report on Public Safety staffing.</a:t>
            </a:r>
          </a:p>
          <a:p>
            <a:pPr marL="628650" lvl="1" indent="-171450" algn="l">
              <a:buFont typeface="Arial" panose="020B0604020202020204" pitchFamily="34" charset="0"/>
              <a:buChar char="•"/>
            </a:pPr>
            <a:r>
              <a:rPr lang="en-US" sz="1200" b="0" dirty="0">
                <a:solidFill>
                  <a:schemeClr val="tx1"/>
                </a:solidFill>
              </a:rPr>
              <a:t>After receiving report, </a:t>
            </a:r>
            <a:r>
              <a:rPr lang="en-US" sz="1200" b="1" dirty="0">
                <a:solidFill>
                  <a:schemeClr val="tx1"/>
                </a:solidFill>
              </a:rPr>
              <a:t>City Council declared the Public Safety Staffing situation a crisis.</a:t>
            </a:r>
          </a:p>
          <a:p>
            <a:pPr marL="628650" lvl="1" indent="-171450" algn="l">
              <a:buFont typeface="Arial" panose="020B0604020202020204" pitchFamily="34" charset="0"/>
              <a:buChar char="•"/>
            </a:pPr>
            <a:r>
              <a:rPr lang="en-US" sz="1200" b="0" dirty="0">
                <a:solidFill>
                  <a:schemeClr val="tx1"/>
                </a:solidFill>
              </a:rPr>
              <a:t>Subsequently directed to develop options to address chronic underfunding.</a:t>
            </a:r>
          </a:p>
          <a:p>
            <a:pPr marL="628650" lvl="1" indent="-171450" algn="l">
              <a:buFont typeface="Arial" panose="020B0604020202020204" pitchFamily="34" charset="0"/>
              <a:buChar char="•"/>
            </a:pPr>
            <a:r>
              <a:rPr lang="en-US" sz="1200" b="0" dirty="0">
                <a:solidFill>
                  <a:schemeClr val="tx1"/>
                </a:solidFill>
              </a:rPr>
              <a:t>Public Safety Advisory Committee (PSAC) reviewed and recommended options.</a:t>
            </a:r>
          </a:p>
          <a:p>
            <a:pPr marL="628650" lvl="1" indent="-171450" algn="l">
              <a:buFont typeface="Arial" panose="020B0604020202020204" pitchFamily="34" charset="0"/>
              <a:buChar char="•"/>
            </a:pPr>
            <a:r>
              <a:rPr lang="en-US" sz="1200" b="0" dirty="0">
                <a:solidFill>
                  <a:schemeClr val="tx1"/>
                </a:solidFill>
              </a:rPr>
              <a:t>Staff presented to City Council, who voted to put a measure on the ballot and give the community a voting choice.</a:t>
            </a:r>
          </a:p>
        </p:txBody>
      </p:sp>
      <p:sp>
        <p:nvSpPr>
          <p:cNvPr id="4" name="Slide Number Placeholder 3"/>
          <p:cNvSpPr>
            <a:spLocks noGrp="1"/>
          </p:cNvSpPr>
          <p:nvPr>
            <p:ph type="sldNum" sz="quarter" idx="10"/>
          </p:nvPr>
        </p:nvSpPr>
        <p:spPr/>
        <p:txBody>
          <a:bodyPr/>
          <a:lstStyle/>
          <a:p>
            <a:fld id="{45B73C16-38B9-594E-8385-7BD50C1F111F}" type="slidenum">
              <a:rPr lang="en-US" smtClean="0"/>
              <a:pPr/>
              <a:t>4</a:t>
            </a:fld>
            <a:endParaRPr lang="en-US"/>
          </a:p>
        </p:txBody>
      </p:sp>
    </p:spTree>
    <p:extLst>
      <p:ext uri="{BB962C8B-B14F-4D97-AF65-F5344CB8AC3E}">
        <p14:creationId xmlns:p14="http://schemas.microsoft.com/office/powerpoint/2010/main" val="124685142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ln/>
        </p:spPr>
        <p:txBody>
          <a:bodyPr/>
          <a:lstStyle/>
          <a:p>
            <a:fld id="{0EBB3DDC-0A56-BA4E-B578-43FF361B53A1}" type="slidenum">
              <a:rPr lang="en-US"/>
              <a:pPr/>
              <a:t>40</a:t>
            </a:fld>
            <a:endParaRPr lang="en-US"/>
          </a:p>
        </p:txBody>
      </p:sp>
      <p:sp>
        <p:nvSpPr>
          <p:cNvPr id="28674"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28675" name="Rectangle 3"/>
          <p:cNvSpPr>
            <a:spLocks noGrp="1"/>
          </p:cNvSpPr>
          <p:nvPr>
            <p:ph type="body" idx="1"/>
          </p:nvPr>
        </p:nvSpPr>
        <p:spPr/>
        <p:txBody>
          <a:bodyPr/>
          <a:lstStyle/>
          <a:p>
            <a:r>
              <a:rPr lang="en-US" dirty="0"/>
              <a:t>Contact info</a:t>
            </a:r>
          </a:p>
        </p:txBody>
      </p:sp>
    </p:spTree>
    <p:extLst>
      <p:ext uri="{BB962C8B-B14F-4D97-AF65-F5344CB8AC3E}">
        <p14:creationId xmlns:p14="http://schemas.microsoft.com/office/powerpoint/2010/main" val="310792379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END OF PRESENTATION</a:t>
            </a:r>
          </a:p>
        </p:txBody>
      </p:sp>
      <p:sp>
        <p:nvSpPr>
          <p:cNvPr id="4" name="Slide Number Placeholder 3"/>
          <p:cNvSpPr>
            <a:spLocks noGrp="1"/>
          </p:cNvSpPr>
          <p:nvPr>
            <p:ph type="sldNum" sz="quarter" idx="10"/>
          </p:nvPr>
        </p:nvSpPr>
        <p:spPr/>
        <p:txBody>
          <a:bodyPr/>
          <a:lstStyle/>
          <a:p>
            <a:fld id="{45B73C16-38B9-594E-8385-7BD50C1F111F}" type="slidenum">
              <a:rPr lang="en-US" smtClean="0"/>
              <a:pPr/>
              <a:t>41</a:t>
            </a:fld>
            <a:endParaRPr lang="en-US"/>
          </a:p>
        </p:txBody>
      </p:sp>
    </p:spTree>
    <p:extLst>
      <p:ext uri="{BB962C8B-B14F-4D97-AF65-F5344CB8AC3E}">
        <p14:creationId xmlns:p14="http://schemas.microsoft.com/office/powerpoint/2010/main" val="22707656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Font typeface="Arial" panose="020B0604020202020204" pitchFamily="34" charset="0"/>
              <a:buNone/>
            </a:pPr>
            <a:r>
              <a:rPr lang="en-US" sz="1200" b="0" dirty="0">
                <a:solidFill>
                  <a:schemeClr val="tx1"/>
                </a:solidFill>
              </a:rPr>
              <a:t>Overall Staffing</a:t>
            </a:r>
          </a:p>
          <a:p>
            <a:pPr marL="171450" indent="-171450" algn="l">
              <a:buFont typeface="Arial" panose="020B0604020202020204" pitchFamily="34" charset="0"/>
              <a:buChar char="•"/>
            </a:pPr>
            <a:r>
              <a:rPr lang="en-US" sz="1200" b="0" dirty="0">
                <a:solidFill>
                  <a:schemeClr val="tx1"/>
                </a:solidFill>
              </a:rPr>
              <a:t>232 sworn personnel</a:t>
            </a:r>
          </a:p>
          <a:p>
            <a:pPr marL="171450" indent="-171450" algn="l">
              <a:buFont typeface="Arial" panose="020B0604020202020204" pitchFamily="34" charset="0"/>
              <a:buChar char="•"/>
            </a:pPr>
            <a:r>
              <a:rPr lang="en-US" sz="1200" b="0" dirty="0">
                <a:solidFill>
                  <a:schemeClr val="tx1"/>
                </a:solidFill>
              </a:rPr>
              <a:t>91.5 civilian personnel</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lang="en-US" sz="1200" b="0" dirty="0">
                <a:solidFill>
                  <a:schemeClr val="tx1"/>
                </a:solidFill>
              </a:rPr>
              <a:t>4 Divisions – Patrol, Investigations, Support, Admin. Services (see next slide)</a:t>
            </a:r>
          </a:p>
          <a:p>
            <a:pPr marL="0" indent="0" algn="l">
              <a:buFont typeface="Arial" panose="020B0604020202020204" pitchFamily="34" charset="0"/>
              <a:buNone/>
            </a:pPr>
            <a:endParaRPr lang="en-US" sz="1200" b="0" dirty="0">
              <a:solidFill>
                <a:schemeClr val="tx1"/>
              </a:solidFill>
            </a:endParaRPr>
          </a:p>
          <a:p>
            <a:endParaRPr lang="en-US" dirty="0"/>
          </a:p>
        </p:txBody>
      </p:sp>
      <p:sp>
        <p:nvSpPr>
          <p:cNvPr id="4" name="Slide Number Placeholder 3"/>
          <p:cNvSpPr>
            <a:spLocks noGrp="1"/>
          </p:cNvSpPr>
          <p:nvPr>
            <p:ph type="sldNum" sz="quarter" idx="10"/>
          </p:nvPr>
        </p:nvSpPr>
        <p:spPr/>
        <p:txBody>
          <a:bodyPr/>
          <a:lstStyle/>
          <a:p>
            <a:fld id="{45B73C16-38B9-594E-8385-7BD50C1F111F}" type="slidenum">
              <a:rPr lang="en-US" smtClean="0"/>
              <a:pPr/>
              <a:t>5</a:t>
            </a:fld>
            <a:endParaRPr lang="en-US"/>
          </a:p>
        </p:txBody>
      </p:sp>
    </p:spTree>
    <p:extLst>
      <p:ext uri="{BB962C8B-B14F-4D97-AF65-F5344CB8AC3E}">
        <p14:creationId xmlns:p14="http://schemas.microsoft.com/office/powerpoint/2010/main" val="36585368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Font typeface="Arial" panose="020B0604020202020204" pitchFamily="34" charset="0"/>
              <a:buNone/>
            </a:pPr>
            <a:r>
              <a:rPr lang="en-US" sz="1200" b="0" dirty="0">
                <a:solidFill>
                  <a:schemeClr val="tx1"/>
                </a:solidFill>
              </a:rPr>
              <a:t>Fast Facts:</a:t>
            </a:r>
          </a:p>
          <a:p>
            <a:pPr marL="171450" indent="-171450" algn="l">
              <a:buFont typeface="Arial" panose="020B0604020202020204" pitchFamily="34" charset="0"/>
              <a:buChar char="•"/>
            </a:pPr>
            <a:r>
              <a:rPr lang="en-US" sz="1200" b="0" dirty="0">
                <a:solidFill>
                  <a:schemeClr val="tx1"/>
                </a:solidFill>
              </a:rPr>
              <a:t>4 Divisions – Patrol, Investigations, Support, Admin. Services</a:t>
            </a:r>
          </a:p>
          <a:p>
            <a:pPr marL="171450" indent="-171450" algn="l">
              <a:buFont typeface="Arial" panose="020B0604020202020204" pitchFamily="34" charset="0"/>
              <a:buChar char="•"/>
            </a:pPr>
            <a:r>
              <a:rPr lang="en-US" sz="1200" b="0" dirty="0">
                <a:solidFill>
                  <a:schemeClr val="tx1"/>
                </a:solidFill>
              </a:rPr>
              <a:t>Largest division = Patrol w/ 174 employees</a:t>
            </a:r>
          </a:p>
          <a:p>
            <a:pPr marL="0" indent="0" algn="l">
              <a:buFont typeface="Arial" panose="020B0604020202020204" pitchFamily="34" charset="0"/>
              <a:buNone/>
            </a:pPr>
            <a:endParaRPr lang="en-US" sz="1200" b="0" dirty="0">
              <a:solidFill>
                <a:schemeClr val="tx1"/>
              </a:solidFill>
            </a:endParaRPr>
          </a:p>
          <a:p>
            <a:pPr marL="0" indent="0" algn="l">
              <a:buFont typeface="Arial" panose="020B0604020202020204" pitchFamily="34" charset="0"/>
              <a:buNone/>
            </a:pPr>
            <a:r>
              <a:rPr lang="en-US" sz="1200" b="0" dirty="0">
                <a:solidFill>
                  <a:schemeClr val="tx1"/>
                </a:solidFill>
              </a:rPr>
              <a:t>Staffing by Division</a:t>
            </a:r>
          </a:p>
          <a:p>
            <a:pPr marL="171450" indent="-171450" algn="l">
              <a:buFont typeface="Arial" panose="020B0604020202020204" pitchFamily="34" charset="0"/>
              <a:buChar char="•"/>
            </a:pPr>
            <a:r>
              <a:rPr lang="en-US" sz="1200" b="0" dirty="0">
                <a:solidFill>
                  <a:schemeClr val="tx1"/>
                </a:solidFill>
              </a:rPr>
              <a:t>Patrol = 174 employees</a:t>
            </a:r>
          </a:p>
          <a:p>
            <a:pPr marL="171450" indent="-171450" algn="l">
              <a:buFont typeface="Arial" panose="020B0604020202020204" pitchFamily="34" charset="0"/>
              <a:buChar char="•"/>
            </a:pPr>
            <a:r>
              <a:rPr lang="en-US" sz="1200" b="0" dirty="0">
                <a:solidFill>
                  <a:schemeClr val="tx1"/>
                </a:solidFill>
              </a:rPr>
              <a:t>Investigations = 65.5 employees</a:t>
            </a:r>
          </a:p>
          <a:p>
            <a:pPr marL="171450" indent="-171450" algn="l">
              <a:buFont typeface="Arial" panose="020B0604020202020204" pitchFamily="34" charset="0"/>
              <a:buChar char="•"/>
            </a:pPr>
            <a:r>
              <a:rPr lang="en-US" sz="1200" b="0" dirty="0">
                <a:solidFill>
                  <a:schemeClr val="tx1"/>
                </a:solidFill>
              </a:rPr>
              <a:t>Support Operations = 63 employees</a:t>
            </a:r>
          </a:p>
          <a:p>
            <a:pPr marL="171450" indent="-171450" algn="l">
              <a:buFont typeface="Arial" panose="020B0604020202020204" pitchFamily="34" charset="0"/>
              <a:buChar char="•"/>
            </a:pPr>
            <a:r>
              <a:rPr lang="en-US" sz="1200" b="0" dirty="0">
                <a:solidFill>
                  <a:schemeClr val="tx1"/>
                </a:solidFill>
              </a:rPr>
              <a:t>Administrative Services = 25 employees</a:t>
            </a:r>
          </a:p>
        </p:txBody>
      </p:sp>
      <p:sp>
        <p:nvSpPr>
          <p:cNvPr id="4" name="Slide Number Placeholder 3"/>
          <p:cNvSpPr>
            <a:spLocks noGrp="1"/>
          </p:cNvSpPr>
          <p:nvPr>
            <p:ph type="sldNum" sz="quarter" idx="10"/>
          </p:nvPr>
        </p:nvSpPr>
        <p:spPr/>
        <p:txBody>
          <a:bodyPr/>
          <a:lstStyle/>
          <a:p>
            <a:fld id="{45B73C16-38B9-594E-8385-7BD50C1F111F}" type="slidenum">
              <a:rPr lang="en-US" smtClean="0"/>
              <a:pPr/>
              <a:t>6</a:t>
            </a:fld>
            <a:endParaRPr lang="en-US"/>
          </a:p>
        </p:txBody>
      </p:sp>
    </p:spTree>
    <p:extLst>
      <p:ext uri="{BB962C8B-B14F-4D97-AF65-F5344CB8AC3E}">
        <p14:creationId xmlns:p14="http://schemas.microsoft.com/office/powerpoint/2010/main" val="15424315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Font typeface="Arial" panose="020B0604020202020204" pitchFamily="34" charset="0"/>
              <a:buNone/>
            </a:pPr>
            <a:r>
              <a:rPr lang="en-US" sz="1200" b="1" dirty="0">
                <a:solidFill>
                  <a:schemeClr val="tx1"/>
                </a:solidFill>
              </a:rPr>
              <a:t>Sworn Staffing Only</a:t>
            </a:r>
            <a:r>
              <a:rPr lang="en-US" sz="1200" b="0" dirty="0">
                <a:solidFill>
                  <a:schemeClr val="tx1"/>
                </a:solidFill>
              </a:rPr>
              <a:t>, by Division</a:t>
            </a:r>
          </a:p>
          <a:p>
            <a:pPr marL="171450" indent="-171450" algn="l">
              <a:buFont typeface="Arial" panose="020B0604020202020204" pitchFamily="34" charset="0"/>
              <a:buChar char="•"/>
            </a:pPr>
            <a:r>
              <a:rPr lang="en-US" sz="1200" b="0" dirty="0">
                <a:solidFill>
                  <a:schemeClr val="tx1"/>
                </a:solidFill>
              </a:rPr>
              <a:t>Patrol = 174 employees</a:t>
            </a:r>
          </a:p>
          <a:p>
            <a:pPr marL="171450" indent="-171450" algn="l">
              <a:buFont typeface="Arial" panose="020B0604020202020204" pitchFamily="34" charset="0"/>
              <a:buChar char="•"/>
            </a:pPr>
            <a:r>
              <a:rPr lang="en-US" sz="1200" b="0" dirty="0">
                <a:solidFill>
                  <a:schemeClr val="tx1"/>
                </a:solidFill>
              </a:rPr>
              <a:t>Investigations = 65.5 employees</a:t>
            </a:r>
          </a:p>
          <a:p>
            <a:pPr marL="171450" indent="-171450" algn="l">
              <a:buFont typeface="Arial" panose="020B0604020202020204" pitchFamily="34" charset="0"/>
              <a:buChar char="•"/>
            </a:pPr>
            <a:r>
              <a:rPr lang="en-US" sz="1200" b="0" dirty="0">
                <a:solidFill>
                  <a:schemeClr val="tx1"/>
                </a:solidFill>
              </a:rPr>
              <a:t>Support Operations = 63 employees</a:t>
            </a:r>
          </a:p>
          <a:p>
            <a:pPr marL="171450" indent="-171450" algn="l">
              <a:buFont typeface="Arial" panose="020B0604020202020204" pitchFamily="34" charset="0"/>
              <a:buChar char="•"/>
            </a:pPr>
            <a:endParaRPr lang="en-US" sz="1200" b="0" dirty="0">
              <a:solidFill>
                <a:schemeClr val="tx1"/>
              </a:solidFill>
            </a:endParaRPr>
          </a:p>
          <a:p>
            <a:pPr marL="0" indent="0" algn="l">
              <a:buFont typeface="Arial" panose="020B0604020202020204" pitchFamily="34" charset="0"/>
              <a:buNone/>
            </a:pPr>
            <a:r>
              <a:rPr lang="en-US" sz="1200" b="0" dirty="0">
                <a:solidFill>
                  <a:schemeClr val="tx1"/>
                </a:solidFill>
              </a:rPr>
              <a:t>Community Patrol</a:t>
            </a:r>
          </a:p>
          <a:p>
            <a:pPr marL="171450" indent="-171450">
              <a:buFont typeface="Arial" panose="020B0604020202020204" pitchFamily="34" charset="0"/>
              <a:buChar char="•"/>
            </a:pPr>
            <a:r>
              <a:rPr lang="en-US" dirty="0"/>
              <a:t>6 teams to cover 24/7</a:t>
            </a:r>
          </a:p>
          <a:p>
            <a:pPr marL="171450" indent="-171450">
              <a:buFont typeface="Arial" panose="020B0604020202020204" pitchFamily="34" charset="0"/>
              <a:buChar char="•"/>
            </a:pPr>
            <a:r>
              <a:rPr lang="en-US" dirty="0"/>
              <a:t>Average 13-17 officers per team (when fully staffed and present)</a:t>
            </a:r>
          </a:p>
          <a:p>
            <a:pPr marL="171450" indent="-171450">
              <a:buFont typeface="Arial" panose="020B0604020202020204" pitchFamily="34" charset="0"/>
              <a:buChar char="•"/>
            </a:pPr>
            <a:r>
              <a:rPr lang="en-US" dirty="0"/>
              <a:t>Note: 1989 roster, minimums were 9 (population was 135k)</a:t>
            </a:r>
          </a:p>
        </p:txBody>
      </p:sp>
      <p:sp>
        <p:nvSpPr>
          <p:cNvPr id="4" name="Slide Number Placeholder 3"/>
          <p:cNvSpPr>
            <a:spLocks noGrp="1"/>
          </p:cNvSpPr>
          <p:nvPr>
            <p:ph type="sldNum" sz="quarter" idx="10"/>
          </p:nvPr>
        </p:nvSpPr>
        <p:spPr/>
        <p:txBody>
          <a:bodyPr/>
          <a:lstStyle/>
          <a:p>
            <a:fld id="{45B73C16-38B9-594E-8385-7BD50C1F111F}" type="slidenum">
              <a:rPr lang="en-US" smtClean="0"/>
              <a:pPr/>
              <a:t>7</a:t>
            </a:fld>
            <a:endParaRPr lang="en-US"/>
          </a:p>
        </p:txBody>
      </p:sp>
    </p:spTree>
    <p:extLst>
      <p:ext uri="{BB962C8B-B14F-4D97-AF65-F5344CB8AC3E}">
        <p14:creationId xmlns:p14="http://schemas.microsoft.com/office/powerpoint/2010/main" val="4966898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ln/>
        </p:spPr>
        <p:txBody>
          <a:bodyPr/>
          <a:lstStyle/>
          <a:p>
            <a:fld id="{0EBB3DDC-0A56-BA4E-B578-43FF361B53A1}" type="slidenum">
              <a:rPr lang="en-US"/>
              <a:pPr/>
              <a:t>8</a:t>
            </a:fld>
            <a:endParaRPr lang="en-US"/>
          </a:p>
        </p:txBody>
      </p:sp>
      <p:sp>
        <p:nvSpPr>
          <p:cNvPr id="28674"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28675" name="Rectangle 3"/>
          <p:cNvSpPr>
            <a:spLocks noGrp="1"/>
          </p:cNvSpPr>
          <p:nvPr>
            <p:ph type="body" idx="1"/>
          </p:nvPr>
        </p:nvSpPr>
        <p:spPr/>
        <p:txBody>
          <a:bodyPr/>
          <a:lstStyle/>
          <a:p>
            <a:pPr marL="241300" indent="-241300" algn="l">
              <a:spcBef>
                <a:spcPts val="600"/>
              </a:spcBef>
              <a:buClr>
                <a:srgbClr val="B72121"/>
              </a:buClr>
              <a:buSzPct val="75000"/>
              <a:buFont typeface="Lucida Grande" charset="0"/>
              <a:buChar char="‣"/>
            </a:pPr>
            <a:r>
              <a:rPr lang="en-US" sz="1200" dirty="0">
                <a:solidFill>
                  <a:schemeClr val="tx1"/>
                </a:solidFill>
                <a:latin typeface="Gill Sans"/>
                <a:ea typeface="ＭＳ Ｐゴシック" charset="0"/>
                <a:cs typeface="Arial" charset="0"/>
                <a:sym typeface="Arial" charset="0"/>
              </a:rPr>
              <a:t>Police Headquarters located on the west side of the city</a:t>
            </a:r>
          </a:p>
          <a:p>
            <a:pPr marL="698500" lvl="1" indent="-241300" algn="l">
              <a:spcBef>
                <a:spcPts val="600"/>
              </a:spcBef>
              <a:buClr>
                <a:srgbClr val="B72121"/>
              </a:buClr>
              <a:buSzPct val="75000"/>
              <a:buFont typeface="Lucida Grande" charset="0"/>
              <a:buChar char="‣"/>
            </a:pPr>
            <a:r>
              <a:rPr lang="en-US" sz="1200" dirty="0">
                <a:solidFill>
                  <a:schemeClr val="tx1"/>
                </a:solidFill>
                <a:latin typeface="Gill Sans"/>
                <a:ea typeface="ＭＳ Ｐゴシック" charset="0"/>
                <a:cs typeface="Arial" charset="0"/>
                <a:sym typeface="Arial" charset="0"/>
              </a:rPr>
              <a:t>No sub-station(s) at this time</a:t>
            </a:r>
          </a:p>
          <a:p>
            <a:pPr marL="698500" lvl="1" indent="-241300" algn="l">
              <a:spcBef>
                <a:spcPts val="600"/>
              </a:spcBef>
              <a:buClr>
                <a:srgbClr val="B72121"/>
              </a:buClr>
              <a:buSzPct val="75000"/>
              <a:buFont typeface="Lucida Grande" charset="0"/>
              <a:buChar char="‣"/>
            </a:pPr>
            <a:r>
              <a:rPr lang="en-US" sz="1200" dirty="0">
                <a:solidFill>
                  <a:schemeClr val="tx1"/>
                </a:solidFill>
                <a:latin typeface="Gill Sans"/>
                <a:ea typeface="ＭＳ Ｐゴシック" charset="0"/>
                <a:cs typeface="Arial" charset="0"/>
                <a:sym typeface="Arial" charset="0"/>
              </a:rPr>
              <a:t>Organized into 4 sectors</a:t>
            </a:r>
          </a:p>
          <a:p>
            <a:pPr marL="241300" lvl="0" indent="-241300" algn="l">
              <a:spcBef>
                <a:spcPts val="600"/>
              </a:spcBef>
              <a:buClr>
                <a:srgbClr val="B72121"/>
              </a:buClr>
              <a:buSzPct val="75000"/>
              <a:buFont typeface="Lucida Grande" charset="0"/>
              <a:buChar char="‣"/>
            </a:pPr>
            <a:r>
              <a:rPr lang="en-US" sz="1200" dirty="0">
                <a:solidFill>
                  <a:schemeClr val="tx1"/>
                </a:solidFill>
                <a:latin typeface="Gill Sans"/>
                <a:ea typeface="ＭＳ Ｐゴシック" charset="0"/>
                <a:cs typeface="Arial" charset="0"/>
                <a:sym typeface="Arial" charset="0"/>
              </a:rPr>
              <a:t>12 Police Beats</a:t>
            </a:r>
          </a:p>
          <a:p>
            <a:pPr marL="698500" lvl="1" indent="-241300" algn="l">
              <a:spcBef>
                <a:spcPts val="600"/>
              </a:spcBef>
              <a:buClr>
                <a:srgbClr val="B72121"/>
              </a:buClr>
              <a:buSzPct val="75000"/>
              <a:buFont typeface="Lucida Grande" charset="0"/>
              <a:buChar char="‣"/>
            </a:pPr>
            <a:r>
              <a:rPr lang="en-US" sz="1200" dirty="0">
                <a:solidFill>
                  <a:schemeClr val="tx1"/>
                </a:solidFill>
                <a:latin typeface="Gill Sans"/>
                <a:ea typeface="ＭＳ Ｐゴシック" charset="0"/>
                <a:cs typeface="Arial" charset="0"/>
                <a:sym typeface="Arial" charset="0"/>
              </a:rPr>
              <a:t>Usually, 1 officer per beat</a:t>
            </a:r>
          </a:p>
          <a:p>
            <a:endParaRPr lang="en-US" sz="1200" dirty="0">
              <a:latin typeface="Gill Sans"/>
            </a:endParaRPr>
          </a:p>
          <a:p>
            <a:endParaRPr lang="en-US" sz="1200" dirty="0">
              <a:latin typeface="Gill Sans"/>
            </a:endParaRPr>
          </a:p>
        </p:txBody>
      </p:sp>
    </p:spTree>
    <p:extLst>
      <p:ext uri="{BB962C8B-B14F-4D97-AF65-F5344CB8AC3E}">
        <p14:creationId xmlns:p14="http://schemas.microsoft.com/office/powerpoint/2010/main" val="41577521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28700" lvl="1" indent="-571500" algn="l">
              <a:buFont typeface="Arial" panose="020B0604020202020204" pitchFamily="34" charset="0"/>
              <a:buChar char="•"/>
            </a:pPr>
            <a:endParaRPr lang="en-US" sz="1200" b="1" dirty="0">
              <a:solidFill>
                <a:schemeClr val="tx1"/>
              </a:solidFill>
            </a:endParaRPr>
          </a:p>
          <a:p>
            <a:pPr algn="l"/>
            <a:r>
              <a:rPr lang="en-US" sz="1200" b="1" dirty="0">
                <a:solidFill>
                  <a:schemeClr val="tx1"/>
                </a:solidFill>
              </a:rPr>
              <a:t>This slide assumes fully staffed, with no vacancies and no absences.</a:t>
            </a:r>
          </a:p>
          <a:p>
            <a:pPr algn="l"/>
            <a:endParaRPr lang="en-US" sz="1200" b="1" dirty="0">
              <a:solidFill>
                <a:schemeClr val="tx1"/>
              </a:solidFill>
            </a:endParaRPr>
          </a:p>
          <a:p>
            <a:pPr algn="l"/>
            <a:r>
              <a:rPr lang="en-US" sz="1200" b="0" dirty="0">
                <a:solidFill>
                  <a:schemeClr val="tx1"/>
                </a:solidFill>
              </a:rPr>
              <a:t>1. Community Patrol (1</a:t>
            </a:r>
            <a:r>
              <a:rPr lang="en-US" sz="1200" b="0" baseline="30000" dirty="0">
                <a:solidFill>
                  <a:schemeClr val="tx1"/>
                </a:solidFill>
              </a:rPr>
              <a:t>st</a:t>
            </a:r>
            <a:r>
              <a:rPr lang="en-US" sz="1200" b="0" dirty="0">
                <a:solidFill>
                  <a:schemeClr val="tx1"/>
                </a:solidFill>
              </a:rPr>
              <a:t> Responders)</a:t>
            </a:r>
          </a:p>
          <a:p>
            <a:pPr marL="1028700" lvl="1" indent="-571500" algn="l">
              <a:buFont typeface="Arial" panose="020B0604020202020204" pitchFamily="34" charset="0"/>
              <a:buChar char="•"/>
            </a:pPr>
            <a:r>
              <a:rPr lang="en-US" sz="1200" b="1" dirty="0">
                <a:solidFill>
                  <a:schemeClr val="tx1"/>
                </a:solidFill>
              </a:rPr>
              <a:t>111 Police Officers   +   12 Police Agents</a:t>
            </a:r>
          </a:p>
          <a:p>
            <a:pPr marL="1028700" lvl="1" indent="-571500" algn="l">
              <a:buFont typeface="Arial" panose="020B0604020202020204" pitchFamily="34" charset="0"/>
              <a:buChar char="•"/>
            </a:pPr>
            <a:r>
              <a:rPr lang="en-US" sz="1200" dirty="0">
                <a:solidFill>
                  <a:schemeClr val="tx1"/>
                </a:solidFill>
              </a:rPr>
              <a:t>Average 17 officers on duty at any time</a:t>
            </a:r>
            <a:r>
              <a:rPr lang="en-US" sz="1200" dirty="0">
                <a:solidFill>
                  <a:srgbClr val="FF0000"/>
                </a:solidFill>
              </a:rPr>
              <a:t>*</a:t>
            </a:r>
          </a:p>
          <a:p>
            <a:pPr algn="l"/>
            <a:r>
              <a:rPr lang="en-US" sz="1200" b="0" dirty="0">
                <a:solidFill>
                  <a:schemeClr val="tx1"/>
                </a:solidFill>
              </a:rPr>
              <a:t>2. Communications Center (911 and Police Dispatch)</a:t>
            </a:r>
          </a:p>
          <a:p>
            <a:pPr marL="1028700" lvl="1" indent="-571500" algn="l">
              <a:buFont typeface="Arial" panose="020B0604020202020204" pitchFamily="34" charset="0"/>
              <a:buChar char="•"/>
            </a:pPr>
            <a:r>
              <a:rPr lang="en-US" sz="1200" b="1" dirty="0">
                <a:solidFill>
                  <a:schemeClr val="tx1"/>
                </a:solidFill>
              </a:rPr>
              <a:t>21 Dispatchers   +   5 Supervisors</a:t>
            </a:r>
          </a:p>
          <a:p>
            <a:pPr marL="1028700" lvl="1" indent="-571500" algn="l">
              <a:buFont typeface="Arial" panose="020B0604020202020204" pitchFamily="34" charset="0"/>
              <a:buChar char="•"/>
            </a:pPr>
            <a:r>
              <a:rPr lang="en-US" sz="1200" dirty="0">
                <a:solidFill>
                  <a:schemeClr val="tx1"/>
                </a:solidFill>
              </a:rPr>
              <a:t>Average 5-6 dispatchers on duty at any time</a:t>
            </a:r>
            <a:endParaRPr lang="en-US" sz="1200" dirty="0">
              <a:solidFill>
                <a:srgbClr val="FF0000"/>
              </a:solidFill>
            </a:endParaRPr>
          </a:p>
          <a:p>
            <a:pPr marL="1028700" lvl="1" indent="-571500" algn="l">
              <a:buFont typeface="Arial" panose="020B0604020202020204" pitchFamily="34" charset="0"/>
              <a:buChar char="•"/>
            </a:pPr>
            <a:r>
              <a:rPr lang="en-US" sz="1200" dirty="0">
                <a:solidFill>
                  <a:schemeClr val="tx1"/>
                </a:solidFill>
              </a:rPr>
              <a:t>As a result, 3-4 to answer 911 and other calls</a:t>
            </a:r>
          </a:p>
          <a:p>
            <a:pPr algn="l"/>
            <a:endParaRPr lang="en-US" sz="1200" b="1" dirty="0">
              <a:solidFill>
                <a:schemeClr val="tx1"/>
              </a:solidFill>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en-US" sz="1200" b="1" dirty="0">
                <a:solidFill>
                  <a:schemeClr val="tx1"/>
                </a:solidFill>
              </a:rPr>
              <a:t>We have not been fully staffed for many years. We usually work closer to required minimums, according to internal policies.</a:t>
            </a:r>
          </a:p>
          <a:p>
            <a:pPr algn="l"/>
            <a:endParaRPr lang="en-US" sz="1200" b="1" dirty="0">
              <a:solidFill>
                <a:schemeClr val="tx1"/>
              </a:solidFill>
            </a:endParaRPr>
          </a:p>
          <a:p>
            <a:pPr marL="457200" lvl="1" indent="0" algn="l">
              <a:buFont typeface="Arial" panose="020B0604020202020204" pitchFamily="34" charset="0"/>
              <a:buNone/>
            </a:pPr>
            <a:endParaRPr lang="en-US" sz="1200" dirty="0">
              <a:solidFill>
                <a:srgbClr val="FF0000"/>
              </a:solidFill>
            </a:endParaRPr>
          </a:p>
          <a:p>
            <a:endParaRPr lang="en-US" sz="1200" dirty="0"/>
          </a:p>
        </p:txBody>
      </p:sp>
      <p:sp>
        <p:nvSpPr>
          <p:cNvPr id="4" name="Slide Number Placeholder 3"/>
          <p:cNvSpPr>
            <a:spLocks noGrp="1"/>
          </p:cNvSpPr>
          <p:nvPr>
            <p:ph type="sldNum" sz="quarter" idx="10"/>
          </p:nvPr>
        </p:nvSpPr>
        <p:spPr/>
        <p:txBody>
          <a:bodyPr/>
          <a:lstStyle/>
          <a:p>
            <a:fld id="{45B73C16-38B9-594E-8385-7BD50C1F111F}" type="slidenum">
              <a:rPr lang="en-US" smtClean="0"/>
              <a:pPr/>
              <a:t>9</a:t>
            </a:fld>
            <a:endParaRPr lang="en-US"/>
          </a:p>
        </p:txBody>
      </p:sp>
    </p:spTree>
    <p:extLst>
      <p:ext uri="{BB962C8B-B14F-4D97-AF65-F5344CB8AC3E}">
        <p14:creationId xmlns:p14="http://schemas.microsoft.com/office/powerpoint/2010/main" val="22631339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30200" y="3077351"/>
            <a:ext cx="9067800" cy="3323449"/>
          </a:xfrm>
        </p:spPr>
        <p:txBody>
          <a:bodyPr anchor="b"/>
          <a:lstStyle>
            <a:lvl1pPr algn="ctr">
              <a:defRPr sz="6400"/>
            </a:lvl1pPr>
          </a:lstStyle>
          <a:p>
            <a:r>
              <a:rPr lang="en-US" dirty="0"/>
              <a:t>Click to edit Master title style</a:t>
            </a:r>
          </a:p>
        </p:txBody>
      </p:sp>
      <p:sp>
        <p:nvSpPr>
          <p:cNvPr id="3" name="Subtitle 2"/>
          <p:cNvSpPr>
            <a:spLocks noGrp="1"/>
          </p:cNvSpPr>
          <p:nvPr>
            <p:ph type="subTitle" idx="1"/>
          </p:nvPr>
        </p:nvSpPr>
        <p:spPr>
          <a:xfrm>
            <a:off x="349739" y="6573837"/>
            <a:ext cx="5900615" cy="2189163"/>
          </a:xfrm>
        </p:spPr>
        <p:txBody>
          <a:bodyPr/>
          <a:lstStyle>
            <a:lvl1pPr marL="0" indent="0" algn="ctr">
              <a:buNone/>
              <a:defRPr sz="2560"/>
            </a:lvl1pPr>
            <a:lvl2pPr marL="487695" indent="0" algn="ctr">
              <a:buNone/>
              <a:defRPr sz="2133"/>
            </a:lvl2pPr>
            <a:lvl3pPr marL="975390" indent="0" algn="ctr">
              <a:buNone/>
              <a:defRPr sz="1920"/>
            </a:lvl3pPr>
            <a:lvl4pPr marL="1463086" indent="0" algn="ctr">
              <a:buNone/>
              <a:defRPr sz="1707"/>
            </a:lvl4pPr>
            <a:lvl5pPr marL="1950781" indent="0" algn="ctr">
              <a:buNone/>
              <a:defRPr sz="1707"/>
            </a:lvl5pPr>
            <a:lvl6pPr marL="2438476" indent="0" algn="ctr">
              <a:buNone/>
              <a:defRPr sz="1707"/>
            </a:lvl6pPr>
            <a:lvl7pPr marL="2926171" indent="0" algn="ctr">
              <a:buNone/>
              <a:defRPr sz="1707"/>
            </a:lvl7pPr>
            <a:lvl8pPr marL="3413867" indent="0" algn="ctr">
              <a:buNone/>
              <a:defRPr sz="1707"/>
            </a:lvl8pPr>
            <a:lvl9pPr marL="3901562" indent="0" algn="ctr">
              <a:buNone/>
              <a:defRPr sz="1707"/>
            </a:lvl9pPr>
          </a:lstStyle>
          <a:p>
            <a:r>
              <a:rPr lang="en-US"/>
              <a:t>Click to edit Master subtitle style</a:t>
            </a:r>
          </a:p>
        </p:txBody>
      </p:sp>
      <p:pic>
        <p:nvPicPr>
          <p:cNvPr id="7" name="Picture 2"/>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312399" y="6324600"/>
            <a:ext cx="2243217" cy="18666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pic>
      <p:sp>
        <p:nvSpPr>
          <p:cNvPr id="8" name="Line 4"/>
          <p:cNvSpPr>
            <a:spLocks noChangeShapeType="1"/>
          </p:cNvSpPr>
          <p:nvPr userDrawn="1"/>
        </p:nvSpPr>
        <p:spPr bwMode="auto">
          <a:xfrm>
            <a:off x="10007600" y="3706813"/>
            <a:ext cx="0" cy="4802187"/>
          </a:xfrm>
          <a:prstGeom prst="line">
            <a:avLst/>
          </a:prstGeom>
          <a:noFill/>
          <a:ln w="25400">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sp>
        <p:nvSpPr>
          <p:cNvPr id="9" name="Rectangle 5"/>
          <p:cNvSpPr>
            <a:spLocks/>
          </p:cNvSpPr>
          <p:nvPr userDrawn="1"/>
        </p:nvSpPr>
        <p:spPr bwMode="auto">
          <a:xfrm>
            <a:off x="0" y="9245600"/>
            <a:ext cx="13017500" cy="533400"/>
          </a:xfrm>
          <a:prstGeom prst="rect">
            <a:avLst/>
          </a:prstGeom>
          <a:solidFill>
            <a:srgbClr val="C00000"/>
          </a:solidFill>
          <a:ln>
            <a:noFill/>
          </a:ln>
          <a:effectLst>
            <a:outerShdw blurRad="76200" algn="ctr" rotWithShape="0">
              <a:schemeClr val="bg2">
                <a:alpha val="79999"/>
              </a:schemeClr>
            </a:outerShdw>
          </a:effectLst>
        </p:spPr>
        <p:txBody>
          <a:bodyPr lIns="0" tIns="0" rIns="0" bIns="0"/>
          <a:lstStyle/>
          <a:p>
            <a:endParaRPr lang="en-US"/>
          </a:p>
        </p:txBody>
      </p:sp>
      <p:sp>
        <p:nvSpPr>
          <p:cNvPr id="10" name="Rectangle 6"/>
          <p:cNvSpPr>
            <a:spLocks/>
          </p:cNvSpPr>
          <p:nvPr userDrawn="1"/>
        </p:nvSpPr>
        <p:spPr bwMode="auto">
          <a:xfrm>
            <a:off x="0" y="-190500"/>
            <a:ext cx="13017500" cy="495300"/>
          </a:xfrm>
          <a:prstGeom prst="rect">
            <a:avLst/>
          </a:prstGeom>
          <a:solidFill>
            <a:schemeClr val="accent1"/>
          </a:solidFill>
          <a:ln>
            <a:noFill/>
          </a:ln>
          <a:effectLst>
            <a:outerShdw blurRad="76200" algn="ctr" rotWithShape="0">
              <a:schemeClr val="bg2">
                <a:alpha val="79999"/>
              </a:schemeClr>
            </a:outerShdw>
          </a:effectLst>
          <a:extLst>
            <a:ext uri="{91240B29-F687-4f45-9708-019B960494DF}">
              <a14:hiddenLine xmlns="" xmlns:a14="http://schemas.microsoft.com/office/drawing/2010/main" w="12700">
                <a:solidFill>
                  <a:srgbClr val="2F3946">
                    <a:alpha val="84999"/>
                  </a:srgbClr>
                </a:solidFill>
                <a:miter lim="800000"/>
                <a:headEnd/>
                <a:tailEnd/>
              </a14:hiddenLine>
            </a:ext>
          </a:extLst>
        </p:spPr>
        <p:txBody>
          <a:bodyPr lIns="0" tIns="0" rIns="0" bIns="0"/>
          <a:lstStyle/>
          <a:p>
            <a:endParaRPr lang="en-US"/>
          </a:p>
        </p:txBody>
      </p:sp>
      <p:pic>
        <p:nvPicPr>
          <p:cNvPr id="11" name="Picture 7"/>
          <p:cNvPicPr>
            <a:picLocks noChangeAspect="1" noChangeArrowheads="1"/>
          </p:cNvPicPr>
          <p:nvPr userDrawn="1"/>
        </p:nvPicPr>
        <p:blipFill>
          <a:blip r:embed="rId3">
            <a:extLst>
              <a:ext uri="{28A0092B-C50C-407E-A947-70E740481C1C}">
                <a14:useLocalDpi xmlns:a14="http://schemas.microsoft.com/office/drawing/2010/main"/>
              </a:ext>
            </a:extLst>
          </a:blip>
          <a:stretch>
            <a:fillRect/>
          </a:stretch>
        </p:blipFill>
        <p:spPr bwMode="auto">
          <a:xfrm>
            <a:off x="-4489" y="520700"/>
            <a:ext cx="13013778" cy="24558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pic>
      <p:pic>
        <p:nvPicPr>
          <p:cNvPr id="12" name="Picture 11" descr="CVPDpatch.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464800" y="3657600"/>
            <a:ext cx="1878860" cy="2336774"/>
          </a:xfrm>
          <a:prstGeom prst="rect">
            <a:avLst/>
          </a:prstGeom>
        </p:spPr>
      </p:pic>
    </p:spTree>
    <p:extLst>
      <p:ext uri="{BB962C8B-B14F-4D97-AF65-F5344CB8AC3E}">
        <p14:creationId xmlns:p14="http://schemas.microsoft.com/office/powerpoint/2010/main" val="32102869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DFF08F-DC6B-4601-B491-B0F83F6DD2DA}" type="datetimeFigureOut">
              <a:rPr lang="en-US" smtClean="0"/>
              <a:t>3/20/2018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736232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06560" y="519289"/>
            <a:ext cx="2804160" cy="82657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94080" y="519289"/>
            <a:ext cx="8249920" cy="82657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DFF08F-DC6B-4601-B491-B0F83F6DD2DA}" type="datetimeFigureOut">
              <a:rPr lang="en-US" smtClean="0"/>
              <a:t>3/20/2018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2385666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94080" y="1320755"/>
            <a:ext cx="11216640" cy="1083780"/>
          </a:xfrm>
        </p:spPr>
        <p:txBody>
          <a:bodyPr/>
          <a:lstStyle>
            <a:lvl1pPr>
              <a:defRPr b="1">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8" name="Group 7">
            <a:extLst>
              <a:ext uri="{FF2B5EF4-FFF2-40B4-BE49-F238E27FC236}">
                <a16:creationId xmlns:a16="http://schemas.microsoft.com/office/drawing/2014/main" id="{7C20287D-1E0E-496B-AAED-DD82D41FC7F1}"/>
              </a:ext>
            </a:extLst>
          </p:cNvPr>
          <p:cNvGrpSpPr/>
          <p:nvPr userDrawn="1"/>
        </p:nvGrpSpPr>
        <p:grpSpPr>
          <a:xfrm>
            <a:off x="-18369" y="8534400"/>
            <a:ext cx="13023169" cy="1244600"/>
            <a:chOff x="-18369" y="8534400"/>
            <a:chExt cx="13023169" cy="1244600"/>
          </a:xfrm>
        </p:grpSpPr>
        <p:sp>
          <p:nvSpPr>
            <p:cNvPr id="9" name="Rectangle 2">
              <a:extLst>
                <a:ext uri="{FF2B5EF4-FFF2-40B4-BE49-F238E27FC236}">
                  <a16:creationId xmlns:a16="http://schemas.microsoft.com/office/drawing/2014/main" id="{85C23A5E-383A-4624-B641-BF8B6050B6BB}"/>
                </a:ext>
              </a:extLst>
            </p:cNvPr>
            <p:cNvSpPr>
              <a:spLocks/>
            </p:cNvSpPr>
            <p:nvPr/>
          </p:nvSpPr>
          <p:spPr bwMode="auto">
            <a:xfrm>
              <a:off x="-18369" y="9144000"/>
              <a:ext cx="6513979" cy="635000"/>
            </a:xfrm>
            <a:prstGeom prst="rect">
              <a:avLst/>
            </a:prstGeom>
            <a:solidFill>
              <a:srgbClr val="2D2D8A"/>
            </a:solidFill>
            <a:ln>
              <a:noFill/>
            </a:ln>
            <a:effectLst>
              <a:outerShdw blurRad="76200" algn="ctr" rotWithShape="0">
                <a:schemeClr val="bg2">
                  <a:alpha val="79999"/>
                </a:schemeClr>
              </a:outerShdw>
            </a:effectLst>
          </p:spPr>
          <p:txBody>
            <a:bodyPr lIns="0" tIns="0" rIns="0" bIns="0"/>
            <a:lstStyle/>
            <a:p>
              <a:endParaRPr lang="en-US" dirty="0">
                <a:solidFill>
                  <a:schemeClr val="accent6"/>
                </a:solidFill>
              </a:endParaRPr>
            </a:p>
          </p:txBody>
        </p:sp>
        <p:sp>
          <p:nvSpPr>
            <p:cNvPr id="10" name="Rectangle 2">
              <a:extLst>
                <a:ext uri="{FF2B5EF4-FFF2-40B4-BE49-F238E27FC236}">
                  <a16:creationId xmlns:a16="http://schemas.microsoft.com/office/drawing/2014/main" id="{DB4D3C64-F9BF-4E30-9D5F-0815D3562C1F}"/>
                </a:ext>
              </a:extLst>
            </p:cNvPr>
            <p:cNvSpPr>
              <a:spLocks/>
            </p:cNvSpPr>
            <p:nvPr/>
          </p:nvSpPr>
          <p:spPr bwMode="auto">
            <a:xfrm>
              <a:off x="6502400" y="9144000"/>
              <a:ext cx="6502400" cy="635000"/>
            </a:xfrm>
            <a:prstGeom prst="rect">
              <a:avLst/>
            </a:prstGeom>
            <a:solidFill>
              <a:schemeClr val="accent1"/>
            </a:solidFill>
            <a:ln>
              <a:noFill/>
            </a:ln>
            <a:effectLst>
              <a:outerShdw blurRad="76200" algn="ctr" rotWithShape="0">
                <a:schemeClr val="bg2">
                  <a:alpha val="79999"/>
                </a:schemeClr>
              </a:outerShdw>
            </a:effectLst>
            <a:extLst>
              <a:ext uri="{91240B29-F687-4f45-9708-019B960494DF}">
                <a14:hiddenLine xmlns:a14="http://schemas.microsoft.com/office/drawing/2010/main" xmlns="" w="12700">
                  <a:solidFill>
                    <a:srgbClr val="2F3946">
                      <a:alpha val="84999"/>
                    </a:srgbClr>
                  </a:solidFill>
                  <a:miter lim="800000"/>
                  <a:headEnd/>
                  <a:tailEnd/>
                </a14:hiddenLine>
              </a:ext>
            </a:extLst>
          </p:spPr>
          <p:txBody>
            <a:bodyPr lIns="0" tIns="0" rIns="0" bIns="0"/>
            <a:lstStyle/>
            <a:p>
              <a:endParaRPr lang="en-US"/>
            </a:p>
          </p:txBody>
        </p:sp>
        <p:pic>
          <p:nvPicPr>
            <p:cNvPr id="11" name="Picture 4">
              <a:extLst>
                <a:ext uri="{FF2B5EF4-FFF2-40B4-BE49-F238E27FC236}">
                  <a16:creationId xmlns:a16="http://schemas.microsoft.com/office/drawing/2014/main" id="{A7A1B811-3B64-4167-B8EF-8E88310E5D08}"/>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1684000" y="8610600"/>
              <a:ext cx="1049241" cy="8727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
          <p:nvSpPr>
            <p:cNvPr id="12" name="Rectangle 5">
              <a:extLst>
                <a:ext uri="{FF2B5EF4-FFF2-40B4-BE49-F238E27FC236}">
                  <a16:creationId xmlns:a16="http://schemas.microsoft.com/office/drawing/2014/main" id="{861224C3-DC75-433D-8800-9DB1B240A98C}"/>
                </a:ext>
              </a:extLst>
            </p:cNvPr>
            <p:cNvSpPr>
              <a:spLocks/>
            </p:cNvSpPr>
            <p:nvPr/>
          </p:nvSpPr>
          <p:spPr bwMode="auto">
            <a:xfrm>
              <a:off x="4961000" y="9347200"/>
              <a:ext cx="3124200" cy="406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0" bIns="0"/>
            <a:lstStyle/>
            <a:p>
              <a:pPr algn="r">
                <a:lnSpc>
                  <a:spcPct val="90000"/>
                </a:lnSpc>
              </a:pPr>
              <a:r>
                <a:rPr lang="en-US" sz="1500" b="1" dirty="0">
                  <a:solidFill>
                    <a:srgbClr val="D5D4D6"/>
                  </a:solidFill>
                  <a:latin typeface="Arial" charset="0"/>
                  <a:ea typeface="ＭＳ Ｐゴシック" charset="0"/>
                  <a:cs typeface="Arial" charset="0"/>
                  <a:sym typeface="Arial" charset="0"/>
                </a:rPr>
                <a:t>CHULA VISTA   PUBLIC SAFETY</a:t>
              </a:r>
            </a:p>
          </p:txBody>
        </p:sp>
        <p:pic>
          <p:nvPicPr>
            <p:cNvPr id="13" name="Picture 12" descr="CVPDpatch.png">
              <a:extLst>
                <a:ext uri="{FF2B5EF4-FFF2-40B4-BE49-F238E27FC236}">
                  <a16:creationId xmlns:a16="http://schemas.microsoft.com/office/drawing/2014/main" id="{B32C0CEF-70DC-43AF-9021-B3C7C8AFBB7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7800" y="8534400"/>
              <a:ext cx="847438" cy="1053974"/>
            </a:xfrm>
            <a:prstGeom prst="rect">
              <a:avLst/>
            </a:prstGeom>
          </p:spPr>
        </p:pic>
      </p:grpSp>
      <p:sp>
        <p:nvSpPr>
          <p:cNvPr id="6" name="Slide Number Placeholder 5"/>
          <p:cNvSpPr>
            <a:spLocks noGrp="1"/>
          </p:cNvSpPr>
          <p:nvPr>
            <p:ph type="sldNum" sz="quarter" idx="12"/>
          </p:nvPr>
        </p:nvSpPr>
        <p:spPr>
          <a:xfrm>
            <a:off x="11545680" y="9436100"/>
            <a:ext cx="1325880" cy="228600"/>
          </a:xfrm>
        </p:spPr>
        <p:txBody>
          <a:bodyPr/>
          <a:lstStyle>
            <a:lvl1pPr>
              <a:defRPr>
                <a:solidFill>
                  <a:schemeClr val="tx1"/>
                </a:solidFill>
              </a:defRPr>
            </a:lvl1pPr>
          </a:lstStyle>
          <a:p>
            <a:fld id="{028E3F4F-51B2-42EE-AFA2-40C4572185CC}" type="slidenum">
              <a:rPr lang="en-US" smtClean="0"/>
              <a:pPr/>
              <a:t>‹#›</a:t>
            </a:fld>
            <a:endParaRPr lang="en-US" dirty="0"/>
          </a:p>
        </p:txBody>
      </p:sp>
      <p:pic>
        <p:nvPicPr>
          <p:cNvPr id="14" name="Picture 3">
            <a:extLst>
              <a:ext uri="{FF2B5EF4-FFF2-40B4-BE49-F238E27FC236}">
                <a16:creationId xmlns:a16="http://schemas.microsoft.com/office/drawing/2014/main" id="{822BF971-B73A-4279-B2AE-A0C9CB489884}"/>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tretch>
            <a:fillRect/>
          </a:stretch>
        </p:blipFill>
        <p:spPr bwMode="auto">
          <a:xfrm>
            <a:off x="4763" y="-25356"/>
            <a:ext cx="13033375" cy="13461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Tree>
    <p:extLst>
      <p:ext uri="{BB962C8B-B14F-4D97-AF65-F5344CB8AC3E}">
        <p14:creationId xmlns:p14="http://schemas.microsoft.com/office/powerpoint/2010/main" val="4237961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87307" y="2431628"/>
            <a:ext cx="11216640" cy="3283372"/>
          </a:xfrm>
        </p:spPr>
        <p:txBody>
          <a:bodyPr anchor="ctr"/>
          <a:lstStyle>
            <a:lvl1pPr algn="ctr">
              <a:defRPr sz="6400" b="1">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887307" y="6144543"/>
            <a:ext cx="11216640" cy="2389857"/>
          </a:xfrm>
        </p:spPr>
        <p:txBody>
          <a:bodyPr>
            <a:normAutofit/>
          </a:bodyPr>
          <a:lstStyle>
            <a:lvl1pPr marL="0" indent="0" algn="ctr">
              <a:buNone/>
              <a:defRPr sz="6400">
                <a:solidFill>
                  <a:schemeClr val="tx1"/>
                </a:solidFill>
                <a:latin typeface="Arial" panose="020B0604020202020204" pitchFamily="34" charset="0"/>
                <a:cs typeface="Arial" panose="020B0604020202020204" pitchFamily="34" charset="0"/>
              </a:defRPr>
            </a:lvl1pPr>
            <a:lvl2pPr marL="487695" indent="0">
              <a:buNone/>
              <a:defRPr sz="2133">
                <a:solidFill>
                  <a:schemeClr val="tx1">
                    <a:tint val="75000"/>
                  </a:schemeClr>
                </a:solidFill>
              </a:defRPr>
            </a:lvl2pPr>
            <a:lvl3pPr marL="975390" indent="0">
              <a:buNone/>
              <a:defRPr sz="1920">
                <a:solidFill>
                  <a:schemeClr val="tx1">
                    <a:tint val="75000"/>
                  </a:schemeClr>
                </a:solidFill>
              </a:defRPr>
            </a:lvl3pPr>
            <a:lvl4pPr marL="1463086" indent="0">
              <a:buNone/>
              <a:defRPr sz="1707">
                <a:solidFill>
                  <a:schemeClr val="tx1">
                    <a:tint val="75000"/>
                  </a:schemeClr>
                </a:solidFill>
              </a:defRPr>
            </a:lvl4pPr>
            <a:lvl5pPr marL="1950781" indent="0">
              <a:buNone/>
              <a:defRPr sz="1707">
                <a:solidFill>
                  <a:schemeClr val="tx1">
                    <a:tint val="75000"/>
                  </a:schemeClr>
                </a:solidFill>
              </a:defRPr>
            </a:lvl5pPr>
            <a:lvl6pPr marL="2438476" indent="0">
              <a:buNone/>
              <a:defRPr sz="1707">
                <a:solidFill>
                  <a:schemeClr val="tx1">
                    <a:tint val="75000"/>
                  </a:schemeClr>
                </a:solidFill>
              </a:defRPr>
            </a:lvl6pPr>
            <a:lvl7pPr marL="2926171" indent="0">
              <a:buNone/>
              <a:defRPr sz="1707">
                <a:solidFill>
                  <a:schemeClr val="tx1">
                    <a:tint val="75000"/>
                  </a:schemeClr>
                </a:solidFill>
              </a:defRPr>
            </a:lvl7pPr>
            <a:lvl8pPr marL="3413867" indent="0">
              <a:buNone/>
              <a:defRPr sz="1707">
                <a:solidFill>
                  <a:schemeClr val="tx1">
                    <a:tint val="75000"/>
                  </a:schemeClr>
                </a:solidFill>
              </a:defRPr>
            </a:lvl8pPr>
            <a:lvl9pPr marL="3901562" indent="0">
              <a:buNone/>
              <a:defRPr sz="1707">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t>3/20/2018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grpSp>
        <p:nvGrpSpPr>
          <p:cNvPr id="7" name="Group 6">
            <a:extLst>
              <a:ext uri="{FF2B5EF4-FFF2-40B4-BE49-F238E27FC236}">
                <a16:creationId xmlns:a16="http://schemas.microsoft.com/office/drawing/2014/main" id="{EDB9A42D-26E8-4777-A070-0C1EC484AA05}"/>
              </a:ext>
            </a:extLst>
          </p:cNvPr>
          <p:cNvGrpSpPr/>
          <p:nvPr userDrawn="1"/>
        </p:nvGrpSpPr>
        <p:grpSpPr>
          <a:xfrm>
            <a:off x="-18369" y="8534400"/>
            <a:ext cx="13023169" cy="1244600"/>
            <a:chOff x="-18369" y="8534400"/>
            <a:chExt cx="13023169" cy="1244600"/>
          </a:xfrm>
        </p:grpSpPr>
        <p:sp>
          <p:nvSpPr>
            <p:cNvPr id="8" name="Rectangle 2">
              <a:extLst>
                <a:ext uri="{FF2B5EF4-FFF2-40B4-BE49-F238E27FC236}">
                  <a16:creationId xmlns:a16="http://schemas.microsoft.com/office/drawing/2014/main" id="{AB44681E-4FF1-4F89-B583-A19395D2291F}"/>
                </a:ext>
              </a:extLst>
            </p:cNvPr>
            <p:cNvSpPr>
              <a:spLocks/>
            </p:cNvSpPr>
            <p:nvPr/>
          </p:nvSpPr>
          <p:spPr bwMode="auto">
            <a:xfrm>
              <a:off x="-18369" y="9144000"/>
              <a:ext cx="6513979" cy="635000"/>
            </a:xfrm>
            <a:prstGeom prst="rect">
              <a:avLst/>
            </a:prstGeom>
            <a:solidFill>
              <a:srgbClr val="2D2D8A"/>
            </a:solidFill>
            <a:ln>
              <a:noFill/>
            </a:ln>
            <a:effectLst>
              <a:outerShdw blurRad="76200" algn="ctr" rotWithShape="0">
                <a:schemeClr val="bg2">
                  <a:alpha val="79999"/>
                </a:schemeClr>
              </a:outerShdw>
            </a:effectLst>
          </p:spPr>
          <p:txBody>
            <a:bodyPr lIns="0" tIns="0" rIns="0" bIns="0"/>
            <a:lstStyle/>
            <a:p>
              <a:endParaRPr lang="en-US" dirty="0">
                <a:solidFill>
                  <a:schemeClr val="accent6"/>
                </a:solidFill>
              </a:endParaRPr>
            </a:p>
          </p:txBody>
        </p:sp>
        <p:sp>
          <p:nvSpPr>
            <p:cNvPr id="9" name="Rectangle 2">
              <a:extLst>
                <a:ext uri="{FF2B5EF4-FFF2-40B4-BE49-F238E27FC236}">
                  <a16:creationId xmlns:a16="http://schemas.microsoft.com/office/drawing/2014/main" id="{2FE195C1-9CFA-4004-99D2-C7229B2562EE}"/>
                </a:ext>
              </a:extLst>
            </p:cNvPr>
            <p:cNvSpPr>
              <a:spLocks/>
            </p:cNvSpPr>
            <p:nvPr/>
          </p:nvSpPr>
          <p:spPr bwMode="auto">
            <a:xfrm>
              <a:off x="6502400" y="9144000"/>
              <a:ext cx="6502400" cy="635000"/>
            </a:xfrm>
            <a:prstGeom prst="rect">
              <a:avLst/>
            </a:prstGeom>
            <a:solidFill>
              <a:schemeClr val="accent1"/>
            </a:solidFill>
            <a:ln>
              <a:noFill/>
            </a:ln>
            <a:effectLst>
              <a:outerShdw blurRad="76200" algn="ctr" rotWithShape="0">
                <a:schemeClr val="bg2">
                  <a:alpha val="79999"/>
                </a:schemeClr>
              </a:outerShdw>
            </a:effectLst>
            <a:extLst>
              <a:ext uri="{91240B29-F687-4f45-9708-019B960494DF}">
                <a14:hiddenLine xmlns:a14="http://schemas.microsoft.com/office/drawing/2010/main" xmlns="" w="12700">
                  <a:solidFill>
                    <a:srgbClr val="2F3946">
                      <a:alpha val="84999"/>
                    </a:srgbClr>
                  </a:solidFill>
                  <a:miter lim="800000"/>
                  <a:headEnd/>
                  <a:tailEnd/>
                </a14:hiddenLine>
              </a:ext>
            </a:extLst>
          </p:spPr>
          <p:txBody>
            <a:bodyPr lIns="0" tIns="0" rIns="0" bIns="0"/>
            <a:lstStyle/>
            <a:p>
              <a:endParaRPr lang="en-US"/>
            </a:p>
          </p:txBody>
        </p:sp>
        <p:pic>
          <p:nvPicPr>
            <p:cNvPr id="10" name="Picture 4">
              <a:extLst>
                <a:ext uri="{FF2B5EF4-FFF2-40B4-BE49-F238E27FC236}">
                  <a16:creationId xmlns:a16="http://schemas.microsoft.com/office/drawing/2014/main" id="{6727C61A-902B-4B9C-BCBA-49D2AE7D98E1}"/>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1684000" y="8610600"/>
              <a:ext cx="1049241" cy="8727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
          <p:nvSpPr>
            <p:cNvPr id="11" name="Rectangle 5">
              <a:extLst>
                <a:ext uri="{FF2B5EF4-FFF2-40B4-BE49-F238E27FC236}">
                  <a16:creationId xmlns:a16="http://schemas.microsoft.com/office/drawing/2014/main" id="{ACD4D7C5-4D13-4676-9667-DBD41560B7F6}"/>
                </a:ext>
              </a:extLst>
            </p:cNvPr>
            <p:cNvSpPr>
              <a:spLocks/>
            </p:cNvSpPr>
            <p:nvPr/>
          </p:nvSpPr>
          <p:spPr bwMode="auto">
            <a:xfrm>
              <a:off x="4961000" y="9347200"/>
              <a:ext cx="3124200" cy="406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0" bIns="0"/>
            <a:lstStyle/>
            <a:p>
              <a:pPr algn="r">
                <a:lnSpc>
                  <a:spcPct val="90000"/>
                </a:lnSpc>
              </a:pPr>
              <a:r>
                <a:rPr lang="en-US" sz="1500" b="1" dirty="0">
                  <a:solidFill>
                    <a:srgbClr val="D5D4D6"/>
                  </a:solidFill>
                  <a:latin typeface="Arial" charset="0"/>
                  <a:ea typeface="ＭＳ Ｐゴシック" charset="0"/>
                  <a:cs typeface="Arial" charset="0"/>
                  <a:sym typeface="Arial" charset="0"/>
                </a:rPr>
                <a:t>CHULA VISTA   PUBLIC SAFETY</a:t>
              </a:r>
            </a:p>
          </p:txBody>
        </p:sp>
        <p:pic>
          <p:nvPicPr>
            <p:cNvPr id="12" name="Picture 11" descr="CVPDpatch.png">
              <a:extLst>
                <a:ext uri="{FF2B5EF4-FFF2-40B4-BE49-F238E27FC236}">
                  <a16:creationId xmlns:a16="http://schemas.microsoft.com/office/drawing/2014/main" id="{766B9449-7620-45CD-BFCA-37969CCB4B1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7800" y="8534400"/>
              <a:ext cx="847438" cy="1053974"/>
            </a:xfrm>
            <a:prstGeom prst="rect">
              <a:avLst/>
            </a:prstGeom>
          </p:spPr>
        </p:pic>
      </p:grpSp>
      <p:pic>
        <p:nvPicPr>
          <p:cNvPr id="13" name="Picture 3">
            <a:extLst>
              <a:ext uri="{FF2B5EF4-FFF2-40B4-BE49-F238E27FC236}">
                <a16:creationId xmlns:a16="http://schemas.microsoft.com/office/drawing/2014/main" id="{07AF0335-C6DE-4198-8227-AFF0BB3C14F9}"/>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tretch>
            <a:fillRect/>
          </a:stretch>
        </p:blipFill>
        <p:spPr bwMode="auto">
          <a:xfrm>
            <a:off x="4763" y="-25356"/>
            <a:ext cx="13033375" cy="13461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Tree>
    <p:extLst>
      <p:ext uri="{BB962C8B-B14F-4D97-AF65-F5344CB8AC3E}">
        <p14:creationId xmlns:p14="http://schemas.microsoft.com/office/powerpoint/2010/main" val="2929072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94080" y="1424612"/>
            <a:ext cx="11216640" cy="979923"/>
          </a:xfrm>
        </p:spPr>
        <p:txBody>
          <a:bodyPr vert="horz" lIns="91440" tIns="45720" rIns="91440" bIns="45720" rtlCol="0" anchor="ctr">
            <a:normAutofit/>
          </a:bodyPr>
          <a:lstStyle>
            <a:lvl1pPr>
              <a:defRPr lang="en-US" b="1">
                <a:latin typeface="Arial" panose="020B0604020202020204" pitchFamily="34" charset="0"/>
                <a:cs typeface="Arial" panose="020B0604020202020204" pitchFamily="34" charset="0"/>
              </a:defRPr>
            </a:lvl1pPr>
          </a:lstStyle>
          <a:p>
            <a:pPr lvl="0"/>
            <a:r>
              <a:rPr lang="en-US" dirty="0"/>
              <a:t>Click to edit Master title style</a:t>
            </a:r>
          </a:p>
        </p:txBody>
      </p:sp>
      <p:sp>
        <p:nvSpPr>
          <p:cNvPr id="3" name="Content Placeholder 2"/>
          <p:cNvSpPr>
            <a:spLocks noGrp="1"/>
          </p:cNvSpPr>
          <p:nvPr>
            <p:ph sz="half" idx="1"/>
          </p:nvPr>
        </p:nvSpPr>
        <p:spPr>
          <a:xfrm>
            <a:off x="894080" y="2596444"/>
            <a:ext cx="5527040" cy="6188570"/>
          </a:xfrm>
        </p:spPr>
        <p:txBody>
          <a:bodyPr vert="horz" lIns="91440" tIns="45720" rIns="91440" bIns="45720" rtlCol="0">
            <a:normAutofit/>
          </a:bodyPr>
          <a:lstStyle>
            <a:lvl1pPr>
              <a:defRPr lang="en-US"/>
            </a:lvl1pPr>
            <a:lvl2pPr>
              <a:defRPr lang="en-US"/>
            </a:lvl2pPr>
            <a:lvl3pPr>
              <a:defRPr lang="en-US"/>
            </a:lvl3pPr>
            <a:lvl4pPr>
              <a:defRPr lang="en-US"/>
            </a:lvl4pPr>
            <a:lvl5pPr>
              <a:defRPr lang="en-US"/>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83680" y="2596444"/>
            <a:ext cx="5527040" cy="618857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6DFF08F-DC6B-4601-B491-B0F83F6DD2DA}" type="datetimeFigureOut">
              <a:rPr lang="en-US" smtClean="0"/>
              <a:t>3/20/2018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grpSp>
        <p:nvGrpSpPr>
          <p:cNvPr id="9" name="Group 8">
            <a:extLst>
              <a:ext uri="{FF2B5EF4-FFF2-40B4-BE49-F238E27FC236}">
                <a16:creationId xmlns:a16="http://schemas.microsoft.com/office/drawing/2014/main" id="{90D215F0-6FC6-4ABA-BCDC-6C404698E56F}"/>
              </a:ext>
            </a:extLst>
          </p:cNvPr>
          <p:cNvGrpSpPr/>
          <p:nvPr userDrawn="1"/>
        </p:nvGrpSpPr>
        <p:grpSpPr>
          <a:xfrm>
            <a:off x="-18369" y="8534400"/>
            <a:ext cx="13023169" cy="1244600"/>
            <a:chOff x="-18369" y="8534400"/>
            <a:chExt cx="13023169" cy="1244600"/>
          </a:xfrm>
        </p:grpSpPr>
        <p:sp>
          <p:nvSpPr>
            <p:cNvPr id="10" name="Rectangle 2">
              <a:extLst>
                <a:ext uri="{FF2B5EF4-FFF2-40B4-BE49-F238E27FC236}">
                  <a16:creationId xmlns:a16="http://schemas.microsoft.com/office/drawing/2014/main" id="{8D21EA31-0C8E-491F-8DC1-4B968CC47EEB}"/>
                </a:ext>
              </a:extLst>
            </p:cNvPr>
            <p:cNvSpPr>
              <a:spLocks/>
            </p:cNvSpPr>
            <p:nvPr/>
          </p:nvSpPr>
          <p:spPr bwMode="auto">
            <a:xfrm>
              <a:off x="-18369" y="9144000"/>
              <a:ext cx="6513979" cy="635000"/>
            </a:xfrm>
            <a:prstGeom prst="rect">
              <a:avLst/>
            </a:prstGeom>
            <a:solidFill>
              <a:srgbClr val="2D2D8A"/>
            </a:solidFill>
            <a:ln>
              <a:noFill/>
            </a:ln>
            <a:effectLst>
              <a:outerShdw blurRad="76200" algn="ctr" rotWithShape="0">
                <a:schemeClr val="bg2">
                  <a:alpha val="79999"/>
                </a:schemeClr>
              </a:outerShdw>
            </a:effectLst>
          </p:spPr>
          <p:txBody>
            <a:bodyPr lIns="0" tIns="0" rIns="0" bIns="0"/>
            <a:lstStyle/>
            <a:p>
              <a:endParaRPr lang="en-US" dirty="0">
                <a:solidFill>
                  <a:schemeClr val="accent6"/>
                </a:solidFill>
              </a:endParaRPr>
            </a:p>
          </p:txBody>
        </p:sp>
        <p:sp>
          <p:nvSpPr>
            <p:cNvPr id="11" name="Rectangle 2">
              <a:extLst>
                <a:ext uri="{FF2B5EF4-FFF2-40B4-BE49-F238E27FC236}">
                  <a16:creationId xmlns:a16="http://schemas.microsoft.com/office/drawing/2014/main" id="{36B113A4-7469-45E3-B5B9-40C882766150}"/>
                </a:ext>
              </a:extLst>
            </p:cNvPr>
            <p:cNvSpPr>
              <a:spLocks/>
            </p:cNvSpPr>
            <p:nvPr/>
          </p:nvSpPr>
          <p:spPr bwMode="auto">
            <a:xfrm>
              <a:off x="6502400" y="9144000"/>
              <a:ext cx="6502400" cy="635000"/>
            </a:xfrm>
            <a:prstGeom prst="rect">
              <a:avLst/>
            </a:prstGeom>
            <a:solidFill>
              <a:schemeClr val="accent1"/>
            </a:solidFill>
            <a:ln>
              <a:noFill/>
            </a:ln>
            <a:effectLst>
              <a:outerShdw blurRad="76200" algn="ctr" rotWithShape="0">
                <a:schemeClr val="bg2">
                  <a:alpha val="79999"/>
                </a:schemeClr>
              </a:outerShdw>
            </a:effectLst>
            <a:extLst>
              <a:ext uri="{91240B29-F687-4f45-9708-019B960494DF}">
                <a14:hiddenLine xmlns:a14="http://schemas.microsoft.com/office/drawing/2010/main" xmlns="" w="12700">
                  <a:solidFill>
                    <a:srgbClr val="2F3946">
                      <a:alpha val="84999"/>
                    </a:srgbClr>
                  </a:solidFill>
                  <a:miter lim="800000"/>
                  <a:headEnd/>
                  <a:tailEnd/>
                </a14:hiddenLine>
              </a:ext>
            </a:extLst>
          </p:spPr>
          <p:txBody>
            <a:bodyPr lIns="0" tIns="0" rIns="0" bIns="0"/>
            <a:lstStyle/>
            <a:p>
              <a:endParaRPr lang="en-US"/>
            </a:p>
          </p:txBody>
        </p:sp>
        <p:pic>
          <p:nvPicPr>
            <p:cNvPr id="12" name="Picture 4">
              <a:extLst>
                <a:ext uri="{FF2B5EF4-FFF2-40B4-BE49-F238E27FC236}">
                  <a16:creationId xmlns:a16="http://schemas.microsoft.com/office/drawing/2014/main" id="{BD6E3989-57B3-4240-88AE-40EDFC626B8B}"/>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1684000" y="8610600"/>
              <a:ext cx="1049241" cy="8727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
          <p:nvSpPr>
            <p:cNvPr id="13" name="Rectangle 5">
              <a:extLst>
                <a:ext uri="{FF2B5EF4-FFF2-40B4-BE49-F238E27FC236}">
                  <a16:creationId xmlns:a16="http://schemas.microsoft.com/office/drawing/2014/main" id="{41A543E3-BE84-4BF7-A973-3BBF3A229994}"/>
                </a:ext>
              </a:extLst>
            </p:cNvPr>
            <p:cNvSpPr>
              <a:spLocks/>
            </p:cNvSpPr>
            <p:nvPr/>
          </p:nvSpPr>
          <p:spPr bwMode="auto">
            <a:xfrm>
              <a:off x="4961000" y="9347200"/>
              <a:ext cx="3124200" cy="406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0" bIns="0"/>
            <a:lstStyle/>
            <a:p>
              <a:pPr algn="r">
                <a:lnSpc>
                  <a:spcPct val="90000"/>
                </a:lnSpc>
              </a:pPr>
              <a:r>
                <a:rPr lang="en-US" sz="1500" b="1" dirty="0">
                  <a:solidFill>
                    <a:srgbClr val="D5D4D6"/>
                  </a:solidFill>
                  <a:latin typeface="Arial" charset="0"/>
                  <a:ea typeface="ＭＳ Ｐゴシック" charset="0"/>
                  <a:cs typeface="Arial" charset="0"/>
                  <a:sym typeface="Arial" charset="0"/>
                </a:rPr>
                <a:t>CHULA VISTA   PUBLIC SAFETY</a:t>
              </a:r>
            </a:p>
          </p:txBody>
        </p:sp>
        <p:pic>
          <p:nvPicPr>
            <p:cNvPr id="14" name="Picture 13" descr="CVPDpatch.png">
              <a:extLst>
                <a:ext uri="{FF2B5EF4-FFF2-40B4-BE49-F238E27FC236}">
                  <a16:creationId xmlns:a16="http://schemas.microsoft.com/office/drawing/2014/main" id="{9C2EAB02-333D-41E8-A454-B3622E1BCDB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7800" y="8534400"/>
              <a:ext cx="847438" cy="1053974"/>
            </a:xfrm>
            <a:prstGeom prst="rect">
              <a:avLst/>
            </a:prstGeom>
          </p:spPr>
        </p:pic>
      </p:grpSp>
      <p:pic>
        <p:nvPicPr>
          <p:cNvPr id="15" name="Picture 3">
            <a:extLst>
              <a:ext uri="{FF2B5EF4-FFF2-40B4-BE49-F238E27FC236}">
                <a16:creationId xmlns:a16="http://schemas.microsoft.com/office/drawing/2014/main" id="{21582F69-7538-4AEB-B524-ABB9D4E1B301}"/>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tretch>
            <a:fillRect/>
          </a:stretch>
        </p:blipFill>
        <p:spPr bwMode="auto">
          <a:xfrm>
            <a:off x="4763" y="-25356"/>
            <a:ext cx="13033375" cy="13461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
        <p:nvSpPr>
          <p:cNvPr id="16" name="Slide Number Placeholder 5">
            <a:extLst>
              <a:ext uri="{FF2B5EF4-FFF2-40B4-BE49-F238E27FC236}">
                <a16:creationId xmlns:a16="http://schemas.microsoft.com/office/drawing/2014/main" id="{C2769130-0BA9-4295-B234-D3648B9BE3FE}"/>
              </a:ext>
            </a:extLst>
          </p:cNvPr>
          <p:cNvSpPr txBox="1">
            <a:spLocks/>
          </p:cNvSpPr>
          <p:nvPr userDrawn="1"/>
        </p:nvSpPr>
        <p:spPr>
          <a:xfrm>
            <a:off x="11545680" y="9436100"/>
            <a:ext cx="1325880" cy="228600"/>
          </a:xfrm>
          <a:prstGeom prst="rect">
            <a:avLst/>
          </a:prstGeom>
        </p:spPr>
        <p:txBody>
          <a:bodyPr vert="horz" lIns="91440" tIns="45720" rIns="91440" bIns="45720" rtlCol="0" anchor="ctr"/>
          <a:lstStyle>
            <a:defPPr>
              <a:defRPr lang="en-US"/>
            </a:defPPr>
            <a:lvl1pPr algn="r" rtl="0" fontAlgn="base">
              <a:spcBef>
                <a:spcPct val="0"/>
              </a:spcBef>
              <a:spcAft>
                <a:spcPct val="0"/>
              </a:spcAft>
              <a:defRPr sz="1280" kern="1200">
                <a:solidFill>
                  <a:schemeClr val="tx1"/>
                </a:solidFill>
                <a:latin typeface="Gill Sans" charset="0"/>
                <a:ea typeface="ヒラギノ角ゴ ProN W3" charset="0"/>
                <a:cs typeface="ヒラギノ角ゴ ProN W3" charset="0"/>
                <a:sym typeface="Gill Sans" charset="0"/>
              </a:defRPr>
            </a:lvl1pPr>
            <a:lvl2pPr marL="457200" algn="ctr" rtl="0" fontAlgn="base">
              <a:spcBef>
                <a:spcPct val="0"/>
              </a:spcBef>
              <a:spcAft>
                <a:spcPct val="0"/>
              </a:spcAft>
              <a:defRPr sz="4200" kern="1200">
                <a:solidFill>
                  <a:srgbClr val="FFFFFF"/>
                </a:solidFill>
                <a:latin typeface="Gill Sans" charset="0"/>
                <a:ea typeface="ヒラギノ角ゴ ProN W3" charset="0"/>
                <a:cs typeface="ヒラギノ角ゴ ProN W3" charset="0"/>
                <a:sym typeface="Gill Sans" charset="0"/>
              </a:defRPr>
            </a:lvl2pPr>
            <a:lvl3pPr marL="914400" algn="ctr" rtl="0" fontAlgn="base">
              <a:spcBef>
                <a:spcPct val="0"/>
              </a:spcBef>
              <a:spcAft>
                <a:spcPct val="0"/>
              </a:spcAft>
              <a:defRPr sz="4200" kern="1200">
                <a:solidFill>
                  <a:srgbClr val="FFFFFF"/>
                </a:solidFill>
                <a:latin typeface="Gill Sans" charset="0"/>
                <a:ea typeface="ヒラギノ角ゴ ProN W3" charset="0"/>
                <a:cs typeface="ヒラギノ角ゴ ProN W3" charset="0"/>
                <a:sym typeface="Gill Sans" charset="0"/>
              </a:defRPr>
            </a:lvl3pPr>
            <a:lvl4pPr marL="1371600" algn="ctr" rtl="0" fontAlgn="base">
              <a:spcBef>
                <a:spcPct val="0"/>
              </a:spcBef>
              <a:spcAft>
                <a:spcPct val="0"/>
              </a:spcAft>
              <a:defRPr sz="4200" kern="1200">
                <a:solidFill>
                  <a:srgbClr val="FFFFFF"/>
                </a:solidFill>
                <a:latin typeface="Gill Sans" charset="0"/>
                <a:ea typeface="ヒラギノ角ゴ ProN W3" charset="0"/>
                <a:cs typeface="ヒラギノ角ゴ ProN W3" charset="0"/>
                <a:sym typeface="Gill Sans" charset="0"/>
              </a:defRPr>
            </a:lvl4pPr>
            <a:lvl5pPr marL="1828800" algn="ctr" rtl="0" fontAlgn="base">
              <a:spcBef>
                <a:spcPct val="0"/>
              </a:spcBef>
              <a:spcAft>
                <a:spcPct val="0"/>
              </a:spcAft>
              <a:defRPr sz="4200" kern="1200">
                <a:solidFill>
                  <a:srgbClr val="FFFFFF"/>
                </a:solidFill>
                <a:latin typeface="Gill Sans" charset="0"/>
                <a:ea typeface="ヒラギノ角ゴ ProN W3" charset="0"/>
                <a:cs typeface="ヒラギノ角ゴ ProN W3" charset="0"/>
                <a:sym typeface="Gill Sans" charset="0"/>
              </a:defRPr>
            </a:lvl5pPr>
            <a:lvl6pPr marL="2286000" algn="l" defTabSz="457200" rtl="0" eaLnBrk="1" latinLnBrk="0" hangingPunct="1">
              <a:defRPr sz="4200" kern="1200">
                <a:solidFill>
                  <a:srgbClr val="FFFFFF"/>
                </a:solidFill>
                <a:latin typeface="Gill Sans" charset="0"/>
                <a:ea typeface="ヒラギノ角ゴ ProN W3" charset="0"/>
                <a:cs typeface="ヒラギノ角ゴ ProN W3" charset="0"/>
                <a:sym typeface="Gill Sans" charset="0"/>
              </a:defRPr>
            </a:lvl6pPr>
            <a:lvl7pPr marL="2743200" algn="l" defTabSz="457200" rtl="0" eaLnBrk="1" latinLnBrk="0" hangingPunct="1">
              <a:defRPr sz="4200" kern="1200">
                <a:solidFill>
                  <a:srgbClr val="FFFFFF"/>
                </a:solidFill>
                <a:latin typeface="Gill Sans" charset="0"/>
                <a:ea typeface="ヒラギノ角ゴ ProN W3" charset="0"/>
                <a:cs typeface="ヒラギノ角ゴ ProN W3" charset="0"/>
                <a:sym typeface="Gill Sans" charset="0"/>
              </a:defRPr>
            </a:lvl7pPr>
            <a:lvl8pPr marL="3200400" algn="l" defTabSz="457200" rtl="0" eaLnBrk="1" latinLnBrk="0" hangingPunct="1">
              <a:defRPr sz="4200" kern="1200">
                <a:solidFill>
                  <a:srgbClr val="FFFFFF"/>
                </a:solidFill>
                <a:latin typeface="Gill Sans" charset="0"/>
                <a:ea typeface="ヒラギノ角ゴ ProN W3" charset="0"/>
                <a:cs typeface="ヒラギノ角ゴ ProN W3" charset="0"/>
                <a:sym typeface="Gill Sans" charset="0"/>
              </a:defRPr>
            </a:lvl8pPr>
            <a:lvl9pPr marL="3657600" algn="l" defTabSz="457200" rtl="0" eaLnBrk="1" latinLnBrk="0" hangingPunct="1">
              <a:defRPr sz="4200" kern="1200">
                <a:solidFill>
                  <a:srgbClr val="FFFFFF"/>
                </a:solidFill>
                <a:latin typeface="Gill Sans" charset="0"/>
                <a:ea typeface="ヒラギノ角ゴ ProN W3" charset="0"/>
                <a:cs typeface="ヒラギノ角ゴ ProN W3" charset="0"/>
                <a:sym typeface="Gill Sans" charset="0"/>
              </a:defRPr>
            </a:lvl9pPr>
          </a:lstStyle>
          <a:p>
            <a:fld id="{028E3F4F-51B2-42EE-AFA2-40C4572185CC}" type="slidenum">
              <a:rPr lang="en-US" smtClean="0"/>
              <a:pPr/>
              <a:t>‹#›</a:t>
            </a:fld>
            <a:endParaRPr lang="en-US" dirty="0"/>
          </a:p>
        </p:txBody>
      </p:sp>
    </p:spTree>
    <p:extLst>
      <p:ext uri="{BB962C8B-B14F-4D97-AF65-F5344CB8AC3E}">
        <p14:creationId xmlns:p14="http://schemas.microsoft.com/office/powerpoint/2010/main" val="27197485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95774" y="519290"/>
            <a:ext cx="11216640" cy="1885245"/>
          </a:xfrm>
        </p:spPr>
        <p:txBody>
          <a:bodyPr/>
          <a:lstStyle/>
          <a:p>
            <a:r>
              <a:rPr lang="en-US"/>
              <a:t>Click to edit Master title style</a:t>
            </a:r>
          </a:p>
        </p:txBody>
      </p:sp>
      <p:sp>
        <p:nvSpPr>
          <p:cNvPr id="3" name="Text Placeholder 2"/>
          <p:cNvSpPr>
            <a:spLocks noGrp="1"/>
          </p:cNvSpPr>
          <p:nvPr>
            <p:ph type="body" idx="1"/>
          </p:nvPr>
        </p:nvSpPr>
        <p:spPr>
          <a:xfrm>
            <a:off x="895775" y="2390987"/>
            <a:ext cx="5501639" cy="1171786"/>
          </a:xfrm>
        </p:spPr>
        <p:txBody>
          <a:bodyPr anchor="b"/>
          <a:lstStyle>
            <a:lvl1pPr marL="0" indent="0">
              <a:buNone/>
              <a:defRPr sz="2560" b="1"/>
            </a:lvl1pPr>
            <a:lvl2pPr marL="487695" indent="0">
              <a:buNone/>
              <a:defRPr sz="2133" b="1"/>
            </a:lvl2pPr>
            <a:lvl3pPr marL="975390" indent="0">
              <a:buNone/>
              <a:defRPr sz="1920" b="1"/>
            </a:lvl3pPr>
            <a:lvl4pPr marL="1463086" indent="0">
              <a:buNone/>
              <a:defRPr sz="1707" b="1"/>
            </a:lvl4pPr>
            <a:lvl5pPr marL="1950781" indent="0">
              <a:buNone/>
              <a:defRPr sz="1707" b="1"/>
            </a:lvl5pPr>
            <a:lvl6pPr marL="2438476" indent="0">
              <a:buNone/>
              <a:defRPr sz="1707" b="1"/>
            </a:lvl6pPr>
            <a:lvl7pPr marL="2926171" indent="0">
              <a:buNone/>
              <a:defRPr sz="1707" b="1"/>
            </a:lvl7pPr>
            <a:lvl8pPr marL="3413867" indent="0">
              <a:buNone/>
              <a:defRPr sz="1707" b="1"/>
            </a:lvl8pPr>
            <a:lvl9pPr marL="3901562" indent="0">
              <a:buNone/>
              <a:defRPr sz="1707" b="1"/>
            </a:lvl9pPr>
          </a:lstStyle>
          <a:p>
            <a:pPr lvl="0"/>
            <a:r>
              <a:rPr lang="en-US"/>
              <a:t>Edit Master text styles</a:t>
            </a:r>
          </a:p>
        </p:txBody>
      </p:sp>
      <p:sp>
        <p:nvSpPr>
          <p:cNvPr id="4" name="Content Placeholder 3"/>
          <p:cNvSpPr>
            <a:spLocks noGrp="1"/>
          </p:cNvSpPr>
          <p:nvPr>
            <p:ph sz="half" idx="2"/>
          </p:nvPr>
        </p:nvSpPr>
        <p:spPr>
          <a:xfrm>
            <a:off x="895775" y="3562773"/>
            <a:ext cx="5501639" cy="52403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83680" y="2390987"/>
            <a:ext cx="5528734" cy="1171786"/>
          </a:xfrm>
        </p:spPr>
        <p:txBody>
          <a:bodyPr anchor="b"/>
          <a:lstStyle>
            <a:lvl1pPr marL="0" indent="0">
              <a:buNone/>
              <a:defRPr sz="2560" b="1"/>
            </a:lvl1pPr>
            <a:lvl2pPr marL="487695" indent="0">
              <a:buNone/>
              <a:defRPr sz="2133" b="1"/>
            </a:lvl2pPr>
            <a:lvl3pPr marL="975390" indent="0">
              <a:buNone/>
              <a:defRPr sz="1920" b="1"/>
            </a:lvl3pPr>
            <a:lvl4pPr marL="1463086" indent="0">
              <a:buNone/>
              <a:defRPr sz="1707" b="1"/>
            </a:lvl4pPr>
            <a:lvl5pPr marL="1950781" indent="0">
              <a:buNone/>
              <a:defRPr sz="1707" b="1"/>
            </a:lvl5pPr>
            <a:lvl6pPr marL="2438476" indent="0">
              <a:buNone/>
              <a:defRPr sz="1707" b="1"/>
            </a:lvl6pPr>
            <a:lvl7pPr marL="2926171" indent="0">
              <a:buNone/>
              <a:defRPr sz="1707" b="1"/>
            </a:lvl7pPr>
            <a:lvl8pPr marL="3413867" indent="0">
              <a:buNone/>
              <a:defRPr sz="1707" b="1"/>
            </a:lvl8pPr>
            <a:lvl9pPr marL="3901562" indent="0">
              <a:buNone/>
              <a:defRPr sz="1707" b="1"/>
            </a:lvl9pPr>
          </a:lstStyle>
          <a:p>
            <a:pPr lvl="0"/>
            <a:r>
              <a:rPr lang="en-US"/>
              <a:t>Edit Master text styles</a:t>
            </a:r>
          </a:p>
        </p:txBody>
      </p:sp>
      <p:sp>
        <p:nvSpPr>
          <p:cNvPr id="6" name="Content Placeholder 5"/>
          <p:cNvSpPr>
            <a:spLocks noGrp="1"/>
          </p:cNvSpPr>
          <p:nvPr>
            <p:ph sz="quarter" idx="4"/>
          </p:nvPr>
        </p:nvSpPr>
        <p:spPr>
          <a:xfrm>
            <a:off x="6583680" y="3562773"/>
            <a:ext cx="5528734" cy="52403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6DFF08F-DC6B-4601-B491-B0F83F6DD2DA}" type="datetimeFigureOut">
              <a:rPr lang="en-US" smtClean="0"/>
              <a:t>3/20/2018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0817782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94080" y="1350561"/>
            <a:ext cx="11216640" cy="1053974"/>
          </a:xfrm>
        </p:spPr>
        <p:txBody>
          <a:bodyPr vert="horz" lIns="91440" tIns="45720" rIns="91440" bIns="45720" rtlCol="0" anchor="ctr">
            <a:normAutofit/>
          </a:bodyPr>
          <a:lstStyle>
            <a:lvl1pPr>
              <a:defRPr lang="en-US" b="1">
                <a:latin typeface="Arial" panose="020B0604020202020204" pitchFamily="34" charset="0"/>
                <a:cs typeface="Arial" panose="020B0604020202020204" pitchFamily="34" charset="0"/>
              </a:defRPr>
            </a:lvl1pPr>
          </a:lstStyle>
          <a:p>
            <a:pPr lvl="0"/>
            <a:r>
              <a:rPr lang="en-US"/>
              <a:t>Click to edit Master title style</a:t>
            </a:r>
          </a:p>
        </p:txBody>
      </p:sp>
      <p:grpSp>
        <p:nvGrpSpPr>
          <p:cNvPr id="6" name="Group 5">
            <a:extLst>
              <a:ext uri="{FF2B5EF4-FFF2-40B4-BE49-F238E27FC236}">
                <a16:creationId xmlns:a16="http://schemas.microsoft.com/office/drawing/2014/main" id="{BAC12866-CEDE-42C0-9082-20C4D8EE5BE6}"/>
              </a:ext>
            </a:extLst>
          </p:cNvPr>
          <p:cNvGrpSpPr/>
          <p:nvPr userDrawn="1"/>
        </p:nvGrpSpPr>
        <p:grpSpPr>
          <a:xfrm>
            <a:off x="-18369" y="8534400"/>
            <a:ext cx="13023169" cy="1244600"/>
            <a:chOff x="-18369" y="8534400"/>
            <a:chExt cx="13023169" cy="1244600"/>
          </a:xfrm>
        </p:grpSpPr>
        <p:sp>
          <p:nvSpPr>
            <p:cNvPr id="7" name="Rectangle 2">
              <a:extLst>
                <a:ext uri="{FF2B5EF4-FFF2-40B4-BE49-F238E27FC236}">
                  <a16:creationId xmlns:a16="http://schemas.microsoft.com/office/drawing/2014/main" id="{906B2576-1D43-4EBE-9E17-2748A9B86FF2}"/>
                </a:ext>
              </a:extLst>
            </p:cNvPr>
            <p:cNvSpPr>
              <a:spLocks/>
            </p:cNvSpPr>
            <p:nvPr/>
          </p:nvSpPr>
          <p:spPr bwMode="auto">
            <a:xfrm>
              <a:off x="-18369" y="9144000"/>
              <a:ext cx="6513979" cy="635000"/>
            </a:xfrm>
            <a:prstGeom prst="rect">
              <a:avLst/>
            </a:prstGeom>
            <a:solidFill>
              <a:srgbClr val="2D2D8A"/>
            </a:solidFill>
            <a:ln>
              <a:noFill/>
            </a:ln>
            <a:effectLst>
              <a:outerShdw blurRad="76200" algn="ctr" rotWithShape="0">
                <a:schemeClr val="bg2">
                  <a:alpha val="79999"/>
                </a:schemeClr>
              </a:outerShdw>
            </a:effectLst>
          </p:spPr>
          <p:txBody>
            <a:bodyPr lIns="0" tIns="0" rIns="0" bIns="0"/>
            <a:lstStyle/>
            <a:p>
              <a:endParaRPr lang="en-US" dirty="0">
                <a:solidFill>
                  <a:schemeClr val="accent6"/>
                </a:solidFill>
              </a:endParaRPr>
            </a:p>
          </p:txBody>
        </p:sp>
        <p:sp>
          <p:nvSpPr>
            <p:cNvPr id="8" name="Rectangle 2">
              <a:extLst>
                <a:ext uri="{FF2B5EF4-FFF2-40B4-BE49-F238E27FC236}">
                  <a16:creationId xmlns:a16="http://schemas.microsoft.com/office/drawing/2014/main" id="{40F478A3-E355-41C6-A6F5-07D1CCC59718}"/>
                </a:ext>
              </a:extLst>
            </p:cNvPr>
            <p:cNvSpPr>
              <a:spLocks/>
            </p:cNvSpPr>
            <p:nvPr/>
          </p:nvSpPr>
          <p:spPr bwMode="auto">
            <a:xfrm>
              <a:off x="6502400" y="9144000"/>
              <a:ext cx="6502400" cy="635000"/>
            </a:xfrm>
            <a:prstGeom prst="rect">
              <a:avLst/>
            </a:prstGeom>
            <a:solidFill>
              <a:schemeClr val="accent1"/>
            </a:solidFill>
            <a:ln>
              <a:noFill/>
            </a:ln>
            <a:effectLst>
              <a:outerShdw blurRad="76200" algn="ctr" rotWithShape="0">
                <a:schemeClr val="bg2">
                  <a:alpha val="79999"/>
                </a:schemeClr>
              </a:outerShdw>
            </a:effectLst>
            <a:extLst>
              <a:ext uri="{91240B29-F687-4f45-9708-019B960494DF}">
                <a14:hiddenLine xmlns:a14="http://schemas.microsoft.com/office/drawing/2010/main" xmlns="" w="12700">
                  <a:solidFill>
                    <a:srgbClr val="2F3946">
                      <a:alpha val="84999"/>
                    </a:srgbClr>
                  </a:solidFill>
                  <a:miter lim="800000"/>
                  <a:headEnd/>
                  <a:tailEnd/>
                </a14:hiddenLine>
              </a:ext>
            </a:extLst>
          </p:spPr>
          <p:txBody>
            <a:bodyPr lIns="0" tIns="0" rIns="0" bIns="0"/>
            <a:lstStyle/>
            <a:p>
              <a:endParaRPr lang="en-US"/>
            </a:p>
          </p:txBody>
        </p:sp>
        <p:pic>
          <p:nvPicPr>
            <p:cNvPr id="9" name="Picture 4">
              <a:extLst>
                <a:ext uri="{FF2B5EF4-FFF2-40B4-BE49-F238E27FC236}">
                  <a16:creationId xmlns:a16="http://schemas.microsoft.com/office/drawing/2014/main" id="{66981FF9-76EC-40B6-9215-E434DE91FC88}"/>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1684000" y="8610600"/>
              <a:ext cx="1049241" cy="8727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
          <p:nvSpPr>
            <p:cNvPr id="10" name="Rectangle 5">
              <a:extLst>
                <a:ext uri="{FF2B5EF4-FFF2-40B4-BE49-F238E27FC236}">
                  <a16:creationId xmlns:a16="http://schemas.microsoft.com/office/drawing/2014/main" id="{5A3DD5A9-0454-43E1-9390-2880A9EA6EC7}"/>
                </a:ext>
              </a:extLst>
            </p:cNvPr>
            <p:cNvSpPr>
              <a:spLocks/>
            </p:cNvSpPr>
            <p:nvPr/>
          </p:nvSpPr>
          <p:spPr bwMode="auto">
            <a:xfrm>
              <a:off x="4961000" y="9347200"/>
              <a:ext cx="3124200" cy="406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0" bIns="0"/>
            <a:lstStyle/>
            <a:p>
              <a:pPr algn="r">
                <a:lnSpc>
                  <a:spcPct val="90000"/>
                </a:lnSpc>
              </a:pPr>
              <a:r>
                <a:rPr lang="en-US" sz="1500" b="1" dirty="0">
                  <a:solidFill>
                    <a:srgbClr val="D5D4D6"/>
                  </a:solidFill>
                  <a:latin typeface="Arial" charset="0"/>
                  <a:ea typeface="ＭＳ Ｐゴシック" charset="0"/>
                  <a:cs typeface="Arial" charset="0"/>
                  <a:sym typeface="Arial" charset="0"/>
                </a:rPr>
                <a:t>CHULA VISTA   PUBLIC SAFETY</a:t>
              </a:r>
            </a:p>
          </p:txBody>
        </p:sp>
        <p:pic>
          <p:nvPicPr>
            <p:cNvPr id="11" name="Picture 10" descr="CVPDpatch.png">
              <a:extLst>
                <a:ext uri="{FF2B5EF4-FFF2-40B4-BE49-F238E27FC236}">
                  <a16:creationId xmlns:a16="http://schemas.microsoft.com/office/drawing/2014/main" id="{640A8921-ABA1-4A0D-A649-22BF1170008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7800" y="8534400"/>
              <a:ext cx="847438" cy="1053974"/>
            </a:xfrm>
            <a:prstGeom prst="rect">
              <a:avLst/>
            </a:prstGeom>
          </p:spPr>
        </p:pic>
      </p:grpSp>
      <p:pic>
        <p:nvPicPr>
          <p:cNvPr id="12" name="Picture 3">
            <a:extLst>
              <a:ext uri="{FF2B5EF4-FFF2-40B4-BE49-F238E27FC236}">
                <a16:creationId xmlns:a16="http://schemas.microsoft.com/office/drawing/2014/main" id="{6AD3225E-4C2E-41AF-9ED9-8B5EE1B4443A}"/>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tretch>
            <a:fillRect/>
          </a:stretch>
        </p:blipFill>
        <p:spPr bwMode="auto">
          <a:xfrm>
            <a:off x="4763" y="-25356"/>
            <a:ext cx="13033375" cy="13461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
        <p:nvSpPr>
          <p:cNvPr id="13" name="Slide Number Placeholder 5">
            <a:extLst>
              <a:ext uri="{FF2B5EF4-FFF2-40B4-BE49-F238E27FC236}">
                <a16:creationId xmlns:a16="http://schemas.microsoft.com/office/drawing/2014/main" id="{BE21D73A-B22A-4B0A-8311-609CEE24076C}"/>
              </a:ext>
            </a:extLst>
          </p:cNvPr>
          <p:cNvSpPr txBox="1">
            <a:spLocks/>
          </p:cNvSpPr>
          <p:nvPr userDrawn="1"/>
        </p:nvSpPr>
        <p:spPr>
          <a:xfrm>
            <a:off x="11545680" y="9436100"/>
            <a:ext cx="1325880" cy="228600"/>
          </a:xfrm>
          <a:prstGeom prst="rect">
            <a:avLst/>
          </a:prstGeom>
        </p:spPr>
        <p:txBody>
          <a:bodyPr vert="horz" lIns="91440" tIns="45720" rIns="91440" bIns="45720" rtlCol="0" anchor="ctr"/>
          <a:lstStyle>
            <a:defPPr>
              <a:defRPr lang="en-US"/>
            </a:defPPr>
            <a:lvl1pPr algn="r" rtl="0" fontAlgn="base">
              <a:spcBef>
                <a:spcPct val="0"/>
              </a:spcBef>
              <a:spcAft>
                <a:spcPct val="0"/>
              </a:spcAft>
              <a:defRPr sz="1280" kern="1200">
                <a:solidFill>
                  <a:schemeClr val="tx1"/>
                </a:solidFill>
                <a:latin typeface="Gill Sans" charset="0"/>
                <a:ea typeface="ヒラギノ角ゴ ProN W3" charset="0"/>
                <a:cs typeface="ヒラギノ角ゴ ProN W3" charset="0"/>
                <a:sym typeface="Gill Sans" charset="0"/>
              </a:defRPr>
            </a:lvl1pPr>
            <a:lvl2pPr marL="457200" algn="ctr" rtl="0" fontAlgn="base">
              <a:spcBef>
                <a:spcPct val="0"/>
              </a:spcBef>
              <a:spcAft>
                <a:spcPct val="0"/>
              </a:spcAft>
              <a:defRPr sz="4200" kern="1200">
                <a:solidFill>
                  <a:srgbClr val="FFFFFF"/>
                </a:solidFill>
                <a:latin typeface="Gill Sans" charset="0"/>
                <a:ea typeface="ヒラギノ角ゴ ProN W3" charset="0"/>
                <a:cs typeface="ヒラギノ角ゴ ProN W3" charset="0"/>
                <a:sym typeface="Gill Sans" charset="0"/>
              </a:defRPr>
            </a:lvl2pPr>
            <a:lvl3pPr marL="914400" algn="ctr" rtl="0" fontAlgn="base">
              <a:spcBef>
                <a:spcPct val="0"/>
              </a:spcBef>
              <a:spcAft>
                <a:spcPct val="0"/>
              </a:spcAft>
              <a:defRPr sz="4200" kern="1200">
                <a:solidFill>
                  <a:srgbClr val="FFFFFF"/>
                </a:solidFill>
                <a:latin typeface="Gill Sans" charset="0"/>
                <a:ea typeface="ヒラギノ角ゴ ProN W3" charset="0"/>
                <a:cs typeface="ヒラギノ角ゴ ProN W3" charset="0"/>
                <a:sym typeface="Gill Sans" charset="0"/>
              </a:defRPr>
            </a:lvl3pPr>
            <a:lvl4pPr marL="1371600" algn="ctr" rtl="0" fontAlgn="base">
              <a:spcBef>
                <a:spcPct val="0"/>
              </a:spcBef>
              <a:spcAft>
                <a:spcPct val="0"/>
              </a:spcAft>
              <a:defRPr sz="4200" kern="1200">
                <a:solidFill>
                  <a:srgbClr val="FFFFFF"/>
                </a:solidFill>
                <a:latin typeface="Gill Sans" charset="0"/>
                <a:ea typeface="ヒラギノ角ゴ ProN W3" charset="0"/>
                <a:cs typeface="ヒラギノ角ゴ ProN W3" charset="0"/>
                <a:sym typeface="Gill Sans" charset="0"/>
              </a:defRPr>
            </a:lvl4pPr>
            <a:lvl5pPr marL="1828800" algn="ctr" rtl="0" fontAlgn="base">
              <a:spcBef>
                <a:spcPct val="0"/>
              </a:spcBef>
              <a:spcAft>
                <a:spcPct val="0"/>
              </a:spcAft>
              <a:defRPr sz="4200" kern="1200">
                <a:solidFill>
                  <a:srgbClr val="FFFFFF"/>
                </a:solidFill>
                <a:latin typeface="Gill Sans" charset="0"/>
                <a:ea typeface="ヒラギノ角ゴ ProN W3" charset="0"/>
                <a:cs typeface="ヒラギノ角ゴ ProN W3" charset="0"/>
                <a:sym typeface="Gill Sans" charset="0"/>
              </a:defRPr>
            </a:lvl5pPr>
            <a:lvl6pPr marL="2286000" algn="l" defTabSz="457200" rtl="0" eaLnBrk="1" latinLnBrk="0" hangingPunct="1">
              <a:defRPr sz="4200" kern="1200">
                <a:solidFill>
                  <a:srgbClr val="FFFFFF"/>
                </a:solidFill>
                <a:latin typeface="Gill Sans" charset="0"/>
                <a:ea typeface="ヒラギノ角ゴ ProN W3" charset="0"/>
                <a:cs typeface="ヒラギノ角ゴ ProN W3" charset="0"/>
                <a:sym typeface="Gill Sans" charset="0"/>
              </a:defRPr>
            </a:lvl6pPr>
            <a:lvl7pPr marL="2743200" algn="l" defTabSz="457200" rtl="0" eaLnBrk="1" latinLnBrk="0" hangingPunct="1">
              <a:defRPr sz="4200" kern="1200">
                <a:solidFill>
                  <a:srgbClr val="FFFFFF"/>
                </a:solidFill>
                <a:latin typeface="Gill Sans" charset="0"/>
                <a:ea typeface="ヒラギノ角ゴ ProN W3" charset="0"/>
                <a:cs typeface="ヒラギノ角ゴ ProN W3" charset="0"/>
                <a:sym typeface="Gill Sans" charset="0"/>
              </a:defRPr>
            </a:lvl7pPr>
            <a:lvl8pPr marL="3200400" algn="l" defTabSz="457200" rtl="0" eaLnBrk="1" latinLnBrk="0" hangingPunct="1">
              <a:defRPr sz="4200" kern="1200">
                <a:solidFill>
                  <a:srgbClr val="FFFFFF"/>
                </a:solidFill>
                <a:latin typeface="Gill Sans" charset="0"/>
                <a:ea typeface="ヒラギノ角ゴ ProN W3" charset="0"/>
                <a:cs typeface="ヒラギノ角ゴ ProN W3" charset="0"/>
                <a:sym typeface="Gill Sans" charset="0"/>
              </a:defRPr>
            </a:lvl8pPr>
            <a:lvl9pPr marL="3657600" algn="l" defTabSz="457200" rtl="0" eaLnBrk="1" latinLnBrk="0" hangingPunct="1">
              <a:defRPr sz="4200" kern="1200">
                <a:solidFill>
                  <a:srgbClr val="FFFFFF"/>
                </a:solidFill>
                <a:latin typeface="Gill Sans" charset="0"/>
                <a:ea typeface="ヒラギノ角ゴ ProN W3" charset="0"/>
                <a:cs typeface="ヒラギノ角ゴ ProN W3" charset="0"/>
                <a:sym typeface="Gill Sans" charset="0"/>
              </a:defRPr>
            </a:lvl9pPr>
          </a:lstStyle>
          <a:p>
            <a:fld id="{028E3F4F-51B2-42EE-AFA2-40C4572185CC}" type="slidenum">
              <a:rPr lang="en-US" smtClean="0"/>
              <a:pPr/>
              <a:t>‹#›</a:t>
            </a:fld>
            <a:endParaRPr lang="en-US" dirty="0"/>
          </a:p>
        </p:txBody>
      </p:sp>
    </p:spTree>
    <p:extLst>
      <p:ext uri="{BB962C8B-B14F-4D97-AF65-F5344CB8AC3E}">
        <p14:creationId xmlns:p14="http://schemas.microsoft.com/office/powerpoint/2010/main" val="17879887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smtClean="0"/>
              <a:pPr/>
              <a:t>3/20/2018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4888608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5774" y="650240"/>
            <a:ext cx="4194386" cy="2275840"/>
          </a:xfrm>
        </p:spPr>
        <p:txBody>
          <a:bodyPr anchor="b"/>
          <a:lstStyle>
            <a:lvl1pPr>
              <a:defRPr sz="3413"/>
            </a:lvl1pPr>
          </a:lstStyle>
          <a:p>
            <a:r>
              <a:rPr lang="en-US"/>
              <a:t>Click to edit Master title style</a:t>
            </a:r>
          </a:p>
        </p:txBody>
      </p:sp>
      <p:sp>
        <p:nvSpPr>
          <p:cNvPr id="3" name="Content Placeholder 2"/>
          <p:cNvSpPr>
            <a:spLocks noGrp="1"/>
          </p:cNvSpPr>
          <p:nvPr>
            <p:ph idx="1"/>
          </p:nvPr>
        </p:nvSpPr>
        <p:spPr>
          <a:xfrm>
            <a:off x="5528734" y="1404338"/>
            <a:ext cx="6583680" cy="6931378"/>
          </a:xfrm>
        </p:spPr>
        <p:txBody>
          <a:bodyPr/>
          <a:lstStyle>
            <a:lvl1pPr>
              <a:defRPr sz="3413"/>
            </a:lvl1pPr>
            <a:lvl2pPr>
              <a:defRPr sz="2987"/>
            </a:lvl2pPr>
            <a:lvl3pPr>
              <a:defRPr sz="2560"/>
            </a:lvl3pPr>
            <a:lvl4pPr>
              <a:defRPr sz="2133"/>
            </a:lvl4pPr>
            <a:lvl5pPr>
              <a:defRPr sz="2133"/>
            </a:lvl5pPr>
            <a:lvl6pPr>
              <a:defRPr sz="2133"/>
            </a:lvl6pPr>
            <a:lvl7pPr>
              <a:defRPr sz="2133"/>
            </a:lvl7pPr>
            <a:lvl8pPr>
              <a:defRPr sz="2133"/>
            </a:lvl8pPr>
            <a:lvl9pPr>
              <a:defRPr sz="213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95774" y="2926080"/>
            <a:ext cx="4194386" cy="5420925"/>
          </a:xfrm>
        </p:spPr>
        <p:txBody>
          <a:bodyPr/>
          <a:lstStyle>
            <a:lvl1pPr marL="0" indent="0">
              <a:buNone/>
              <a:defRPr sz="1707"/>
            </a:lvl1pPr>
            <a:lvl2pPr marL="487695" indent="0">
              <a:buNone/>
              <a:defRPr sz="1493"/>
            </a:lvl2pPr>
            <a:lvl3pPr marL="975390" indent="0">
              <a:buNone/>
              <a:defRPr sz="1280"/>
            </a:lvl3pPr>
            <a:lvl4pPr marL="1463086" indent="0">
              <a:buNone/>
              <a:defRPr sz="1067"/>
            </a:lvl4pPr>
            <a:lvl5pPr marL="1950781" indent="0">
              <a:buNone/>
              <a:defRPr sz="1067"/>
            </a:lvl5pPr>
            <a:lvl6pPr marL="2438476" indent="0">
              <a:buNone/>
              <a:defRPr sz="1067"/>
            </a:lvl6pPr>
            <a:lvl7pPr marL="2926171" indent="0">
              <a:buNone/>
              <a:defRPr sz="1067"/>
            </a:lvl7pPr>
            <a:lvl8pPr marL="3413867" indent="0">
              <a:buNone/>
              <a:defRPr sz="1067"/>
            </a:lvl8pPr>
            <a:lvl9pPr marL="3901562" indent="0">
              <a:buNone/>
              <a:defRPr sz="1067"/>
            </a:lvl9pPr>
          </a:lstStyle>
          <a:p>
            <a:pPr lvl="0"/>
            <a:r>
              <a:rPr lang="en-US"/>
              <a:t>Edit Master text styles</a:t>
            </a:r>
          </a:p>
        </p:txBody>
      </p:sp>
      <p:sp>
        <p:nvSpPr>
          <p:cNvPr id="5" name="Date Placeholder 4"/>
          <p:cNvSpPr>
            <a:spLocks noGrp="1"/>
          </p:cNvSpPr>
          <p:nvPr>
            <p:ph type="dt" sz="half" idx="10"/>
          </p:nvPr>
        </p:nvSpPr>
        <p:spPr/>
        <p:txBody>
          <a:bodyPr/>
          <a:lstStyle/>
          <a:p>
            <a:fld id="{96DFF08F-DC6B-4601-B491-B0F83F6DD2DA}" type="datetimeFigureOut">
              <a:rPr lang="en-US" smtClean="0"/>
              <a:pPr/>
              <a:t>3/20/2018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2060158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5774" y="650240"/>
            <a:ext cx="4194386" cy="2275840"/>
          </a:xfrm>
        </p:spPr>
        <p:txBody>
          <a:bodyPr anchor="b"/>
          <a:lstStyle>
            <a:lvl1pPr>
              <a:defRPr sz="3413"/>
            </a:lvl1pPr>
          </a:lstStyle>
          <a:p>
            <a:r>
              <a:rPr lang="en-US"/>
              <a:t>Click to edit Master title style</a:t>
            </a:r>
          </a:p>
        </p:txBody>
      </p:sp>
      <p:sp>
        <p:nvSpPr>
          <p:cNvPr id="3" name="Picture Placeholder 2"/>
          <p:cNvSpPr>
            <a:spLocks noGrp="1"/>
          </p:cNvSpPr>
          <p:nvPr>
            <p:ph type="pic" idx="1"/>
          </p:nvPr>
        </p:nvSpPr>
        <p:spPr>
          <a:xfrm>
            <a:off x="5528734" y="1404338"/>
            <a:ext cx="6583680" cy="6931378"/>
          </a:xfrm>
        </p:spPr>
        <p:txBody>
          <a:bodyPr/>
          <a:lstStyle>
            <a:lvl1pPr marL="0" indent="0">
              <a:buNone/>
              <a:defRPr sz="3413"/>
            </a:lvl1pPr>
            <a:lvl2pPr marL="487695" indent="0">
              <a:buNone/>
              <a:defRPr sz="2987"/>
            </a:lvl2pPr>
            <a:lvl3pPr marL="975390" indent="0">
              <a:buNone/>
              <a:defRPr sz="2560"/>
            </a:lvl3pPr>
            <a:lvl4pPr marL="1463086" indent="0">
              <a:buNone/>
              <a:defRPr sz="2133"/>
            </a:lvl4pPr>
            <a:lvl5pPr marL="1950781" indent="0">
              <a:buNone/>
              <a:defRPr sz="2133"/>
            </a:lvl5pPr>
            <a:lvl6pPr marL="2438476" indent="0">
              <a:buNone/>
              <a:defRPr sz="2133"/>
            </a:lvl6pPr>
            <a:lvl7pPr marL="2926171" indent="0">
              <a:buNone/>
              <a:defRPr sz="2133"/>
            </a:lvl7pPr>
            <a:lvl8pPr marL="3413867" indent="0">
              <a:buNone/>
              <a:defRPr sz="2133"/>
            </a:lvl8pPr>
            <a:lvl9pPr marL="3901562" indent="0">
              <a:buNone/>
              <a:defRPr sz="2133"/>
            </a:lvl9pPr>
          </a:lstStyle>
          <a:p>
            <a:endParaRPr lang="en-US"/>
          </a:p>
        </p:txBody>
      </p:sp>
      <p:sp>
        <p:nvSpPr>
          <p:cNvPr id="4" name="Text Placeholder 3"/>
          <p:cNvSpPr>
            <a:spLocks noGrp="1"/>
          </p:cNvSpPr>
          <p:nvPr>
            <p:ph type="body" sz="half" idx="2"/>
          </p:nvPr>
        </p:nvSpPr>
        <p:spPr>
          <a:xfrm>
            <a:off x="895774" y="2926080"/>
            <a:ext cx="4194386" cy="5420925"/>
          </a:xfrm>
        </p:spPr>
        <p:txBody>
          <a:bodyPr/>
          <a:lstStyle>
            <a:lvl1pPr marL="0" indent="0">
              <a:buNone/>
              <a:defRPr sz="1707"/>
            </a:lvl1pPr>
            <a:lvl2pPr marL="487695" indent="0">
              <a:buNone/>
              <a:defRPr sz="1493"/>
            </a:lvl2pPr>
            <a:lvl3pPr marL="975390" indent="0">
              <a:buNone/>
              <a:defRPr sz="1280"/>
            </a:lvl3pPr>
            <a:lvl4pPr marL="1463086" indent="0">
              <a:buNone/>
              <a:defRPr sz="1067"/>
            </a:lvl4pPr>
            <a:lvl5pPr marL="1950781" indent="0">
              <a:buNone/>
              <a:defRPr sz="1067"/>
            </a:lvl5pPr>
            <a:lvl6pPr marL="2438476" indent="0">
              <a:buNone/>
              <a:defRPr sz="1067"/>
            </a:lvl6pPr>
            <a:lvl7pPr marL="2926171" indent="0">
              <a:buNone/>
              <a:defRPr sz="1067"/>
            </a:lvl7pPr>
            <a:lvl8pPr marL="3413867" indent="0">
              <a:buNone/>
              <a:defRPr sz="1067"/>
            </a:lvl8pPr>
            <a:lvl9pPr marL="3901562" indent="0">
              <a:buNone/>
              <a:defRPr sz="1067"/>
            </a:lvl9pPr>
          </a:lstStyle>
          <a:p>
            <a:pPr lvl="0"/>
            <a:r>
              <a:rPr lang="en-US"/>
              <a:t>Edit Master text styles</a:t>
            </a:r>
          </a:p>
        </p:txBody>
      </p:sp>
      <p:sp>
        <p:nvSpPr>
          <p:cNvPr id="5" name="Date Placeholder 4"/>
          <p:cNvSpPr>
            <a:spLocks noGrp="1"/>
          </p:cNvSpPr>
          <p:nvPr>
            <p:ph type="dt" sz="half" idx="10"/>
          </p:nvPr>
        </p:nvSpPr>
        <p:spPr/>
        <p:txBody>
          <a:bodyPr/>
          <a:lstStyle/>
          <a:p>
            <a:fld id="{96DFF08F-DC6B-4601-B491-B0F83F6DD2DA}" type="datetimeFigureOut">
              <a:rPr lang="en-US" smtClean="0"/>
              <a:t>3/20/2018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8867987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4080" y="519290"/>
            <a:ext cx="11216640" cy="188524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94080" y="2596444"/>
            <a:ext cx="11216640" cy="618857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94080" y="9040143"/>
            <a:ext cx="2926080" cy="519289"/>
          </a:xfrm>
          <a:prstGeom prst="rect">
            <a:avLst/>
          </a:prstGeom>
        </p:spPr>
        <p:txBody>
          <a:bodyPr vert="horz" lIns="91440" tIns="45720" rIns="91440" bIns="45720" rtlCol="0" anchor="ctr"/>
          <a:lstStyle>
            <a:lvl1pPr algn="l">
              <a:defRPr sz="1280">
                <a:solidFill>
                  <a:schemeClr val="tx1">
                    <a:tint val="75000"/>
                  </a:schemeClr>
                </a:solidFill>
              </a:defRPr>
            </a:lvl1pPr>
          </a:lstStyle>
          <a:p>
            <a:fld id="{42380509-5359-4682-ACAD-0796CC2FDA36}" type="datetimeFigureOut">
              <a:rPr lang="en-US" smtClean="0"/>
              <a:t>3/20/2018</a:t>
            </a:fld>
            <a:endParaRPr lang="en-US"/>
          </a:p>
        </p:txBody>
      </p:sp>
      <p:sp>
        <p:nvSpPr>
          <p:cNvPr id="5" name="Footer Placeholder 4"/>
          <p:cNvSpPr>
            <a:spLocks noGrp="1"/>
          </p:cNvSpPr>
          <p:nvPr>
            <p:ph type="ftr" sz="quarter" idx="3"/>
          </p:nvPr>
        </p:nvSpPr>
        <p:spPr>
          <a:xfrm>
            <a:off x="4307840" y="9040143"/>
            <a:ext cx="4389120" cy="519289"/>
          </a:xfrm>
          <a:prstGeom prst="rect">
            <a:avLst/>
          </a:prstGeom>
        </p:spPr>
        <p:txBody>
          <a:bodyPr vert="horz" lIns="91440" tIns="45720" rIns="91440" bIns="45720" rtlCol="0" anchor="ctr"/>
          <a:lstStyle>
            <a:lvl1pPr algn="ctr">
              <a:defRPr sz="128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184640" y="9040143"/>
            <a:ext cx="2926080" cy="519289"/>
          </a:xfrm>
          <a:prstGeom prst="rect">
            <a:avLst/>
          </a:prstGeom>
        </p:spPr>
        <p:txBody>
          <a:bodyPr vert="horz" lIns="91440" tIns="45720" rIns="91440" bIns="45720" rtlCol="0" anchor="ctr"/>
          <a:lstStyle>
            <a:lvl1pPr algn="r">
              <a:defRPr sz="1280">
                <a:solidFill>
                  <a:schemeClr val="tx1">
                    <a:tint val="75000"/>
                  </a:schemeClr>
                </a:solidFill>
              </a:defRPr>
            </a:lvl1pPr>
          </a:lstStyle>
          <a:p>
            <a:fld id="{0423DE07-BCD6-4502-9689-9A8B379BDE3F}" type="slidenum">
              <a:rPr lang="en-US" smtClean="0"/>
              <a:t>‹#›</a:t>
            </a:fld>
            <a:endParaRPr lang="en-US"/>
          </a:p>
        </p:txBody>
      </p:sp>
    </p:spTree>
    <p:extLst>
      <p:ext uri="{BB962C8B-B14F-4D97-AF65-F5344CB8AC3E}">
        <p14:creationId xmlns:p14="http://schemas.microsoft.com/office/powerpoint/2010/main" val="521128671"/>
      </p:ext>
    </p:extLst>
  </p:cSld>
  <p:clrMap bg1="lt1" tx1="dk1" bg2="lt2" tx2="dk2" accent1="accent1" accent2="accent2" accent3="accent3" accent4="accent4" accent5="accent5" accent6="accent6" hlink="hlink" folHlink="folHlink"/>
  <p:sldLayoutIdLst>
    <p:sldLayoutId id="2147483924" r:id="rId1"/>
    <p:sldLayoutId id="2147483925" r:id="rId2"/>
    <p:sldLayoutId id="2147483926" r:id="rId3"/>
    <p:sldLayoutId id="2147483927" r:id="rId4"/>
    <p:sldLayoutId id="2147483928" r:id="rId5"/>
    <p:sldLayoutId id="2147483929" r:id="rId6"/>
    <p:sldLayoutId id="2147483930" r:id="rId7"/>
    <p:sldLayoutId id="2147483931" r:id="rId8"/>
    <p:sldLayoutId id="2147483932" r:id="rId9"/>
    <p:sldLayoutId id="2147483933" r:id="rId10"/>
    <p:sldLayoutId id="2147483934" r:id="rId11"/>
  </p:sldLayoutIdLst>
  <p:txStyles>
    <p:titleStyle>
      <a:lvl1pPr algn="l" defTabSz="975390" rtl="0" eaLnBrk="1" latinLnBrk="0" hangingPunct="1">
        <a:lnSpc>
          <a:spcPct val="90000"/>
        </a:lnSpc>
        <a:spcBef>
          <a:spcPct val="0"/>
        </a:spcBef>
        <a:buNone/>
        <a:defRPr sz="4693" kern="1200">
          <a:solidFill>
            <a:schemeClr val="tx1"/>
          </a:solidFill>
          <a:latin typeface="+mj-lt"/>
          <a:ea typeface="+mj-ea"/>
          <a:cs typeface="+mj-cs"/>
        </a:defRPr>
      </a:lvl1pPr>
    </p:titleStyle>
    <p:bodyStyle>
      <a:lvl1pPr marL="243848" indent="-243848" algn="l" defTabSz="975390" rtl="0" eaLnBrk="1" latinLnBrk="0" hangingPunct="1">
        <a:lnSpc>
          <a:spcPct val="90000"/>
        </a:lnSpc>
        <a:spcBef>
          <a:spcPts val="1067"/>
        </a:spcBef>
        <a:buFont typeface="Arial" panose="020B0604020202020204" pitchFamily="34" charset="0"/>
        <a:buChar char="•"/>
        <a:defRPr sz="2987" kern="1200">
          <a:solidFill>
            <a:schemeClr val="tx1"/>
          </a:solidFill>
          <a:latin typeface="+mn-lt"/>
          <a:ea typeface="+mn-ea"/>
          <a:cs typeface="+mn-cs"/>
        </a:defRPr>
      </a:lvl1pPr>
      <a:lvl2pPr marL="731543" indent="-243848" algn="l" defTabSz="975390" rtl="0" eaLnBrk="1" latinLnBrk="0" hangingPunct="1">
        <a:lnSpc>
          <a:spcPct val="90000"/>
        </a:lnSpc>
        <a:spcBef>
          <a:spcPts val="533"/>
        </a:spcBef>
        <a:buFont typeface="Arial" panose="020B0604020202020204" pitchFamily="34" charset="0"/>
        <a:buChar char="•"/>
        <a:defRPr sz="2560" kern="1200">
          <a:solidFill>
            <a:schemeClr val="tx1"/>
          </a:solidFill>
          <a:latin typeface="+mn-lt"/>
          <a:ea typeface="+mn-ea"/>
          <a:cs typeface="+mn-cs"/>
        </a:defRPr>
      </a:lvl2pPr>
      <a:lvl3pPr marL="1219238" indent="-243848" algn="l" defTabSz="975390" rtl="0" eaLnBrk="1" latinLnBrk="0" hangingPunct="1">
        <a:lnSpc>
          <a:spcPct val="90000"/>
        </a:lnSpc>
        <a:spcBef>
          <a:spcPts val="533"/>
        </a:spcBef>
        <a:buFont typeface="Arial" panose="020B0604020202020204" pitchFamily="34" charset="0"/>
        <a:buChar char="•"/>
        <a:defRPr sz="2133" kern="1200">
          <a:solidFill>
            <a:schemeClr val="tx1"/>
          </a:solidFill>
          <a:latin typeface="+mn-lt"/>
          <a:ea typeface="+mn-ea"/>
          <a:cs typeface="+mn-cs"/>
        </a:defRPr>
      </a:lvl3pPr>
      <a:lvl4pPr marL="1706933"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4pPr>
      <a:lvl5pPr marL="219462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5pPr>
      <a:lvl6pPr marL="268232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6pPr>
      <a:lvl7pPr marL="317001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7pPr>
      <a:lvl8pPr marL="365771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8pPr>
      <a:lvl9pPr marL="4145410"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9pPr>
    </p:bodyStyle>
    <p:otherStyle>
      <a:defPPr>
        <a:defRPr lang="en-US"/>
      </a:defPPr>
      <a:lvl1pPr marL="0" algn="l" defTabSz="975390" rtl="0" eaLnBrk="1" latinLnBrk="0" hangingPunct="1">
        <a:defRPr sz="1920" kern="1200">
          <a:solidFill>
            <a:schemeClr val="tx1"/>
          </a:solidFill>
          <a:latin typeface="+mn-lt"/>
          <a:ea typeface="+mn-ea"/>
          <a:cs typeface="+mn-cs"/>
        </a:defRPr>
      </a:lvl1pPr>
      <a:lvl2pPr marL="487695" algn="l" defTabSz="975390" rtl="0" eaLnBrk="1" latinLnBrk="0" hangingPunct="1">
        <a:defRPr sz="1920" kern="1200">
          <a:solidFill>
            <a:schemeClr val="tx1"/>
          </a:solidFill>
          <a:latin typeface="+mn-lt"/>
          <a:ea typeface="+mn-ea"/>
          <a:cs typeface="+mn-cs"/>
        </a:defRPr>
      </a:lvl2pPr>
      <a:lvl3pPr marL="975390" algn="l" defTabSz="975390" rtl="0" eaLnBrk="1" latinLnBrk="0" hangingPunct="1">
        <a:defRPr sz="1920" kern="1200">
          <a:solidFill>
            <a:schemeClr val="tx1"/>
          </a:solidFill>
          <a:latin typeface="+mn-lt"/>
          <a:ea typeface="+mn-ea"/>
          <a:cs typeface="+mn-cs"/>
        </a:defRPr>
      </a:lvl3pPr>
      <a:lvl4pPr marL="1463086" algn="l" defTabSz="975390" rtl="0" eaLnBrk="1" latinLnBrk="0" hangingPunct="1">
        <a:defRPr sz="1920" kern="1200">
          <a:solidFill>
            <a:schemeClr val="tx1"/>
          </a:solidFill>
          <a:latin typeface="+mn-lt"/>
          <a:ea typeface="+mn-ea"/>
          <a:cs typeface="+mn-cs"/>
        </a:defRPr>
      </a:lvl4pPr>
      <a:lvl5pPr marL="1950781" algn="l" defTabSz="975390" rtl="0" eaLnBrk="1" latinLnBrk="0" hangingPunct="1">
        <a:defRPr sz="1920" kern="1200">
          <a:solidFill>
            <a:schemeClr val="tx1"/>
          </a:solidFill>
          <a:latin typeface="+mn-lt"/>
          <a:ea typeface="+mn-ea"/>
          <a:cs typeface="+mn-cs"/>
        </a:defRPr>
      </a:lvl5pPr>
      <a:lvl6pPr marL="2438476" algn="l" defTabSz="975390" rtl="0" eaLnBrk="1" latinLnBrk="0" hangingPunct="1">
        <a:defRPr sz="1920" kern="1200">
          <a:solidFill>
            <a:schemeClr val="tx1"/>
          </a:solidFill>
          <a:latin typeface="+mn-lt"/>
          <a:ea typeface="+mn-ea"/>
          <a:cs typeface="+mn-cs"/>
        </a:defRPr>
      </a:lvl6pPr>
      <a:lvl7pPr marL="2926171" algn="l" defTabSz="975390" rtl="0" eaLnBrk="1" latinLnBrk="0" hangingPunct="1">
        <a:defRPr sz="1920" kern="1200">
          <a:solidFill>
            <a:schemeClr val="tx1"/>
          </a:solidFill>
          <a:latin typeface="+mn-lt"/>
          <a:ea typeface="+mn-ea"/>
          <a:cs typeface="+mn-cs"/>
        </a:defRPr>
      </a:lvl7pPr>
      <a:lvl8pPr marL="3413867" algn="l" defTabSz="975390" rtl="0" eaLnBrk="1" latinLnBrk="0" hangingPunct="1">
        <a:defRPr sz="1920" kern="1200">
          <a:solidFill>
            <a:schemeClr val="tx1"/>
          </a:solidFill>
          <a:latin typeface="+mn-lt"/>
          <a:ea typeface="+mn-ea"/>
          <a:cs typeface="+mn-cs"/>
        </a:defRPr>
      </a:lvl8pPr>
      <a:lvl9pPr marL="3901562" algn="l" defTabSz="975390" rtl="0" eaLnBrk="1" latinLnBrk="0" hangingPunct="1">
        <a:defRPr sz="19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5.jpeg"/><Relationship Id="rId7"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17.png"/><Relationship Id="rId4" Type="http://schemas.openxmlformats.org/officeDocument/2006/relationships/image" Target="../media/image16.jpeg"/><Relationship Id="rId9"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jpeg"/><Relationship Id="rId4" Type="http://schemas.openxmlformats.org/officeDocument/2006/relationships/image" Target="../media/image22.gif"/></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chart" Target="../charts/chart5.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chart" Target="../charts/chart6.xml"/><Relationship Id="rId5" Type="http://schemas.openxmlformats.org/officeDocument/2006/relationships/image" Target="../media/image5.pn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5.pn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chart" Target="../charts/chart7.xml"/><Relationship Id="rId5" Type="http://schemas.openxmlformats.org/officeDocument/2006/relationships/image" Target="../media/image5.pn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8" Type="http://schemas.openxmlformats.org/officeDocument/2006/relationships/image" Target="../media/image33.emf"/><Relationship Id="rId3" Type="http://schemas.openxmlformats.org/officeDocument/2006/relationships/notesSlide" Target="../notesSlides/notesSlide24.xml"/><Relationship Id="rId7"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6.jpeg"/></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chart" Target="../charts/chart8.xml"/><Relationship Id="rId5" Type="http://schemas.openxmlformats.org/officeDocument/2006/relationships/image" Target="../media/image5.png"/><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6.jpeg"/><Relationship Id="rId7" Type="http://schemas.openxmlformats.org/officeDocument/2006/relationships/image" Target="../media/image35.jpe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37.png"/></Relationships>
</file>

<file path=ppt/slides/_rels/slide27.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5.jpeg"/><Relationship Id="rId3" Type="http://schemas.openxmlformats.org/officeDocument/2006/relationships/image" Target="../media/image38.png"/><Relationship Id="rId7" Type="http://schemas.openxmlformats.org/officeDocument/2006/relationships/image" Target="../media/image41.jpeg"/><Relationship Id="rId12" Type="http://schemas.openxmlformats.org/officeDocument/2006/relationships/image" Target="../media/image44.jpeg"/><Relationship Id="rId17" Type="http://schemas.openxmlformats.org/officeDocument/2006/relationships/image" Target="../media/image49.png"/><Relationship Id="rId2" Type="http://schemas.openxmlformats.org/officeDocument/2006/relationships/notesSlide" Target="../notesSlides/notesSlide27.xml"/><Relationship Id="rId16" Type="http://schemas.openxmlformats.org/officeDocument/2006/relationships/image" Target="../media/image48.png"/><Relationship Id="rId1" Type="http://schemas.openxmlformats.org/officeDocument/2006/relationships/slideLayout" Target="../slideLayouts/slideLayout2.xml"/><Relationship Id="rId6" Type="http://schemas.openxmlformats.org/officeDocument/2006/relationships/image" Target="../media/image40.png"/><Relationship Id="rId11" Type="http://schemas.openxmlformats.org/officeDocument/2006/relationships/image" Target="../media/image43.jpeg"/><Relationship Id="rId5" Type="http://schemas.openxmlformats.org/officeDocument/2006/relationships/image" Target="../media/image39.png"/><Relationship Id="rId15" Type="http://schemas.openxmlformats.org/officeDocument/2006/relationships/image" Target="../media/image47.png"/><Relationship Id="rId10" Type="http://schemas.microsoft.com/office/2007/relationships/hdphoto" Target="../media/hdphoto4.wdp"/><Relationship Id="rId4" Type="http://schemas.microsoft.com/office/2007/relationships/hdphoto" Target="../media/hdphoto3.wdp"/><Relationship Id="rId9" Type="http://schemas.openxmlformats.org/officeDocument/2006/relationships/image" Target="../media/image42.png"/><Relationship Id="rId14" Type="http://schemas.openxmlformats.org/officeDocument/2006/relationships/image" Target="../media/image46.png"/></Relationships>
</file>

<file path=ppt/slides/_rels/slide2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51.png"/><Relationship Id="rId2" Type="http://schemas.openxmlformats.org/officeDocument/2006/relationships/notesSlide" Target="../notesSlides/notesSlide29.xml"/><Relationship Id="rId1" Type="http://schemas.openxmlformats.org/officeDocument/2006/relationships/slideLayout" Target="../slideLayouts/slideLayout4.xml"/><Relationship Id="rId6" Type="http://schemas.openxmlformats.org/officeDocument/2006/relationships/image" Target="../media/image50.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chart" Target="../charts/chart1.xml"/></Relationships>
</file>

<file path=ppt/slides/_rels/slide30.xml.rels><?xml version="1.0" encoding="UTF-8" standalone="yes"?>
<Relationships xmlns="http://schemas.openxmlformats.org/package/2006/relationships"><Relationship Id="rId3" Type="http://schemas.openxmlformats.org/officeDocument/2006/relationships/image" Target="../media/image6.jpeg"/><Relationship Id="rId7" Type="http://schemas.microsoft.com/office/2007/relationships/hdphoto" Target="../media/hdphoto5.wdp"/><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png"/><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51.png"/><Relationship Id="rId2" Type="http://schemas.openxmlformats.org/officeDocument/2006/relationships/notesSlide" Target="../notesSlides/notesSlide33.xml"/><Relationship Id="rId1" Type="http://schemas.openxmlformats.org/officeDocument/2006/relationships/slideLayout" Target="../slideLayouts/slideLayout4.xml"/><Relationship Id="rId6" Type="http://schemas.openxmlformats.org/officeDocument/2006/relationships/image" Target="../media/image50.png"/><Relationship Id="rId5" Type="http://schemas.openxmlformats.org/officeDocument/2006/relationships/image" Target="../media/image5.png"/><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4.xml"/><Relationship Id="rId1" Type="http://schemas.openxmlformats.org/officeDocument/2006/relationships/slideLayout" Target="../slideLayouts/slideLayout4.xml"/><Relationship Id="rId4" Type="http://schemas.openxmlformats.org/officeDocument/2006/relationships/image" Target="../media/image51.png"/></Relationships>
</file>

<file path=ppt/slides/_rels/slide35.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51.png"/><Relationship Id="rId2" Type="http://schemas.openxmlformats.org/officeDocument/2006/relationships/notesSlide" Target="../notesSlides/notesSlide35.xml"/><Relationship Id="rId1" Type="http://schemas.openxmlformats.org/officeDocument/2006/relationships/slideLayout" Target="../slideLayouts/slideLayout4.xml"/><Relationship Id="rId6" Type="http://schemas.openxmlformats.org/officeDocument/2006/relationships/image" Target="../media/image50.png"/><Relationship Id="rId5" Type="http://schemas.openxmlformats.org/officeDocument/2006/relationships/image" Target="../media/image5.png"/><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6.xml"/><Relationship Id="rId1" Type="http://schemas.openxmlformats.org/officeDocument/2006/relationships/slideLayout" Target="../slideLayouts/slideLayout4.xml"/><Relationship Id="rId4" Type="http://schemas.openxmlformats.org/officeDocument/2006/relationships/image" Target="../media/image51.png"/></Relationships>
</file>

<file path=ppt/slides/_rels/slide37.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37.xml"/><Relationship Id="rId1" Type="http://schemas.openxmlformats.org/officeDocument/2006/relationships/slideLayout" Target="../slideLayouts/slideLayout4.xml"/><Relationship Id="rId5" Type="http://schemas.openxmlformats.org/officeDocument/2006/relationships/image" Target="../media/image51.png"/><Relationship Id="rId4" Type="http://schemas.openxmlformats.org/officeDocument/2006/relationships/image" Target="../media/image53.png"/></Relationships>
</file>

<file path=ppt/slides/_rels/slide3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hyperlink" Target="http://www.chulavistaca.gov/publicsafety"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6BCC412-F27B-4714-8EBF-0998B6D6B8A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13004800" cy="9753600"/>
          </a:xfrm>
          <a:prstGeom prst="rect">
            <a:avLst/>
          </a:prstGeom>
        </p:spPr>
      </p:pic>
      <p:sp>
        <p:nvSpPr>
          <p:cNvPr id="15" name="Rectangle 1">
            <a:extLst>
              <a:ext uri="{FF2B5EF4-FFF2-40B4-BE49-F238E27FC236}">
                <a16:creationId xmlns:a16="http://schemas.microsoft.com/office/drawing/2014/main" id="{CEC71D9C-9A1D-4481-B192-C62345BE2A50}"/>
              </a:ext>
            </a:extLst>
          </p:cNvPr>
          <p:cNvSpPr>
            <a:spLocks/>
          </p:cNvSpPr>
          <p:nvPr/>
        </p:nvSpPr>
        <p:spPr bwMode="auto">
          <a:xfrm>
            <a:off x="406400" y="449093"/>
            <a:ext cx="12192000" cy="2751307"/>
          </a:xfrm>
          <a:prstGeom prst="rect">
            <a:avLst/>
          </a:prstGeom>
          <a:noFill/>
          <a:ln>
            <a:noFill/>
          </a:ln>
          <a:effectLst>
            <a:outerShdw blurRad="50800" dist="38100" dir="2700000" algn="tl" rotWithShape="0">
              <a:prstClr val="black">
                <a:alpha val="40000"/>
              </a:prst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0" tIns="0" rIns="0" bIns="0"/>
          <a:lstStyle/>
          <a:p>
            <a:pPr>
              <a:spcBef>
                <a:spcPts val="600"/>
              </a:spcBef>
              <a:buClr>
                <a:srgbClr val="B72121"/>
              </a:buClr>
              <a:buSzPct val="75000"/>
            </a:pPr>
            <a:r>
              <a:rPr lang="en-US" sz="6000" b="1" cap="small" dirty="0">
                <a:solidFill>
                  <a:schemeClr val="bg1"/>
                </a:solidFill>
                <a:latin typeface="Arial" charset="0"/>
                <a:ea typeface="ＭＳ Ｐゴシック" charset="0"/>
                <a:cs typeface="Arial" charset="0"/>
                <a:sym typeface="Arial" charset="0"/>
              </a:rPr>
              <a:t>Chula Vista Police Department</a:t>
            </a:r>
          </a:p>
          <a:p>
            <a:pPr>
              <a:spcBef>
                <a:spcPts val="600"/>
              </a:spcBef>
              <a:buClr>
                <a:srgbClr val="B72121"/>
              </a:buClr>
              <a:buSzPct val="75000"/>
            </a:pPr>
            <a:r>
              <a:rPr lang="en-US" sz="9600" b="1" dirty="0">
                <a:solidFill>
                  <a:schemeClr val="bg1"/>
                </a:solidFill>
                <a:latin typeface="Arial Black" panose="020B0A04020102020204" pitchFamily="34" charset="0"/>
                <a:ea typeface="ＭＳ Ｐゴシック" charset="0"/>
                <a:cs typeface="Arial" charset="0"/>
                <a:sym typeface="Arial" charset="0"/>
              </a:rPr>
              <a:t>Staffing Study</a:t>
            </a:r>
          </a:p>
        </p:txBody>
      </p:sp>
      <p:pic>
        <p:nvPicPr>
          <p:cNvPr id="3" name="Picture 2">
            <a:extLst>
              <a:ext uri="{FF2B5EF4-FFF2-40B4-BE49-F238E27FC236}">
                <a16:creationId xmlns:a16="http://schemas.microsoft.com/office/drawing/2014/main" id="{C1A7E6C8-8DDA-4DC8-92DE-44735A9A2A85}"/>
              </a:ext>
            </a:extLst>
          </p:cNvPr>
          <p:cNvPicPr>
            <a:picLocks noChangeAspect="1"/>
          </p:cNvPicPr>
          <p:nvPr/>
        </p:nvPicPr>
        <p:blipFill>
          <a:blip r:embed="rId4" cstate="screen">
            <a:lum bright="70000" contrast="-70000"/>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tretch>
            <a:fillRect/>
          </a:stretch>
        </p:blipFill>
        <p:spPr>
          <a:xfrm>
            <a:off x="711200" y="7543800"/>
            <a:ext cx="1983230" cy="1691755"/>
          </a:xfrm>
          <a:prstGeom prst="rect">
            <a:avLst/>
          </a:prstGeom>
        </p:spPr>
      </p:pic>
    </p:spTree>
    <p:extLst>
      <p:ext uri="{BB962C8B-B14F-4D97-AF65-F5344CB8AC3E}">
        <p14:creationId xmlns:p14="http://schemas.microsoft.com/office/powerpoint/2010/main" val="1887504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658FB-C959-45FC-B7AD-3D3F65845125}"/>
              </a:ext>
            </a:extLst>
          </p:cNvPr>
          <p:cNvSpPr>
            <a:spLocks noGrp="1"/>
          </p:cNvSpPr>
          <p:nvPr>
            <p:ph type="title"/>
          </p:nvPr>
        </p:nvSpPr>
        <p:spPr/>
        <p:txBody>
          <a:bodyPr/>
          <a:lstStyle/>
          <a:p>
            <a:r>
              <a:rPr lang="en-US" dirty="0"/>
              <a:t>First-Line Services, </a:t>
            </a:r>
            <a:r>
              <a:rPr lang="en-US" u="sng" dirty="0"/>
              <a:t>Required</a:t>
            </a:r>
            <a:r>
              <a:rPr lang="en-US" dirty="0"/>
              <a:t> Staff</a:t>
            </a:r>
          </a:p>
        </p:txBody>
      </p:sp>
      <p:sp>
        <p:nvSpPr>
          <p:cNvPr id="3" name="Content Placeholder 2">
            <a:extLst>
              <a:ext uri="{FF2B5EF4-FFF2-40B4-BE49-F238E27FC236}">
                <a16:creationId xmlns:a16="http://schemas.microsoft.com/office/drawing/2014/main" id="{F08CC1EB-ABD1-4B81-8551-204599B761D9}"/>
              </a:ext>
            </a:extLst>
          </p:cNvPr>
          <p:cNvSpPr>
            <a:spLocks noGrp="1"/>
          </p:cNvSpPr>
          <p:nvPr>
            <p:ph sz="half" idx="1"/>
          </p:nvPr>
        </p:nvSpPr>
        <p:spPr>
          <a:xfrm>
            <a:off x="894080" y="3206044"/>
            <a:ext cx="5527040" cy="5023556"/>
          </a:xfrm>
        </p:spPr>
        <p:txBody>
          <a:bodyPr>
            <a:normAutofit/>
          </a:bodyPr>
          <a:lstStyle/>
          <a:p>
            <a:pPr marL="0" indent="0" algn="ctr">
              <a:buNone/>
            </a:pPr>
            <a:r>
              <a:rPr lang="en-US" sz="4400" b="1" dirty="0">
                <a:solidFill>
                  <a:srgbClr val="0066FF"/>
                </a:solidFill>
              </a:rPr>
              <a:t>PATROL</a:t>
            </a:r>
          </a:p>
          <a:p>
            <a:endParaRPr lang="en-US" sz="3600" b="1" dirty="0">
              <a:solidFill>
                <a:srgbClr val="0066FF"/>
              </a:solidFill>
            </a:endParaRPr>
          </a:p>
          <a:p>
            <a:endParaRPr lang="en-US" sz="3600" b="1" dirty="0">
              <a:solidFill>
                <a:srgbClr val="0066FF"/>
              </a:solidFill>
            </a:endParaRPr>
          </a:p>
          <a:p>
            <a:endParaRPr lang="en-US" sz="3600" b="1" dirty="0">
              <a:solidFill>
                <a:srgbClr val="0066FF"/>
              </a:solidFill>
            </a:endParaRPr>
          </a:p>
          <a:p>
            <a:endParaRPr lang="en-US" sz="3600" b="1" dirty="0">
              <a:solidFill>
                <a:srgbClr val="0066FF"/>
              </a:solidFill>
            </a:endParaRPr>
          </a:p>
          <a:p>
            <a:pPr marL="463550" indent="-242888">
              <a:tabLst>
                <a:tab pos="682625" algn="l"/>
              </a:tabLst>
            </a:pPr>
            <a:r>
              <a:rPr lang="en-US" sz="3600" dirty="0">
                <a:solidFill>
                  <a:srgbClr val="0066FF"/>
                </a:solidFill>
              </a:rPr>
              <a:t>12-13 officers avg. on-duty at any time </a:t>
            </a:r>
            <a:r>
              <a:rPr lang="en-US" sz="3600" dirty="0">
                <a:solidFill>
                  <a:schemeClr val="bg1">
                    <a:lumMod val="50000"/>
                  </a:schemeClr>
                </a:solidFill>
              </a:rPr>
              <a:t>*</a:t>
            </a:r>
          </a:p>
        </p:txBody>
      </p:sp>
      <p:sp>
        <p:nvSpPr>
          <p:cNvPr id="4" name="Content Placeholder 3">
            <a:extLst>
              <a:ext uri="{FF2B5EF4-FFF2-40B4-BE49-F238E27FC236}">
                <a16:creationId xmlns:a16="http://schemas.microsoft.com/office/drawing/2014/main" id="{9F9BDF73-D850-4586-AEA1-95C4BDEB90B8}"/>
              </a:ext>
            </a:extLst>
          </p:cNvPr>
          <p:cNvSpPr>
            <a:spLocks noGrp="1"/>
          </p:cNvSpPr>
          <p:nvPr>
            <p:ph sz="half" idx="2"/>
          </p:nvPr>
        </p:nvSpPr>
        <p:spPr>
          <a:xfrm>
            <a:off x="6583680" y="3206044"/>
            <a:ext cx="5527040" cy="5175956"/>
          </a:xfrm>
        </p:spPr>
        <p:txBody>
          <a:bodyPr>
            <a:normAutofit/>
          </a:bodyPr>
          <a:lstStyle/>
          <a:p>
            <a:pPr marL="0" indent="0" algn="ctr">
              <a:buNone/>
            </a:pPr>
            <a:r>
              <a:rPr lang="en-US" sz="4400" b="1" dirty="0">
                <a:solidFill>
                  <a:srgbClr val="C00000"/>
                </a:solidFill>
              </a:rPr>
              <a:t>911 DISPATCH</a:t>
            </a:r>
          </a:p>
          <a:p>
            <a:endParaRPr lang="en-US" sz="3600" b="1" dirty="0">
              <a:solidFill>
                <a:srgbClr val="C00000"/>
              </a:solidFill>
            </a:endParaRPr>
          </a:p>
          <a:p>
            <a:endParaRPr lang="en-US" sz="3600" b="1" dirty="0">
              <a:solidFill>
                <a:srgbClr val="C00000"/>
              </a:solidFill>
            </a:endParaRPr>
          </a:p>
          <a:p>
            <a:endParaRPr lang="en-US" sz="3600" b="1" dirty="0">
              <a:solidFill>
                <a:srgbClr val="C00000"/>
              </a:solidFill>
            </a:endParaRPr>
          </a:p>
          <a:p>
            <a:endParaRPr lang="en-US" sz="3600" b="1" dirty="0">
              <a:solidFill>
                <a:srgbClr val="C00000"/>
              </a:solidFill>
            </a:endParaRPr>
          </a:p>
          <a:p>
            <a:r>
              <a:rPr lang="en-US" sz="3600" dirty="0">
                <a:solidFill>
                  <a:srgbClr val="C00000"/>
                </a:solidFill>
              </a:rPr>
              <a:t>4-5 avg. on-duty</a:t>
            </a:r>
            <a:r>
              <a:rPr lang="en-US" sz="3600" dirty="0">
                <a:solidFill>
                  <a:schemeClr val="bg1">
                    <a:lumMod val="50000"/>
                  </a:schemeClr>
                </a:solidFill>
              </a:rPr>
              <a:t> *</a:t>
            </a:r>
            <a:endParaRPr lang="en-US" sz="3600" dirty="0">
              <a:solidFill>
                <a:srgbClr val="C00000"/>
              </a:solidFill>
            </a:endParaRPr>
          </a:p>
          <a:p>
            <a:r>
              <a:rPr lang="en-US" sz="3600" dirty="0">
                <a:solidFill>
                  <a:srgbClr val="C00000"/>
                </a:solidFill>
              </a:rPr>
              <a:t>2-3 to answer 911 calls</a:t>
            </a:r>
            <a:r>
              <a:rPr lang="en-US" sz="3600" dirty="0">
                <a:solidFill>
                  <a:schemeClr val="bg1">
                    <a:lumMod val="50000"/>
                  </a:schemeClr>
                </a:solidFill>
              </a:rPr>
              <a:t> *</a:t>
            </a:r>
            <a:endParaRPr lang="en-US" sz="3600" dirty="0">
              <a:solidFill>
                <a:srgbClr val="C00000"/>
              </a:solidFill>
            </a:endParaRPr>
          </a:p>
          <a:p>
            <a:r>
              <a:rPr lang="en-US" sz="3600" dirty="0">
                <a:solidFill>
                  <a:schemeClr val="bg1">
                    <a:lumMod val="50000"/>
                  </a:schemeClr>
                </a:solidFill>
              </a:rPr>
              <a:t>1 during graveyard shift *</a:t>
            </a:r>
          </a:p>
        </p:txBody>
      </p:sp>
      <p:pic>
        <p:nvPicPr>
          <p:cNvPr id="5" name="Picture 2" descr="Image result for police officer clipart">
            <a:extLst>
              <a:ext uri="{FF2B5EF4-FFF2-40B4-BE49-F238E27FC236}">
                <a16:creationId xmlns:a16="http://schemas.microsoft.com/office/drawing/2014/main" id="{65F883FC-2069-42F0-AE2A-4ED3C24C5AB3}"/>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173541" y="3886200"/>
            <a:ext cx="2968117" cy="207310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Related image">
            <a:extLst>
              <a:ext uri="{FF2B5EF4-FFF2-40B4-BE49-F238E27FC236}">
                <a16:creationId xmlns:a16="http://schemas.microsoft.com/office/drawing/2014/main" id="{7E261E3F-B64B-43A2-82DC-7D7A96024276}"/>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7912290" y="3886200"/>
            <a:ext cx="2869819" cy="25908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D405608-FA4B-4D71-ADEF-C3949EBEF75A}"/>
              </a:ext>
            </a:extLst>
          </p:cNvPr>
          <p:cNvSpPr txBox="1"/>
          <p:nvPr/>
        </p:nvSpPr>
        <p:spPr>
          <a:xfrm>
            <a:off x="1092200" y="8604245"/>
            <a:ext cx="10515600" cy="400110"/>
          </a:xfrm>
          <a:prstGeom prst="rect">
            <a:avLst/>
          </a:prstGeom>
          <a:noFill/>
        </p:spPr>
        <p:txBody>
          <a:bodyPr wrap="square" rtlCol="0">
            <a:spAutoFit/>
          </a:bodyPr>
          <a:lstStyle/>
          <a:p>
            <a:pPr marL="282575" indent="-282575"/>
            <a:r>
              <a:rPr lang="en-US" sz="2000" dirty="0">
                <a:solidFill>
                  <a:schemeClr val="bg1">
                    <a:lumMod val="50000"/>
                  </a:schemeClr>
                </a:solidFill>
              </a:rPr>
              <a:t>* Averages assume minimum staffing in accordance with minimum staffing policies.</a:t>
            </a:r>
          </a:p>
        </p:txBody>
      </p:sp>
      <p:sp>
        <p:nvSpPr>
          <p:cNvPr id="8" name="TextBox 7">
            <a:extLst>
              <a:ext uri="{FF2B5EF4-FFF2-40B4-BE49-F238E27FC236}">
                <a16:creationId xmlns:a16="http://schemas.microsoft.com/office/drawing/2014/main" id="{2328C7D7-1CB0-45C0-8A0F-0942B78347F4}"/>
              </a:ext>
            </a:extLst>
          </p:cNvPr>
          <p:cNvSpPr txBox="1"/>
          <p:nvPr/>
        </p:nvSpPr>
        <p:spPr>
          <a:xfrm>
            <a:off x="893763" y="2286000"/>
            <a:ext cx="11399837" cy="738664"/>
          </a:xfrm>
          <a:prstGeom prst="rect">
            <a:avLst/>
          </a:prstGeom>
          <a:noFill/>
        </p:spPr>
        <p:txBody>
          <a:bodyPr wrap="square" rtlCol="0">
            <a:spAutoFit/>
          </a:bodyPr>
          <a:lstStyle/>
          <a:p>
            <a:pPr algn="l"/>
            <a:r>
              <a:rPr lang="en-US" dirty="0">
                <a:solidFill>
                  <a:schemeClr val="accent1">
                    <a:lumMod val="75000"/>
                  </a:schemeClr>
                </a:solidFill>
              </a:rPr>
              <a:t>Realistic staffing, considering vacancies &amp; absences.</a:t>
            </a:r>
          </a:p>
        </p:txBody>
      </p:sp>
    </p:spTree>
    <p:extLst>
      <p:ext uri="{BB962C8B-B14F-4D97-AF65-F5344CB8AC3E}">
        <p14:creationId xmlns:p14="http://schemas.microsoft.com/office/powerpoint/2010/main" val="259826860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2" name="Picture 10" descr="Image result for taser axon">
            <a:extLst>
              <a:ext uri="{FF2B5EF4-FFF2-40B4-BE49-F238E27FC236}">
                <a16:creationId xmlns:a16="http://schemas.microsoft.com/office/drawing/2014/main" id="{3DD2F180-D8C0-4184-B527-43E7A05E2D10}"/>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893762" y="6012849"/>
            <a:ext cx="3467100" cy="300037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CD7B9843-E2AF-42AC-822C-2EE6140EFED4}"/>
              </a:ext>
            </a:extLst>
          </p:cNvPr>
          <p:cNvSpPr>
            <a:spLocks noGrp="1"/>
          </p:cNvSpPr>
          <p:nvPr>
            <p:ph type="title"/>
          </p:nvPr>
        </p:nvSpPr>
        <p:spPr/>
        <p:txBody>
          <a:bodyPr/>
          <a:lstStyle/>
          <a:p>
            <a:r>
              <a:rPr lang="en-US" dirty="0"/>
              <a:t>CVPD Strengths Today</a:t>
            </a:r>
          </a:p>
        </p:txBody>
      </p:sp>
      <p:pic>
        <p:nvPicPr>
          <p:cNvPr id="3088" name="Picture 16" descr="Image result for chula vista police">
            <a:extLst>
              <a:ext uri="{FF2B5EF4-FFF2-40B4-BE49-F238E27FC236}">
                <a16:creationId xmlns:a16="http://schemas.microsoft.com/office/drawing/2014/main" id="{C1183D19-26E0-43EF-B69C-DAE2F5112010}"/>
              </a:ext>
            </a:extLst>
          </p:cNvPr>
          <p:cNvPicPr>
            <a:picLocks noGrp="1" noChangeAspect="1" noChangeArrowheads="1"/>
          </p:cNvPicPr>
          <p:nvPr>
            <p:ph idx="1"/>
          </p:nvPr>
        </p:nvPicPr>
        <p:blipFill rotWithShape="1">
          <a:blip r:embed="rId4" cstate="screen">
            <a:extLst>
              <a:ext uri="{28A0092B-C50C-407E-A947-70E740481C1C}">
                <a14:useLocalDpi xmlns:a14="http://schemas.microsoft.com/office/drawing/2010/main"/>
              </a:ext>
            </a:extLst>
          </a:blip>
          <a:srcRect/>
          <a:stretch/>
        </p:blipFill>
        <p:spPr bwMode="auto">
          <a:xfrm>
            <a:off x="6976446" y="2895599"/>
            <a:ext cx="4478954" cy="2325565"/>
          </a:xfrm>
          <a:prstGeom prst="rect">
            <a:avLst/>
          </a:prstGeom>
          <a:noFill/>
          <a:ln>
            <a:solidFill>
              <a:schemeClr val="accent1">
                <a:lumMod val="50000"/>
              </a:schemeClr>
            </a:solidFill>
          </a:ln>
          <a:extLst>
            <a:ext uri="{909E8E84-426E-40DD-AFC4-6F175D3DCCD1}">
              <a14:hiddenFill xmlns:a14="http://schemas.microsoft.com/office/drawing/2010/main">
                <a:solidFill>
                  <a:srgbClr val="FFFFFF"/>
                </a:solidFill>
              </a14:hiddenFill>
            </a:ext>
          </a:extLst>
        </p:spPr>
      </p:pic>
      <p:pic>
        <p:nvPicPr>
          <p:cNvPr id="3080" name="Picture 8" descr="Image result for safe community">
            <a:extLst>
              <a:ext uri="{FF2B5EF4-FFF2-40B4-BE49-F238E27FC236}">
                <a16:creationId xmlns:a16="http://schemas.microsoft.com/office/drawing/2014/main" id="{8E1577E7-D9AB-462D-92B0-23E3AA8F610A}"/>
              </a:ext>
            </a:extLst>
          </p:cNvPr>
          <p:cNvPicPr>
            <a:picLocks noChangeAspect="1" noChangeArrowheads="1"/>
          </p:cNvPicPr>
          <p:nvPr/>
        </p:nvPicPr>
        <p:blipFill rotWithShape="1">
          <a:blip r:embed="rId5" cstate="screen">
            <a:extLst>
              <a:ext uri="{BEBA8EAE-BF5A-486C-A8C5-ECC9F3942E4B}">
                <a14:imgProps xmlns:a14="http://schemas.microsoft.com/office/drawing/2010/main">
                  <a14:imgLayer r:embed="rId6">
                    <a14:imgEffect>
                      <a14:backgroundRemoval t="7302" b="89524" l="6228" r="89777">
                        <a14:foregroundMark x1="65761" y1="10990" x2="71563" y2="7302"/>
                        <a14:foregroundMark x1="71563" y1="7302" x2="77086" y2="11111"/>
                        <a14:foregroundMark x1="45454" y1="59048" x2="44771" y2="58730"/>
                        <a14:foregroundMark x1="46196" y1="59394" x2="45454" y2="59048"/>
                        <a14:foregroundMark x1="48179" y1="60317" x2="46774" y2="59663"/>
                        <a14:foregroundMark x1="41128" y1="46667" x2="41481" y2="54286"/>
                        <a14:foregroundMark x1="38073" y1="53333" x2="38308" y2="59365"/>
                        <a14:foregroundMark x1="35488" y1="50159" x2="35488" y2="50159"/>
                        <a14:foregroundMark x1="30787" y1="54603" x2="30787" y2="54603"/>
                        <a14:foregroundMark x1="27732" y1="48889" x2="27732" y2="48889"/>
                        <a14:foregroundMark x1="27732" y1="49841" x2="30905" y2="53016"/>
                        <a14:foregroundMark x1="32902" y1="27937" x2="32902" y2="27937"/>
                        <a14:foregroundMark x1="34783" y1="26667" x2="34430" y2="29841"/>
                        <a14:foregroundMark x1="29377" y1="21587" x2="29377" y2="24444"/>
                        <a14:foregroundMark x1="20094" y1="25397" x2="19976" y2="28254"/>
                        <a14:foregroundMark x1="16451" y1="26032" x2="16921" y2="28571"/>
                        <a14:foregroundMark x1="11516" y1="23810" x2="11163" y2="26032"/>
                        <a14:foregroundMark x1="14454" y1="17143" x2="14924" y2="16190"/>
                        <a14:foregroundMark x1="26439" y1="17460" x2="26322" y2="16508"/>
                        <a14:foregroundMark x1="6228" y1="24762" x2="6228" y2="23810"/>
                        <a14:foregroundMark x1="27615" y1="79048" x2="28202" y2="82222"/>
                        <a14:foregroundMark x1="35018" y1="81905" x2="35840" y2="84762"/>
                        <a14:foregroundMark x1="41951" y1="82540" x2="42186" y2="85714"/>
                        <a14:foregroundMark x1="52879" y1="82540" x2="53467" y2="86349"/>
                        <a14:foregroundMark x1="63807" y1="83810" x2="64042" y2="86032"/>
                        <a14:foregroundMark x1="70388" y1="83492" x2="71093" y2="86349"/>
                        <a14:foregroundMark x1="77908" y1="83810" x2="78378" y2="86984"/>
                        <a14:backgroundMark x1="65335" y1="10476" x2="65570" y2="10476"/>
                        <a14:backgroundMark x1="64865" y1="11429" x2="66157" y2="8571"/>
                        <a14:backgroundMark x1="36075" y1="58413" x2="36075" y2="58413"/>
                        <a14:backgroundMark x1="46533" y1="57778" x2="46533" y2="57778"/>
                        <a14:backgroundMark x1="46533" y1="52381" x2="46533" y2="52381"/>
                        <a14:backgroundMark x1="46416" y1="58413" x2="46416" y2="58413"/>
                        <a14:backgroundMark x1="46298" y1="58730" x2="46298" y2="58730"/>
                        <a14:backgroundMark x1="46533" y1="59048" x2="46533" y2="59048"/>
                        <a14:backgroundMark x1="46298" y1="59048" x2="46651" y2="59365"/>
                        <a14:backgroundMark x1="46651" y1="59365" x2="46886" y2="59048"/>
                        <a14:backgroundMark x1="47121" y1="59048" x2="47121" y2="59048"/>
                        <a14:backgroundMark x1="33843" y1="26667" x2="33608" y2="25397"/>
                      </a14:backgroundRemoval>
                    </a14:imgEffect>
                  </a14:imgLayer>
                </a14:imgProps>
              </a:ext>
              <a:ext uri="{28A0092B-C50C-407E-A947-70E740481C1C}">
                <a14:useLocalDpi xmlns:a14="http://schemas.microsoft.com/office/drawing/2010/main"/>
              </a:ext>
            </a:extLst>
          </a:blip>
          <a:srcRect l="1469" t="3721" r="7929" b="1"/>
          <a:stretch/>
        </p:blipFill>
        <p:spPr bwMode="auto">
          <a:xfrm>
            <a:off x="893763" y="2919499"/>
            <a:ext cx="5838402" cy="2296502"/>
          </a:xfrm>
          <a:prstGeom prst="rect">
            <a:avLst/>
          </a:prstGeom>
          <a:noFill/>
          <a:ln>
            <a:solidFill>
              <a:schemeClr val="accent1">
                <a:lumMod val="50000"/>
              </a:schemeClr>
            </a:solidFill>
          </a:ln>
          <a:extLst>
            <a:ext uri="{909E8E84-426E-40DD-AFC4-6F175D3DCCD1}">
              <a14:hiddenFill xmlns:a14="http://schemas.microsoft.com/office/drawing/2010/main">
                <a:solidFill>
                  <a:srgbClr val="FFFFFF"/>
                </a:solidFill>
              </a14:hiddenFill>
            </a:ext>
          </a:extLst>
        </p:spPr>
      </p:pic>
      <p:pic>
        <p:nvPicPr>
          <p:cNvPr id="3090" name="Picture 18" descr="Image result for police smartphone">
            <a:extLst>
              <a:ext uri="{FF2B5EF4-FFF2-40B4-BE49-F238E27FC236}">
                <a16:creationId xmlns:a16="http://schemas.microsoft.com/office/drawing/2014/main" id="{315E49FE-2290-4AC2-A86D-B88631DB8B5E}"/>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b="-1"/>
          <a:stretch/>
        </p:blipFill>
        <p:spPr bwMode="auto">
          <a:xfrm>
            <a:off x="4360861" y="6006184"/>
            <a:ext cx="2386385" cy="300704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3086" name="Picture 14" descr="Image result for efficiency">
            <a:extLst>
              <a:ext uri="{FF2B5EF4-FFF2-40B4-BE49-F238E27FC236}">
                <a16:creationId xmlns:a16="http://schemas.microsoft.com/office/drawing/2014/main" id="{90C40ACB-55E6-4BB9-9228-EB44E8535731}"/>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6959600" y="6012849"/>
            <a:ext cx="4478954" cy="300037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3094" name="Picture 22" descr="School Safety">
            <a:extLst>
              <a:ext uri="{FF2B5EF4-FFF2-40B4-BE49-F238E27FC236}">
                <a16:creationId xmlns:a16="http://schemas.microsoft.com/office/drawing/2014/main" id="{613233A5-19D3-40AA-80CA-EC4A8E9E0C1F}"/>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4608675" y="2912834"/>
            <a:ext cx="1676400" cy="165980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F1328450-0078-4F5A-A39B-E5755BBFCD9A}"/>
              </a:ext>
            </a:extLst>
          </p:cNvPr>
          <p:cNvSpPr txBox="1"/>
          <p:nvPr/>
        </p:nvSpPr>
        <p:spPr>
          <a:xfrm>
            <a:off x="893763" y="2286000"/>
            <a:ext cx="5838402" cy="646331"/>
          </a:xfrm>
          <a:prstGeom prst="rect">
            <a:avLst/>
          </a:prstGeom>
          <a:solidFill>
            <a:schemeClr val="accent1">
              <a:lumMod val="50000"/>
            </a:schemeClr>
          </a:solidFill>
        </p:spPr>
        <p:txBody>
          <a:bodyPr wrap="square" rtlCol="0">
            <a:spAutoFit/>
          </a:bodyPr>
          <a:lstStyle/>
          <a:p>
            <a:pPr algn="l"/>
            <a:r>
              <a:rPr lang="en-US" sz="3600" b="1" dirty="0">
                <a:solidFill>
                  <a:schemeClr val="bg1"/>
                </a:solidFill>
              </a:rPr>
              <a:t>ONE OF THE SAFEST CITIES</a:t>
            </a:r>
          </a:p>
        </p:txBody>
      </p:sp>
      <p:sp>
        <p:nvSpPr>
          <p:cNvPr id="10" name="TextBox 9">
            <a:extLst>
              <a:ext uri="{FF2B5EF4-FFF2-40B4-BE49-F238E27FC236}">
                <a16:creationId xmlns:a16="http://schemas.microsoft.com/office/drawing/2014/main" id="{13577FD0-E631-494F-9D68-3961E4A02FCF}"/>
              </a:ext>
            </a:extLst>
          </p:cNvPr>
          <p:cNvSpPr txBox="1"/>
          <p:nvPr/>
        </p:nvSpPr>
        <p:spPr>
          <a:xfrm>
            <a:off x="6959600" y="2273168"/>
            <a:ext cx="4495800" cy="646331"/>
          </a:xfrm>
          <a:prstGeom prst="rect">
            <a:avLst/>
          </a:prstGeom>
          <a:solidFill>
            <a:schemeClr val="accent1">
              <a:lumMod val="50000"/>
            </a:schemeClr>
          </a:solidFill>
        </p:spPr>
        <p:txBody>
          <a:bodyPr wrap="square" rtlCol="0">
            <a:spAutoFit/>
          </a:bodyPr>
          <a:lstStyle/>
          <a:p>
            <a:pPr algn="l"/>
            <a:r>
              <a:rPr lang="en-US" sz="3600" b="1" dirty="0">
                <a:solidFill>
                  <a:schemeClr val="bg1"/>
                </a:solidFill>
              </a:rPr>
              <a:t>LEAN OPERATIONS</a:t>
            </a:r>
          </a:p>
        </p:txBody>
      </p:sp>
      <p:sp>
        <p:nvSpPr>
          <p:cNvPr id="11" name="TextBox 10">
            <a:extLst>
              <a:ext uri="{FF2B5EF4-FFF2-40B4-BE49-F238E27FC236}">
                <a16:creationId xmlns:a16="http://schemas.microsoft.com/office/drawing/2014/main" id="{C4782304-3726-46FB-A131-06352ED4DA3C}"/>
              </a:ext>
            </a:extLst>
          </p:cNvPr>
          <p:cNvSpPr txBox="1"/>
          <p:nvPr/>
        </p:nvSpPr>
        <p:spPr>
          <a:xfrm>
            <a:off x="893762" y="5359853"/>
            <a:ext cx="5853484" cy="646331"/>
          </a:xfrm>
          <a:prstGeom prst="rect">
            <a:avLst/>
          </a:prstGeom>
          <a:solidFill>
            <a:schemeClr val="accent1">
              <a:lumMod val="50000"/>
            </a:schemeClr>
          </a:solidFill>
        </p:spPr>
        <p:txBody>
          <a:bodyPr wrap="square" rtlCol="0">
            <a:spAutoFit/>
          </a:bodyPr>
          <a:lstStyle/>
          <a:p>
            <a:pPr algn="l"/>
            <a:r>
              <a:rPr lang="en-US" sz="3600" b="1" dirty="0">
                <a:solidFill>
                  <a:schemeClr val="bg1"/>
                </a:solidFill>
              </a:rPr>
              <a:t>TECHNOLOGY &amp; INNOVATION</a:t>
            </a:r>
          </a:p>
        </p:txBody>
      </p:sp>
      <p:sp>
        <p:nvSpPr>
          <p:cNvPr id="12" name="TextBox 11">
            <a:extLst>
              <a:ext uri="{FF2B5EF4-FFF2-40B4-BE49-F238E27FC236}">
                <a16:creationId xmlns:a16="http://schemas.microsoft.com/office/drawing/2014/main" id="{38A9EF66-8E7C-4D37-8BFA-3A2081FE1DD3}"/>
              </a:ext>
            </a:extLst>
          </p:cNvPr>
          <p:cNvSpPr txBox="1"/>
          <p:nvPr/>
        </p:nvSpPr>
        <p:spPr>
          <a:xfrm>
            <a:off x="6942754" y="5359852"/>
            <a:ext cx="4495800" cy="646331"/>
          </a:xfrm>
          <a:prstGeom prst="rect">
            <a:avLst/>
          </a:prstGeom>
          <a:solidFill>
            <a:schemeClr val="accent1">
              <a:lumMod val="50000"/>
            </a:schemeClr>
          </a:solidFill>
        </p:spPr>
        <p:txBody>
          <a:bodyPr wrap="square" rtlCol="0">
            <a:spAutoFit/>
          </a:bodyPr>
          <a:lstStyle/>
          <a:p>
            <a:pPr algn="l"/>
            <a:r>
              <a:rPr lang="en-US" sz="3600" b="1" dirty="0">
                <a:solidFill>
                  <a:schemeClr val="bg1"/>
                </a:solidFill>
              </a:rPr>
              <a:t>EFFICIENCY</a:t>
            </a:r>
          </a:p>
        </p:txBody>
      </p:sp>
    </p:spTree>
    <p:extLst>
      <p:ext uri="{BB962C8B-B14F-4D97-AF65-F5344CB8AC3E}">
        <p14:creationId xmlns:p14="http://schemas.microsoft.com/office/powerpoint/2010/main" val="14647483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709E3-862B-4737-9B44-6547D91BAFFB}"/>
              </a:ext>
            </a:extLst>
          </p:cNvPr>
          <p:cNvSpPr>
            <a:spLocks noGrp="1"/>
          </p:cNvSpPr>
          <p:nvPr>
            <p:ph type="title"/>
          </p:nvPr>
        </p:nvSpPr>
        <p:spPr/>
        <p:txBody>
          <a:bodyPr/>
          <a:lstStyle/>
          <a:p>
            <a:r>
              <a:rPr lang="en-US" dirty="0"/>
              <a:t>CVPD Gaps and Challenges</a:t>
            </a:r>
          </a:p>
        </p:txBody>
      </p:sp>
      <p:pic>
        <p:nvPicPr>
          <p:cNvPr id="6148" name="Picture 4" descr="Image result for downward chart icon">
            <a:extLst>
              <a:ext uri="{FF2B5EF4-FFF2-40B4-BE49-F238E27FC236}">
                <a16:creationId xmlns:a16="http://schemas.microsoft.com/office/drawing/2014/main" id="{724065A6-9B91-4ACE-8018-ABE88C3B3184}"/>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23318" y="2255739"/>
            <a:ext cx="2355055" cy="2355055"/>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Image result for arrive late clipart">
            <a:extLst>
              <a:ext uri="{FF2B5EF4-FFF2-40B4-BE49-F238E27FC236}">
                <a16:creationId xmlns:a16="http://schemas.microsoft.com/office/drawing/2014/main" id="{24899088-CC27-4014-BC28-68811BEFB947}"/>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0059415" y="6858000"/>
            <a:ext cx="2051305" cy="2098153"/>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Image result for chula vista growth management">
            <a:extLst>
              <a:ext uri="{FF2B5EF4-FFF2-40B4-BE49-F238E27FC236}">
                <a16:creationId xmlns:a16="http://schemas.microsoft.com/office/drawing/2014/main" id="{66197E3E-3B19-461A-8CF9-7A6AA724236D}"/>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3575273" y="4340337"/>
            <a:ext cx="5825788" cy="2974863"/>
          </a:xfrm>
          <a:prstGeom prst="rect">
            <a:avLst/>
          </a:prstGeom>
          <a:noFill/>
          <a:ln>
            <a:solidFill>
              <a:schemeClr val="tx1"/>
            </a:solidFill>
          </a:ln>
          <a:effectLst>
            <a:outerShdw blurRad="228600" dist="1016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6154" name="Picture 10" descr="Image result for desk full of paperwork clipart">
            <a:extLst>
              <a:ext uri="{FF2B5EF4-FFF2-40B4-BE49-F238E27FC236}">
                <a16:creationId xmlns:a16="http://schemas.microsoft.com/office/drawing/2014/main" id="{EB15BA16-7542-48E7-8B33-C0B846764A0B}"/>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9934973" y="1676400"/>
            <a:ext cx="2355055" cy="3182507"/>
          </a:xfrm>
          <a:prstGeom prst="rect">
            <a:avLst/>
          </a:prstGeom>
          <a:noFill/>
          <a:extLst>
            <a:ext uri="{909E8E84-426E-40DD-AFC4-6F175D3DCCD1}">
              <a14:hiddenFill xmlns:a14="http://schemas.microsoft.com/office/drawing/2010/main">
                <a:solidFill>
                  <a:srgbClr val="FFFFFF"/>
                </a:solidFill>
              </a14:hiddenFill>
            </a:ext>
          </a:extLst>
        </p:spPr>
      </p:pic>
      <p:pic>
        <p:nvPicPr>
          <p:cNvPr id="6156" name="Picture 12" descr="Image result for escaping criminal clipart">
            <a:extLst>
              <a:ext uri="{FF2B5EF4-FFF2-40B4-BE49-F238E27FC236}">
                <a16:creationId xmlns:a16="http://schemas.microsoft.com/office/drawing/2014/main" id="{18ED8B49-5D60-40E4-87C9-B03F25D668A3}"/>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1168400" y="6816328"/>
            <a:ext cx="1371600" cy="232767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EECDACDA-E7C6-47BB-9818-9551B8515F57}"/>
              </a:ext>
            </a:extLst>
          </p:cNvPr>
          <p:cNvSpPr txBox="1"/>
          <p:nvPr/>
        </p:nvSpPr>
        <p:spPr>
          <a:xfrm>
            <a:off x="432248" y="4673025"/>
            <a:ext cx="2834653" cy="1077218"/>
          </a:xfrm>
          <a:prstGeom prst="rect">
            <a:avLst/>
          </a:prstGeom>
          <a:noFill/>
        </p:spPr>
        <p:txBody>
          <a:bodyPr wrap="square" rtlCol="0">
            <a:spAutoFit/>
          </a:bodyPr>
          <a:lstStyle/>
          <a:p>
            <a:r>
              <a:rPr lang="en-US" sz="3200" dirty="0">
                <a:ln>
                  <a:solidFill>
                    <a:srgbClr val="FF0000"/>
                  </a:solidFill>
                </a:ln>
                <a:solidFill>
                  <a:srgbClr val="CC0000"/>
                </a:solidFill>
                <a:latin typeface="Arial Black" panose="020B0A04020102020204" pitchFamily="34" charset="0"/>
              </a:rPr>
              <a:t>DECLINING</a:t>
            </a:r>
          </a:p>
          <a:p>
            <a:r>
              <a:rPr lang="en-US" sz="3200" dirty="0">
                <a:ln>
                  <a:solidFill>
                    <a:srgbClr val="FF0000"/>
                  </a:solidFill>
                </a:ln>
                <a:solidFill>
                  <a:srgbClr val="CC0000"/>
                </a:solidFill>
                <a:latin typeface="Arial Black" panose="020B0A04020102020204" pitchFamily="34" charset="0"/>
              </a:rPr>
              <a:t>STAFFING</a:t>
            </a:r>
          </a:p>
        </p:txBody>
      </p:sp>
      <p:sp>
        <p:nvSpPr>
          <p:cNvPr id="13" name="TextBox 12">
            <a:extLst>
              <a:ext uri="{FF2B5EF4-FFF2-40B4-BE49-F238E27FC236}">
                <a16:creationId xmlns:a16="http://schemas.microsoft.com/office/drawing/2014/main" id="{F64DFF4A-BC72-4FE1-8CD8-94F0803D3845}"/>
              </a:ext>
            </a:extLst>
          </p:cNvPr>
          <p:cNvSpPr txBox="1"/>
          <p:nvPr/>
        </p:nvSpPr>
        <p:spPr>
          <a:xfrm>
            <a:off x="9579363" y="5867078"/>
            <a:ext cx="2971800" cy="1077218"/>
          </a:xfrm>
          <a:prstGeom prst="rect">
            <a:avLst/>
          </a:prstGeom>
          <a:noFill/>
        </p:spPr>
        <p:txBody>
          <a:bodyPr wrap="square" rtlCol="0">
            <a:spAutoFit/>
          </a:bodyPr>
          <a:lstStyle/>
          <a:p>
            <a:r>
              <a:rPr lang="en-US" sz="3200" dirty="0">
                <a:ln>
                  <a:solidFill>
                    <a:schemeClr val="accent2">
                      <a:lumMod val="75000"/>
                    </a:schemeClr>
                  </a:solidFill>
                </a:ln>
                <a:solidFill>
                  <a:srgbClr val="FFC000"/>
                </a:solidFill>
                <a:latin typeface="Arial Black" panose="020B0A04020102020204" pitchFamily="34" charset="0"/>
              </a:rPr>
              <a:t>RESPONSE</a:t>
            </a:r>
          </a:p>
          <a:p>
            <a:r>
              <a:rPr lang="en-US" sz="3200" dirty="0">
                <a:ln>
                  <a:solidFill>
                    <a:schemeClr val="accent2">
                      <a:lumMod val="75000"/>
                    </a:schemeClr>
                  </a:solidFill>
                </a:ln>
                <a:solidFill>
                  <a:srgbClr val="FFC000"/>
                </a:solidFill>
                <a:latin typeface="Arial Black" panose="020B0A04020102020204" pitchFamily="34" charset="0"/>
              </a:rPr>
              <a:t>TIMES</a:t>
            </a:r>
          </a:p>
        </p:txBody>
      </p:sp>
      <p:sp>
        <p:nvSpPr>
          <p:cNvPr id="14" name="TextBox 13">
            <a:extLst>
              <a:ext uri="{FF2B5EF4-FFF2-40B4-BE49-F238E27FC236}">
                <a16:creationId xmlns:a16="http://schemas.microsoft.com/office/drawing/2014/main" id="{F5787C84-533E-45C7-8DBC-87000360203E}"/>
              </a:ext>
            </a:extLst>
          </p:cNvPr>
          <p:cNvSpPr txBox="1"/>
          <p:nvPr/>
        </p:nvSpPr>
        <p:spPr>
          <a:xfrm>
            <a:off x="9532127" y="4673025"/>
            <a:ext cx="3066273" cy="1077218"/>
          </a:xfrm>
          <a:prstGeom prst="rect">
            <a:avLst/>
          </a:prstGeom>
          <a:noFill/>
        </p:spPr>
        <p:txBody>
          <a:bodyPr wrap="square" rtlCol="0">
            <a:spAutoFit/>
          </a:bodyPr>
          <a:lstStyle/>
          <a:p>
            <a:r>
              <a:rPr lang="en-US" sz="3200" dirty="0">
                <a:ln>
                  <a:solidFill>
                    <a:schemeClr val="bg1">
                      <a:lumMod val="65000"/>
                    </a:schemeClr>
                  </a:solidFill>
                </a:ln>
                <a:solidFill>
                  <a:schemeClr val="accent2">
                    <a:lumMod val="75000"/>
                  </a:schemeClr>
                </a:solidFill>
                <a:latin typeface="Arial Black" panose="020B0A04020102020204" pitchFamily="34" charset="0"/>
              </a:rPr>
              <a:t>INCREASING</a:t>
            </a:r>
          </a:p>
          <a:p>
            <a:r>
              <a:rPr lang="en-US" sz="3200" dirty="0">
                <a:ln>
                  <a:solidFill>
                    <a:schemeClr val="bg1">
                      <a:lumMod val="65000"/>
                    </a:schemeClr>
                  </a:solidFill>
                </a:ln>
                <a:solidFill>
                  <a:schemeClr val="accent2">
                    <a:lumMod val="75000"/>
                  </a:schemeClr>
                </a:solidFill>
                <a:latin typeface="Arial Black" panose="020B0A04020102020204" pitchFamily="34" charset="0"/>
              </a:rPr>
              <a:t>WORKLOAD</a:t>
            </a:r>
          </a:p>
        </p:txBody>
      </p:sp>
      <p:sp>
        <p:nvSpPr>
          <p:cNvPr id="15" name="TextBox 14">
            <a:extLst>
              <a:ext uri="{FF2B5EF4-FFF2-40B4-BE49-F238E27FC236}">
                <a16:creationId xmlns:a16="http://schemas.microsoft.com/office/drawing/2014/main" id="{6BE448BA-9B40-40F7-ABDC-A9F9E413E9CE}"/>
              </a:ext>
            </a:extLst>
          </p:cNvPr>
          <p:cNvSpPr txBox="1"/>
          <p:nvPr/>
        </p:nvSpPr>
        <p:spPr>
          <a:xfrm>
            <a:off x="330198" y="5867078"/>
            <a:ext cx="2971800" cy="1077218"/>
          </a:xfrm>
          <a:prstGeom prst="rect">
            <a:avLst/>
          </a:prstGeom>
          <a:noFill/>
        </p:spPr>
        <p:txBody>
          <a:bodyPr wrap="square" rtlCol="0">
            <a:spAutoFit/>
          </a:bodyPr>
          <a:lstStyle/>
          <a:p>
            <a:r>
              <a:rPr lang="en-US" sz="3200" dirty="0">
                <a:ln>
                  <a:solidFill>
                    <a:schemeClr val="tx1"/>
                  </a:solidFill>
                </a:ln>
                <a:solidFill>
                  <a:schemeClr val="accent6">
                    <a:lumMod val="75000"/>
                  </a:schemeClr>
                </a:solidFill>
                <a:latin typeface="Arial Black" panose="020B0A04020102020204" pitchFamily="34" charset="0"/>
              </a:rPr>
              <a:t>LIMITED</a:t>
            </a:r>
          </a:p>
          <a:p>
            <a:r>
              <a:rPr lang="en-US" sz="3200" dirty="0">
                <a:ln>
                  <a:solidFill>
                    <a:schemeClr val="tx1"/>
                  </a:solidFill>
                </a:ln>
                <a:solidFill>
                  <a:schemeClr val="accent6">
                    <a:lumMod val="75000"/>
                  </a:schemeClr>
                </a:solidFill>
                <a:latin typeface="Arial Black" panose="020B0A04020102020204" pitchFamily="34" charset="0"/>
              </a:rPr>
              <a:t>DETECTION</a:t>
            </a:r>
          </a:p>
        </p:txBody>
      </p:sp>
      <p:sp>
        <p:nvSpPr>
          <p:cNvPr id="12" name="TextBox 11">
            <a:extLst>
              <a:ext uri="{FF2B5EF4-FFF2-40B4-BE49-F238E27FC236}">
                <a16:creationId xmlns:a16="http://schemas.microsoft.com/office/drawing/2014/main" id="{DB90F960-22AF-43E7-B07A-3B1666DE2AB1}"/>
              </a:ext>
            </a:extLst>
          </p:cNvPr>
          <p:cNvSpPr txBox="1"/>
          <p:nvPr/>
        </p:nvSpPr>
        <p:spPr>
          <a:xfrm>
            <a:off x="3109439" y="3266182"/>
            <a:ext cx="6825534" cy="1077218"/>
          </a:xfrm>
          <a:prstGeom prst="rect">
            <a:avLst/>
          </a:prstGeom>
          <a:noFill/>
          <a:effectLst>
            <a:outerShdw blurRad="127000" dist="38100" dir="2700000" algn="tl" rotWithShape="0">
              <a:prstClr val="black">
                <a:alpha val="36000"/>
              </a:prstClr>
            </a:outerShdw>
          </a:effectLst>
        </p:spPr>
        <p:txBody>
          <a:bodyPr wrap="square" rtlCol="0">
            <a:spAutoFit/>
          </a:bodyPr>
          <a:lstStyle/>
          <a:p>
            <a:r>
              <a:rPr lang="en-US" sz="3200" dirty="0">
                <a:solidFill>
                  <a:schemeClr val="accent1">
                    <a:lumMod val="75000"/>
                  </a:schemeClr>
                </a:solidFill>
                <a:latin typeface="Arial Black" panose="020B0A04020102020204" pitchFamily="34" charset="0"/>
              </a:rPr>
              <a:t>STAFFING: </a:t>
            </a:r>
          </a:p>
          <a:p>
            <a:r>
              <a:rPr lang="en-US" sz="3200" dirty="0">
                <a:solidFill>
                  <a:schemeClr val="accent1">
                    <a:lumMod val="75000"/>
                  </a:schemeClr>
                </a:solidFill>
                <a:latin typeface="Arial Black" panose="020B0A04020102020204" pitchFamily="34" charset="0"/>
              </a:rPr>
              <a:t>STATEWIDE COMPARISON</a:t>
            </a:r>
          </a:p>
        </p:txBody>
      </p:sp>
    </p:spTree>
    <p:extLst>
      <p:ext uri="{BB962C8B-B14F-4D97-AF65-F5344CB8AC3E}">
        <p14:creationId xmlns:p14="http://schemas.microsoft.com/office/powerpoint/2010/main" val="39904891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0114A-B372-4212-A36D-5CAFCE345734}"/>
              </a:ext>
            </a:extLst>
          </p:cNvPr>
          <p:cNvSpPr>
            <a:spLocks noGrp="1"/>
          </p:cNvSpPr>
          <p:nvPr>
            <p:ph type="title"/>
          </p:nvPr>
        </p:nvSpPr>
        <p:spPr/>
        <p:txBody>
          <a:bodyPr/>
          <a:lstStyle/>
          <a:p>
            <a:r>
              <a:rPr lang="en-US" dirty="0"/>
              <a:t>Great Recession Takes Its Toll</a:t>
            </a:r>
          </a:p>
        </p:txBody>
      </p:sp>
      <p:sp>
        <p:nvSpPr>
          <p:cNvPr id="3" name="Content Placeholder 2">
            <a:extLst>
              <a:ext uri="{FF2B5EF4-FFF2-40B4-BE49-F238E27FC236}">
                <a16:creationId xmlns:a16="http://schemas.microsoft.com/office/drawing/2014/main" id="{368AC020-3B74-4B02-A792-D60318748B58}"/>
              </a:ext>
            </a:extLst>
          </p:cNvPr>
          <p:cNvSpPr>
            <a:spLocks noGrp="1"/>
          </p:cNvSpPr>
          <p:nvPr>
            <p:ph idx="1"/>
          </p:nvPr>
        </p:nvSpPr>
        <p:spPr/>
        <p:txBody>
          <a:bodyPr/>
          <a:lstStyle/>
          <a:p>
            <a:pPr marL="0" indent="0">
              <a:buNone/>
            </a:pPr>
            <a:r>
              <a:rPr lang="en-US" dirty="0"/>
              <a:t>City Population vs. Police Staffing</a:t>
            </a:r>
          </a:p>
        </p:txBody>
      </p:sp>
      <p:grpSp>
        <p:nvGrpSpPr>
          <p:cNvPr id="4" name="Group 3">
            <a:extLst>
              <a:ext uri="{FF2B5EF4-FFF2-40B4-BE49-F238E27FC236}">
                <a16:creationId xmlns:a16="http://schemas.microsoft.com/office/drawing/2014/main" id="{45AE99AC-D28D-441E-8DA3-1D17C7360828}"/>
              </a:ext>
            </a:extLst>
          </p:cNvPr>
          <p:cNvGrpSpPr/>
          <p:nvPr/>
        </p:nvGrpSpPr>
        <p:grpSpPr>
          <a:xfrm>
            <a:off x="683975" y="3533894"/>
            <a:ext cx="11423570" cy="4746414"/>
            <a:chOff x="683975" y="3533894"/>
            <a:chExt cx="11423570" cy="4746414"/>
          </a:xfrm>
        </p:grpSpPr>
        <p:pic>
          <p:nvPicPr>
            <p:cNvPr id="5" name="Picture 4">
              <a:extLst>
                <a:ext uri="{FF2B5EF4-FFF2-40B4-BE49-F238E27FC236}">
                  <a16:creationId xmlns:a16="http://schemas.microsoft.com/office/drawing/2014/main" id="{EAD09AE4-C515-4E7A-ADB7-296065492AE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83975" y="3533894"/>
              <a:ext cx="11423570" cy="4746414"/>
            </a:xfrm>
            <a:prstGeom prst="rect">
              <a:avLst/>
            </a:prstGeom>
          </p:spPr>
        </p:pic>
        <p:sp>
          <p:nvSpPr>
            <p:cNvPr id="6" name="TextBox 5">
              <a:extLst>
                <a:ext uri="{FF2B5EF4-FFF2-40B4-BE49-F238E27FC236}">
                  <a16:creationId xmlns:a16="http://schemas.microsoft.com/office/drawing/2014/main" id="{82037F21-E153-4ECD-A79D-683514CDD27C}"/>
                </a:ext>
              </a:extLst>
            </p:cNvPr>
            <p:cNvSpPr txBox="1"/>
            <p:nvPr/>
          </p:nvSpPr>
          <p:spPr>
            <a:xfrm>
              <a:off x="4826000" y="3715812"/>
              <a:ext cx="778166" cy="461665"/>
            </a:xfrm>
            <a:prstGeom prst="rect">
              <a:avLst/>
            </a:prstGeom>
            <a:noFill/>
          </p:spPr>
          <p:txBody>
            <a:bodyPr wrap="square" rtlCol="0">
              <a:spAutoFit/>
            </a:bodyPr>
            <a:lstStyle/>
            <a:p>
              <a:r>
                <a:rPr lang="en-US" sz="2400" b="1" dirty="0">
                  <a:solidFill>
                    <a:schemeClr val="tx1"/>
                  </a:solidFill>
                </a:rPr>
                <a:t>1.12</a:t>
              </a:r>
            </a:p>
          </p:txBody>
        </p:sp>
        <p:sp>
          <p:nvSpPr>
            <p:cNvPr id="7" name="TextBox 6">
              <a:extLst>
                <a:ext uri="{FF2B5EF4-FFF2-40B4-BE49-F238E27FC236}">
                  <a16:creationId xmlns:a16="http://schemas.microsoft.com/office/drawing/2014/main" id="{C836BBE1-87EC-4957-9018-2A11F9CF69D5}"/>
                </a:ext>
              </a:extLst>
            </p:cNvPr>
            <p:cNvSpPr txBox="1"/>
            <p:nvPr/>
          </p:nvSpPr>
          <p:spPr>
            <a:xfrm>
              <a:off x="10845800" y="3533894"/>
              <a:ext cx="778166" cy="461665"/>
            </a:xfrm>
            <a:prstGeom prst="rect">
              <a:avLst/>
            </a:prstGeom>
            <a:noFill/>
          </p:spPr>
          <p:txBody>
            <a:bodyPr wrap="square" rtlCol="0">
              <a:spAutoFit/>
            </a:bodyPr>
            <a:lstStyle/>
            <a:p>
              <a:r>
                <a:rPr lang="en-US" sz="2400" b="1" dirty="0">
                  <a:solidFill>
                    <a:schemeClr val="tx1"/>
                  </a:solidFill>
                </a:rPr>
                <a:t>.87</a:t>
              </a:r>
            </a:p>
          </p:txBody>
        </p:sp>
      </p:grpSp>
      <p:sp>
        <p:nvSpPr>
          <p:cNvPr id="9" name="Oval 8">
            <a:extLst>
              <a:ext uri="{FF2B5EF4-FFF2-40B4-BE49-F238E27FC236}">
                <a16:creationId xmlns:a16="http://schemas.microsoft.com/office/drawing/2014/main" id="{05B964AE-8306-4579-8B3A-2F19DC1D83E5}"/>
              </a:ext>
            </a:extLst>
          </p:cNvPr>
          <p:cNvSpPr/>
          <p:nvPr/>
        </p:nvSpPr>
        <p:spPr>
          <a:xfrm>
            <a:off x="4681683" y="3654664"/>
            <a:ext cx="1066800" cy="55138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E8687A9-6165-4538-88AC-5DEDCC0C95FB}"/>
              </a:ext>
            </a:extLst>
          </p:cNvPr>
          <p:cNvSpPr/>
          <p:nvPr/>
        </p:nvSpPr>
        <p:spPr>
          <a:xfrm>
            <a:off x="10839450" y="3467805"/>
            <a:ext cx="778166" cy="55138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4563CAB2-91E7-4FA1-B8EA-87F22AB6491D}"/>
              </a:ext>
            </a:extLst>
          </p:cNvPr>
          <p:cNvCxnSpPr/>
          <p:nvPr/>
        </p:nvCxnSpPr>
        <p:spPr>
          <a:xfrm>
            <a:off x="4902200" y="8472217"/>
            <a:ext cx="617683"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C3FDDE6A-65D1-498F-8828-2FD224146EDC}"/>
              </a:ext>
            </a:extLst>
          </p:cNvPr>
          <p:cNvSpPr txBox="1"/>
          <p:nvPr/>
        </p:nvSpPr>
        <p:spPr>
          <a:xfrm>
            <a:off x="5602515" y="8302940"/>
            <a:ext cx="2743200" cy="369332"/>
          </a:xfrm>
          <a:prstGeom prst="rect">
            <a:avLst/>
          </a:prstGeom>
          <a:noFill/>
        </p:spPr>
        <p:txBody>
          <a:bodyPr wrap="square" rtlCol="0">
            <a:spAutoFit/>
          </a:bodyPr>
          <a:lstStyle/>
          <a:p>
            <a:pPr algn="l"/>
            <a:r>
              <a:rPr lang="en-US" sz="1800" dirty="0">
                <a:solidFill>
                  <a:schemeClr val="bg1">
                    <a:lumMod val="50000"/>
                  </a:schemeClr>
                </a:solidFill>
              </a:rPr>
              <a:t>Officers per 1,000 citizens</a:t>
            </a:r>
          </a:p>
        </p:txBody>
      </p:sp>
    </p:spTree>
    <p:extLst>
      <p:ext uri="{BB962C8B-B14F-4D97-AF65-F5344CB8AC3E}">
        <p14:creationId xmlns:p14="http://schemas.microsoft.com/office/powerpoint/2010/main" val="772256265"/>
      </p:ext>
    </p:extLst>
  </p:cSld>
  <p:clrMapOvr>
    <a:masterClrMapping/>
  </p:clrMapOvr>
  <p:transition spd="slow">
    <p:cove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B0A14-A84A-4480-96C2-25CEAF41BDAE}"/>
              </a:ext>
            </a:extLst>
          </p:cNvPr>
          <p:cNvSpPr>
            <a:spLocks noGrp="1"/>
          </p:cNvSpPr>
          <p:nvPr>
            <p:ph type="title"/>
          </p:nvPr>
        </p:nvSpPr>
        <p:spPr/>
        <p:txBody>
          <a:bodyPr>
            <a:normAutofit/>
          </a:bodyPr>
          <a:lstStyle/>
          <a:p>
            <a:r>
              <a:rPr lang="en-US" dirty="0"/>
              <a:t>Response Times, GMOC Thresholds</a:t>
            </a:r>
          </a:p>
        </p:txBody>
      </p:sp>
      <p:sp>
        <p:nvSpPr>
          <p:cNvPr id="3" name="Content Placeholder 2">
            <a:extLst>
              <a:ext uri="{FF2B5EF4-FFF2-40B4-BE49-F238E27FC236}">
                <a16:creationId xmlns:a16="http://schemas.microsoft.com/office/drawing/2014/main" id="{AA2FECC6-5AC8-4FD3-A3FD-266B7848E5A7}"/>
              </a:ext>
            </a:extLst>
          </p:cNvPr>
          <p:cNvSpPr>
            <a:spLocks noGrp="1"/>
          </p:cNvSpPr>
          <p:nvPr>
            <p:ph idx="1"/>
          </p:nvPr>
        </p:nvSpPr>
        <p:spPr>
          <a:xfrm>
            <a:off x="894080" y="2286000"/>
            <a:ext cx="11216640" cy="6188570"/>
          </a:xfrm>
        </p:spPr>
        <p:txBody>
          <a:bodyPr/>
          <a:lstStyle/>
          <a:p>
            <a:pPr marL="0" indent="0">
              <a:buNone/>
            </a:pPr>
            <a:r>
              <a:rPr lang="en-US" dirty="0"/>
              <a:t>Priority 1’s (Life &amp; Death Emergencies)</a:t>
            </a:r>
          </a:p>
        </p:txBody>
      </p:sp>
      <p:sp>
        <p:nvSpPr>
          <p:cNvPr id="19" name="TextBox 18">
            <a:extLst>
              <a:ext uri="{FF2B5EF4-FFF2-40B4-BE49-F238E27FC236}">
                <a16:creationId xmlns:a16="http://schemas.microsoft.com/office/drawing/2014/main" id="{AF758516-9577-4BBF-B250-874F5A24657B}"/>
              </a:ext>
            </a:extLst>
          </p:cNvPr>
          <p:cNvSpPr txBox="1"/>
          <p:nvPr/>
        </p:nvSpPr>
        <p:spPr>
          <a:xfrm>
            <a:off x="1101016" y="7638624"/>
            <a:ext cx="10599420" cy="954107"/>
          </a:xfrm>
          <a:prstGeom prst="rect">
            <a:avLst/>
          </a:prstGeom>
          <a:noFill/>
        </p:spPr>
        <p:txBody>
          <a:bodyPr wrap="square" rtlCol="0">
            <a:spAutoFit/>
          </a:bodyPr>
          <a:lstStyle/>
          <a:p>
            <a:r>
              <a:rPr lang="en-US" sz="2800" b="1" dirty="0">
                <a:solidFill>
                  <a:schemeClr val="tx1"/>
                </a:solidFill>
              </a:rPr>
              <a:t>In 2017, CVPD failed to meet the GMOC Priority 1 threshold for the </a:t>
            </a:r>
            <a:r>
              <a:rPr lang="en-US" sz="2800" b="1" dirty="0">
                <a:solidFill>
                  <a:srgbClr val="FF0000"/>
                </a:solidFill>
              </a:rPr>
              <a:t>fourth year in a row</a:t>
            </a:r>
            <a:r>
              <a:rPr lang="en-US" sz="2800" b="1" dirty="0">
                <a:solidFill>
                  <a:schemeClr val="tx1"/>
                </a:solidFill>
              </a:rPr>
              <a:t>.</a:t>
            </a:r>
          </a:p>
        </p:txBody>
      </p:sp>
      <p:pic>
        <p:nvPicPr>
          <p:cNvPr id="20" name="Picture 19">
            <a:extLst>
              <a:ext uri="{FF2B5EF4-FFF2-40B4-BE49-F238E27FC236}">
                <a16:creationId xmlns:a16="http://schemas.microsoft.com/office/drawing/2014/main" id="{2D4B30CA-1984-4F71-9132-CA28C45ED6E0}"/>
              </a:ext>
            </a:extLst>
          </p:cNvPr>
          <p:cNvPicPr>
            <a:picLocks noChangeAspect="1"/>
          </p:cNvPicPr>
          <p:nvPr/>
        </p:nvPicPr>
        <p:blipFill>
          <a:blip r:embed="rId3"/>
          <a:stretch>
            <a:fillRect/>
          </a:stretch>
        </p:blipFill>
        <p:spPr>
          <a:xfrm>
            <a:off x="1101016" y="2971800"/>
            <a:ext cx="10810875" cy="4371975"/>
          </a:xfrm>
          <a:prstGeom prst="rect">
            <a:avLst/>
          </a:prstGeom>
        </p:spPr>
      </p:pic>
    </p:spTree>
    <p:extLst>
      <p:ext uri="{BB962C8B-B14F-4D97-AF65-F5344CB8AC3E}">
        <p14:creationId xmlns:p14="http://schemas.microsoft.com/office/powerpoint/2010/main" val="202507306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B0A14-A84A-4480-96C2-25CEAF41BDAE}"/>
              </a:ext>
            </a:extLst>
          </p:cNvPr>
          <p:cNvSpPr>
            <a:spLocks noGrp="1"/>
          </p:cNvSpPr>
          <p:nvPr>
            <p:ph type="title"/>
          </p:nvPr>
        </p:nvSpPr>
        <p:spPr/>
        <p:txBody>
          <a:bodyPr>
            <a:normAutofit/>
          </a:bodyPr>
          <a:lstStyle/>
          <a:p>
            <a:r>
              <a:rPr lang="en-US" dirty="0"/>
              <a:t>Staffing vs. Response Times</a:t>
            </a:r>
          </a:p>
        </p:txBody>
      </p:sp>
      <p:sp>
        <p:nvSpPr>
          <p:cNvPr id="3" name="Content Placeholder 2">
            <a:extLst>
              <a:ext uri="{FF2B5EF4-FFF2-40B4-BE49-F238E27FC236}">
                <a16:creationId xmlns:a16="http://schemas.microsoft.com/office/drawing/2014/main" id="{AA2FECC6-5AC8-4FD3-A3FD-266B7848E5A7}"/>
              </a:ext>
            </a:extLst>
          </p:cNvPr>
          <p:cNvSpPr>
            <a:spLocks noGrp="1"/>
          </p:cNvSpPr>
          <p:nvPr>
            <p:ph idx="1"/>
          </p:nvPr>
        </p:nvSpPr>
        <p:spPr>
          <a:xfrm>
            <a:off x="894080" y="2286000"/>
            <a:ext cx="11216640" cy="6188570"/>
          </a:xfrm>
        </p:spPr>
        <p:txBody>
          <a:bodyPr/>
          <a:lstStyle/>
          <a:p>
            <a:pPr marL="0" indent="0">
              <a:buNone/>
            </a:pPr>
            <a:r>
              <a:rPr lang="en-US" dirty="0"/>
              <a:t>Priority 1’s (Life &amp; Death Emergencies)</a:t>
            </a:r>
          </a:p>
        </p:txBody>
      </p:sp>
      <p:pic>
        <p:nvPicPr>
          <p:cNvPr id="4" name="Picture 3">
            <a:extLst>
              <a:ext uri="{FF2B5EF4-FFF2-40B4-BE49-F238E27FC236}">
                <a16:creationId xmlns:a16="http://schemas.microsoft.com/office/drawing/2014/main" id="{7F15C071-6C3C-4915-BF5A-AF26E1CA26A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96900" y="2892623"/>
            <a:ext cx="10867046" cy="4834577"/>
          </a:xfrm>
          <a:prstGeom prst="rect">
            <a:avLst/>
          </a:prstGeom>
        </p:spPr>
      </p:pic>
      <p:sp>
        <p:nvSpPr>
          <p:cNvPr id="10" name="TextBox 9">
            <a:extLst>
              <a:ext uri="{FF2B5EF4-FFF2-40B4-BE49-F238E27FC236}">
                <a16:creationId xmlns:a16="http://schemas.microsoft.com/office/drawing/2014/main" id="{D78C5C37-024F-44C7-A58E-4B4FE3BFBAE9}"/>
              </a:ext>
            </a:extLst>
          </p:cNvPr>
          <p:cNvSpPr txBox="1"/>
          <p:nvPr/>
        </p:nvSpPr>
        <p:spPr>
          <a:xfrm>
            <a:off x="2768600" y="3016662"/>
            <a:ext cx="778166" cy="461665"/>
          </a:xfrm>
          <a:prstGeom prst="rect">
            <a:avLst/>
          </a:prstGeom>
          <a:noFill/>
        </p:spPr>
        <p:txBody>
          <a:bodyPr wrap="square" rtlCol="0">
            <a:spAutoFit/>
          </a:bodyPr>
          <a:lstStyle/>
          <a:p>
            <a:r>
              <a:rPr lang="en-US" sz="2400" b="1" dirty="0">
                <a:solidFill>
                  <a:schemeClr val="tx1"/>
                </a:solidFill>
              </a:rPr>
              <a:t>1.12</a:t>
            </a:r>
          </a:p>
        </p:txBody>
      </p:sp>
      <p:sp>
        <p:nvSpPr>
          <p:cNvPr id="11" name="TextBox 10">
            <a:extLst>
              <a:ext uri="{FF2B5EF4-FFF2-40B4-BE49-F238E27FC236}">
                <a16:creationId xmlns:a16="http://schemas.microsoft.com/office/drawing/2014/main" id="{1D66BB3C-2EF4-49C7-990F-5AE310E92F37}"/>
              </a:ext>
            </a:extLst>
          </p:cNvPr>
          <p:cNvSpPr txBox="1"/>
          <p:nvPr/>
        </p:nvSpPr>
        <p:spPr>
          <a:xfrm>
            <a:off x="10083800" y="4310127"/>
            <a:ext cx="778166" cy="461665"/>
          </a:xfrm>
          <a:prstGeom prst="rect">
            <a:avLst/>
          </a:prstGeom>
          <a:noFill/>
        </p:spPr>
        <p:txBody>
          <a:bodyPr wrap="square" rtlCol="0">
            <a:spAutoFit/>
          </a:bodyPr>
          <a:lstStyle/>
          <a:p>
            <a:r>
              <a:rPr lang="en-US" sz="2400" b="1" dirty="0">
                <a:solidFill>
                  <a:schemeClr val="tx1"/>
                </a:solidFill>
              </a:rPr>
              <a:t>.87</a:t>
            </a:r>
          </a:p>
        </p:txBody>
      </p:sp>
      <p:sp>
        <p:nvSpPr>
          <p:cNvPr id="12" name="Oval 11">
            <a:extLst>
              <a:ext uri="{FF2B5EF4-FFF2-40B4-BE49-F238E27FC236}">
                <a16:creationId xmlns:a16="http://schemas.microsoft.com/office/drawing/2014/main" id="{4C3D1294-EE2A-461E-AABF-14918669F84C}"/>
              </a:ext>
            </a:extLst>
          </p:cNvPr>
          <p:cNvSpPr/>
          <p:nvPr/>
        </p:nvSpPr>
        <p:spPr>
          <a:xfrm>
            <a:off x="10083800" y="4265265"/>
            <a:ext cx="778166" cy="55138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E506E42-FE79-4644-BB82-848E27C95546}"/>
              </a:ext>
            </a:extLst>
          </p:cNvPr>
          <p:cNvSpPr/>
          <p:nvPr/>
        </p:nvSpPr>
        <p:spPr>
          <a:xfrm>
            <a:off x="2768600" y="2971800"/>
            <a:ext cx="778166" cy="55138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C235D7B4-155E-426A-8F8B-EA083EDC8B0D}"/>
              </a:ext>
            </a:extLst>
          </p:cNvPr>
          <p:cNvCxnSpPr/>
          <p:nvPr/>
        </p:nvCxnSpPr>
        <p:spPr>
          <a:xfrm>
            <a:off x="4651844" y="7903998"/>
            <a:ext cx="617683"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79AD9421-7292-40C9-8EF2-658E47D89915}"/>
              </a:ext>
            </a:extLst>
          </p:cNvPr>
          <p:cNvSpPr txBox="1"/>
          <p:nvPr/>
        </p:nvSpPr>
        <p:spPr>
          <a:xfrm>
            <a:off x="5352159" y="7734721"/>
            <a:ext cx="2743200" cy="307777"/>
          </a:xfrm>
          <a:prstGeom prst="rect">
            <a:avLst/>
          </a:prstGeom>
          <a:noFill/>
        </p:spPr>
        <p:txBody>
          <a:bodyPr wrap="square" rtlCol="0">
            <a:spAutoFit/>
          </a:bodyPr>
          <a:lstStyle/>
          <a:p>
            <a:pPr algn="l"/>
            <a:r>
              <a:rPr lang="en-US" sz="1400" dirty="0">
                <a:solidFill>
                  <a:schemeClr val="bg1">
                    <a:lumMod val="50000"/>
                  </a:schemeClr>
                </a:solidFill>
              </a:rPr>
              <a:t>Officers per 1,000 citizens</a:t>
            </a:r>
          </a:p>
        </p:txBody>
      </p:sp>
      <p:grpSp>
        <p:nvGrpSpPr>
          <p:cNvPr id="5" name="Group 4">
            <a:extLst>
              <a:ext uri="{FF2B5EF4-FFF2-40B4-BE49-F238E27FC236}">
                <a16:creationId xmlns:a16="http://schemas.microsoft.com/office/drawing/2014/main" id="{4C712D6A-B6E3-4EE3-ABE7-493FF38881DD}"/>
              </a:ext>
            </a:extLst>
          </p:cNvPr>
          <p:cNvGrpSpPr/>
          <p:nvPr/>
        </p:nvGrpSpPr>
        <p:grpSpPr>
          <a:xfrm>
            <a:off x="1084580" y="4645223"/>
            <a:ext cx="11590020" cy="830997"/>
            <a:chOff x="1092200" y="5181600"/>
            <a:chExt cx="11590020" cy="830997"/>
          </a:xfrm>
        </p:grpSpPr>
        <p:cxnSp>
          <p:nvCxnSpPr>
            <p:cNvPr id="6" name="Straight Arrow Connector 5">
              <a:extLst>
                <a:ext uri="{FF2B5EF4-FFF2-40B4-BE49-F238E27FC236}">
                  <a16:creationId xmlns:a16="http://schemas.microsoft.com/office/drawing/2014/main" id="{324AE085-F36B-4FF9-9439-B6A84955F548}"/>
                </a:ext>
              </a:extLst>
            </p:cNvPr>
            <p:cNvCxnSpPr/>
            <p:nvPr/>
          </p:nvCxnSpPr>
          <p:spPr>
            <a:xfrm>
              <a:off x="10633366" y="5638800"/>
              <a:ext cx="457200" cy="0"/>
            </a:xfrm>
            <a:prstGeom prst="straightConnector1">
              <a:avLst/>
            </a:prstGeom>
            <a:ln w="76200">
              <a:solidFill>
                <a:srgbClr val="92D05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ED0170A8-4F58-4BB8-8B9C-7780559FCBAB}"/>
                </a:ext>
              </a:extLst>
            </p:cNvPr>
            <p:cNvCxnSpPr>
              <a:cxnSpLocks/>
            </p:cNvCxnSpPr>
            <p:nvPr/>
          </p:nvCxnSpPr>
          <p:spPr>
            <a:xfrm>
              <a:off x="1092200" y="5638800"/>
              <a:ext cx="9448800" cy="0"/>
            </a:xfrm>
            <a:prstGeom prst="line">
              <a:avLst/>
            </a:prstGeom>
            <a:ln w="57150">
              <a:solidFill>
                <a:srgbClr val="92D050"/>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357AC144-3246-4FDC-8D41-B63CC455C288}"/>
                </a:ext>
              </a:extLst>
            </p:cNvPr>
            <p:cNvSpPr txBox="1"/>
            <p:nvPr/>
          </p:nvSpPr>
          <p:spPr>
            <a:xfrm>
              <a:off x="11539220" y="5181600"/>
              <a:ext cx="1143000" cy="830997"/>
            </a:xfrm>
            <a:prstGeom prst="rect">
              <a:avLst/>
            </a:prstGeom>
            <a:solidFill>
              <a:schemeClr val="accent6"/>
            </a:solidFill>
          </p:spPr>
          <p:txBody>
            <a:bodyPr wrap="square" rtlCol="0">
              <a:spAutoFit/>
            </a:bodyPr>
            <a:lstStyle/>
            <a:p>
              <a:r>
                <a:rPr lang="en-US" sz="2400" b="1" dirty="0">
                  <a:solidFill>
                    <a:schemeClr val="bg1"/>
                  </a:solidFill>
                </a:rPr>
                <a:t>GMOC</a:t>
              </a:r>
            </a:p>
            <a:p>
              <a:r>
                <a:rPr lang="en-US" sz="2400" b="1" dirty="0">
                  <a:solidFill>
                    <a:schemeClr val="bg1"/>
                  </a:solidFill>
                </a:rPr>
                <a:t>GOAL</a:t>
              </a:r>
            </a:p>
          </p:txBody>
        </p:sp>
      </p:grpSp>
      <p:grpSp>
        <p:nvGrpSpPr>
          <p:cNvPr id="23" name="Group 22">
            <a:extLst>
              <a:ext uri="{FF2B5EF4-FFF2-40B4-BE49-F238E27FC236}">
                <a16:creationId xmlns:a16="http://schemas.microsoft.com/office/drawing/2014/main" id="{28A787F8-7B2E-410E-B1F8-170575B8E995}"/>
              </a:ext>
            </a:extLst>
          </p:cNvPr>
          <p:cNvGrpSpPr/>
          <p:nvPr/>
        </p:nvGrpSpPr>
        <p:grpSpPr>
          <a:xfrm>
            <a:off x="4651844" y="7921823"/>
            <a:ext cx="6812101" cy="307777"/>
            <a:chOff x="4659464" y="8543326"/>
            <a:chExt cx="6812101" cy="307777"/>
          </a:xfrm>
        </p:grpSpPr>
        <p:cxnSp>
          <p:nvCxnSpPr>
            <p:cNvPr id="18" name="Straight Connector 17">
              <a:extLst>
                <a:ext uri="{FF2B5EF4-FFF2-40B4-BE49-F238E27FC236}">
                  <a16:creationId xmlns:a16="http://schemas.microsoft.com/office/drawing/2014/main" id="{23DA2B63-D485-4442-B918-0375064A41D9}"/>
                </a:ext>
              </a:extLst>
            </p:cNvPr>
            <p:cNvCxnSpPr>
              <a:cxnSpLocks/>
            </p:cNvCxnSpPr>
            <p:nvPr/>
          </p:nvCxnSpPr>
          <p:spPr>
            <a:xfrm>
              <a:off x="4659464" y="8703532"/>
              <a:ext cx="617683" cy="0"/>
            </a:xfrm>
            <a:prstGeom prst="line">
              <a:avLst/>
            </a:prstGeom>
            <a:ln w="57150">
              <a:solidFill>
                <a:srgbClr val="92D050"/>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61490581-A412-47C6-BFA6-0F003F083044}"/>
                </a:ext>
              </a:extLst>
            </p:cNvPr>
            <p:cNvSpPr txBox="1"/>
            <p:nvPr/>
          </p:nvSpPr>
          <p:spPr>
            <a:xfrm>
              <a:off x="5359778" y="8543326"/>
              <a:ext cx="6111787" cy="307777"/>
            </a:xfrm>
            <a:prstGeom prst="rect">
              <a:avLst/>
            </a:prstGeom>
            <a:noFill/>
          </p:spPr>
          <p:txBody>
            <a:bodyPr wrap="square" rtlCol="0">
              <a:spAutoFit/>
            </a:bodyPr>
            <a:lstStyle/>
            <a:p>
              <a:pPr algn="l"/>
              <a:r>
                <a:rPr lang="en-US" sz="1400" dirty="0">
                  <a:solidFill>
                    <a:schemeClr val="bg1">
                      <a:lumMod val="50000"/>
                    </a:schemeClr>
                  </a:solidFill>
                </a:rPr>
                <a:t>Response Time Goal (6 min, set by Growth Management Oversight Committee)</a:t>
              </a:r>
            </a:p>
          </p:txBody>
        </p:sp>
      </p:grpSp>
      <p:sp>
        <p:nvSpPr>
          <p:cNvPr id="19" name="TextBox 18">
            <a:extLst>
              <a:ext uri="{FF2B5EF4-FFF2-40B4-BE49-F238E27FC236}">
                <a16:creationId xmlns:a16="http://schemas.microsoft.com/office/drawing/2014/main" id="{AF758516-9577-4BBF-B250-874F5A24657B}"/>
              </a:ext>
            </a:extLst>
          </p:cNvPr>
          <p:cNvSpPr txBox="1"/>
          <p:nvPr/>
        </p:nvSpPr>
        <p:spPr>
          <a:xfrm>
            <a:off x="1084581" y="8468380"/>
            <a:ext cx="10599420" cy="523220"/>
          </a:xfrm>
          <a:prstGeom prst="rect">
            <a:avLst/>
          </a:prstGeom>
          <a:noFill/>
        </p:spPr>
        <p:txBody>
          <a:bodyPr wrap="square" rtlCol="0">
            <a:spAutoFit/>
          </a:bodyPr>
          <a:lstStyle/>
          <a:p>
            <a:r>
              <a:rPr lang="en-US" sz="2800" b="1" dirty="0">
                <a:solidFill>
                  <a:schemeClr val="tx1"/>
                </a:solidFill>
              </a:rPr>
              <a:t>CVPD’s hasn’t met response time goals for </a:t>
            </a:r>
            <a:r>
              <a:rPr lang="en-US" sz="2800" b="1" dirty="0">
                <a:solidFill>
                  <a:srgbClr val="FF0000"/>
                </a:solidFill>
              </a:rPr>
              <a:t>Priority 1 </a:t>
            </a:r>
            <a:r>
              <a:rPr lang="en-US" sz="2800" b="1" dirty="0">
                <a:solidFill>
                  <a:schemeClr val="tx1"/>
                </a:solidFill>
              </a:rPr>
              <a:t>calls in </a:t>
            </a:r>
            <a:r>
              <a:rPr lang="en-US" sz="2800" b="1" dirty="0">
                <a:solidFill>
                  <a:srgbClr val="FF0000"/>
                </a:solidFill>
              </a:rPr>
              <a:t>4 years</a:t>
            </a:r>
            <a:r>
              <a:rPr lang="en-US" sz="2800" b="1" dirty="0">
                <a:solidFill>
                  <a:schemeClr val="tx1"/>
                </a:solidFill>
              </a:rPr>
              <a:t>.</a:t>
            </a:r>
          </a:p>
        </p:txBody>
      </p:sp>
    </p:spTree>
    <p:extLst>
      <p:ext uri="{BB962C8B-B14F-4D97-AF65-F5344CB8AC3E}">
        <p14:creationId xmlns:p14="http://schemas.microsoft.com/office/powerpoint/2010/main" val="127590344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B0A14-A84A-4480-96C2-25CEAF41BDAE}"/>
              </a:ext>
            </a:extLst>
          </p:cNvPr>
          <p:cNvSpPr>
            <a:spLocks noGrp="1"/>
          </p:cNvSpPr>
          <p:nvPr>
            <p:ph type="title"/>
          </p:nvPr>
        </p:nvSpPr>
        <p:spPr/>
        <p:txBody>
          <a:bodyPr>
            <a:normAutofit/>
          </a:bodyPr>
          <a:lstStyle/>
          <a:p>
            <a:r>
              <a:rPr lang="en-US" dirty="0"/>
              <a:t>Response Times, GMOC Thresholds</a:t>
            </a:r>
          </a:p>
        </p:txBody>
      </p:sp>
      <p:sp>
        <p:nvSpPr>
          <p:cNvPr id="19" name="TextBox 18">
            <a:extLst>
              <a:ext uri="{FF2B5EF4-FFF2-40B4-BE49-F238E27FC236}">
                <a16:creationId xmlns:a16="http://schemas.microsoft.com/office/drawing/2014/main" id="{AF758516-9577-4BBF-B250-874F5A24657B}"/>
              </a:ext>
            </a:extLst>
          </p:cNvPr>
          <p:cNvSpPr txBox="1"/>
          <p:nvPr/>
        </p:nvSpPr>
        <p:spPr>
          <a:xfrm>
            <a:off x="1101016" y="7638624"/>
            <a:ext cx="10599420" cy="954107"/>
          </a:xfrm>
          <a:prstGeom prst="rect">
            <a:avLst/>
          </a:prstGeom>
          <a:noFill/>
        </p:spPr>
        <p:txBody>
          <a:bodyPr wrap="square" rtlCol="0">
            <a:spAutoFit/>
          </a:bodyPr>
          <a:lstStyle/>
          <a:p>
            <a:r>
              <a:rPr lang="en-US" sz="2800" b="1" dirty="0">
                <a:solidFill>
                  <a:schemeClr val="tx1"/>
                </a:solidFill>
              </a:rPr>
              <a:t>In 2017, CVPD failed to meet the GMOC Priority 2 threshold for the </a:t>
            </a:r>
            <a:r>
              <a:rPr lang="en-US" sz="2800" b="1" dirty="0">
                <a:solidFill>
                  <a:srgbClr val="FF0000"/>
                </a:solidFill>
              </a:rPr>
              <a:t>19</a:t>
            </a:r>
            <a:r>
              <a:rPr lang="en-US" sz="2800" b="1" baseline="30000" dirty="0">
                <a:solidFill>
                  <a:srgbClr val="FF0000"/>
                </a:solidFill>
              </a:rPr>
              <a:t>th</a:t>
            </a:r>
            <a:r>
              <a:rPr lang="en-US" sz="2800" b="1" dirty="0">
                <a:solidFill>
                  <a:srgbClr val="FF0000"/>
                </a:solidFill>
              </a:rPr>
              <a:t> year in a row</a:t>
            </a:r>
            <a:r>
              <a:rPr lang="en-US" sz="2800" b="1" dirty="0">
                <a:solidFill>
                  <a:schemeClr val="tx1"/>
                </a:solidFill>
              </a:rPr>
              <a:t>.</a:t>
            </a:r>
          </a:p>
        </p:txBody>
      </p:sp>
      <p:pic>
        <p:nvPicPr>
          <p:cNvPr id="6" name="Picture 5">
            <a:extLst>
              <a:ext uri="{FF2B5EF4-FFF2-40B4-BE49-F238E27FC236}">
                <a16:creationId xmlns:a16="http://schemas.microsoft.com/office/drawing/2014/main" id="{C0E5B8B9-69C5-4D2C-8953-D40CD7E34A43}"/>
              </a:ext>
            </a:extLst>
          </p:cNvPr>
          <p:cNvPicPr>
            <a:picLocks noChangeAspect="1"/>
          </p:cNvPicPr>
          <p:nvPr/>
        </p:nvPicPr>
        <p:blipFill>
          <a:blip r:embed="rId3"/>
          <a:stretch>
            <a:fillRect/>
          </a:stretch>
        </p:blipFill>
        <p:spPr>
          <a:xfrm>
            <a:off x="1473200" y="2858389"/>
            <a:ext cx="9653587" cy="4662074"/>
          </a:xfrm>
          <a:prstGeom prst="rect">
            <a:avLst/>
          </a:prstGeom>
        </p:spPr>
      </p:pic>
      <p:sp>
        <p:nvSpPr>
          <p:cNvPr id="13" name="Content Placeholder 2">
            <a:extLst>
              <a:ext uri="{FF2B5EF4-FFF2-40B4-BE49-F238E27FC236}">
                <a16:creationId xmlns:a16="http://schemas.microsoft.com/office/drawing/2014/main" id="{F7570C2B-562B-43BB-AC01-248E6AB23A13}"/>
              </a:ext>
            </a:extLst>
          </p:cNvPr>
          <p:cNvSpPr>
            <a:spLocks noGrp="1"/>
          </p:cNvSpPr>
          <p:nvPr>
            <p:ph idx="1"/>
          </p:nvPr>
        </p:nvSpPr>
        <p:spPr>
          <a:xfrm>
            <a:off x="894080" y="2286000"/>
            <a:ext cx="11216640" cy="6188570"/>
          </a:xfrm>
        </p:spPr>
        <p:txBody>
          <a:bodyPr/>
          <a:lstStyle/>
          <a:p>
            <a:pPr marL="0" indent="0">
              <a:buNone/>
            </a:pPr>
            <a:r>
              <a:rPr lang="en-US" dirty="0"/>
              <a:t>Priority 2’s (Other In-Progress Emergencies)</a:t>
            </a:r>
          </a:p>
        </p:txBody>
      </p:sp>
    </p:spTree>
    <p:extLst>
      <p:ext uri="{BB962C8B-B14F-4D97-AF65-F5344CB8AC3E}">
        <p14:creationId xmlns:p14="http://schemas.microsoft.com/office/powerpoint/2010/main" val="284252439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B0A14-A84A-4480-96C2-25CEAF41BDAE}"/>
              </a:ext>
            </a:extLst>
          </p:cNvPr>
          <p:cNvSpPr>
            <a:spLocks noGrp="1"/>
          </p:cNvSpPr>
          <p:nvPr>
            <p:ph type="title"/>
          </p:nvPr>
        </p:nvSpPr>
        <p:spPr/>
        <p:txBody>
          <a:bodyPr/>
          <a:lstStyle/>
          <a:p>
            <a:r>
              <a:rPr lang="en-US" dirty="0"/>
              <a:t>Staffing vs. Response Times</a:t>
            </a:r>
          </a:p>
        </p:txBody>
      </p:sp>
      <p:sp>
        <p:nvSpPr>
          <p:cNvPr id="3" name="Content Placeholder 2">
            <a:extLst>
              <a:ext uri="{FF2B5EF4-FFF2-40B4-BE49-F238E27FC236}">
                <a16:creationId xmlns:a16="http://schemas.microsoft.com/office/drawing/2014/main" id="{AA2FECC6-5AC8-4FD3-A3FD-266B7848E5A7}"/>
              </a:ext>
            </a:extLst>
          </p:cNvPr>
          <p:cNvSpPr>
            <a:spLocks noGrp="1"/>
          </p:cNvSpPr>
          <p:nvPr>
            <p:ph idx="1"/>
          </p:nvPr>
        </p:nvSpPr>
        <p:spPr>
          <a:xfrm>
            <a:off x="894080" y="2286000"/>
            <a:ext cx="11216640" cy="6188570"/>
          </a:xfrm>
        </p:spPr>
        <p:txBody>
          <a:bodyPr/>
          <a:lstStyle/>
          <a:p>
            <a:pPr marL="0" indent="0">
              <a:buNone/>
            </a:pPr>
            <a:r>
              <a:rPr lang="en-US" dirty="0"/>
              <a:t>Priority 2’s (Other In-Progress Emergencies)</a:t>
            </a:r>
          </a:p>
        </p:txBody>
      </p:sp>
      <p:pic>
        <p:nvPicPr>
          <p:cNvPr id="7" name="Picture 6">
            <a:extLst>
              <a:ext uri="{FF2B5EF4-FFF2-40B4-BE49-F238E27FC236}">
                <a16:creationId xmlns:a16="http://schemas.microsoft.com/office/drawing/2014/main" id="{742F0865-2855-424A-B3AC-223129B08BE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63036" y="2927148"/>
            <a:ext cx="10404053" cy="4481972"/>
          </a:xfrm>
          <a:prstGeom prst="rect">
            <a:avLst/>
          </a:prstGeom>
        </p:spPr>
      </p:pic>
      <p:sp>
        <p:nvSpPr>
          <p:cNvPr id="4" name="TextBox 3">
            <a:extLst>
              <a:ext uri="{FF2B5EF4-FFF2-40B4-BE49-F238E27FC236}">
                <a16:creationId xmlns:a16="http://schemas.microsoft.com/office/drawing/2014/main" id="{E5993C05-6CA2-45D9-AABE-83CB0886B344}"/>
              </a:ext>
            </a:extLst>
          </p:cNvPr>
          <p:cNvSpPr txBox="1"/>
          <p:nvPr/>
        </p:nvSpPr>
        <p:spPr>
          <a:xfrm>
            <a:off x="4216400" y="2788062"/>
            <a:ext cx="778166" cy="461665"/>
          </a:xfrm>
          <a:prstGeom prst="rect">
            <a:avLst/>
          </a:prstGeom>
          <a:noFill/>
        </p:spPr>
        <p:txBody>
          <a:bodyPr wrap="square" rtlCol="0">
            <a:spAutoFit/>
          </a:bodyPr>
          <a:lstStyle/>
          <a:p>
            <a:r>
              <a:rPr lang="en-US" sz="2400" b="1" dirty="0">
                <a:solidFill>
                  <a:schemeClr val="tx1"/>
                </a:solidFill>
              </a:rPr>
              <a:t>1.12</a:t>
            </a:r>
          </a:p>
        </p:txBody>
      </p:sp>
      <p:sp>
        <p:nvSpPr>
          <p:cNvPr id="5" name="TextBox 4">
            <a:extLst>
              <a:ext uri="{FF2B5EF4-FFF2-40B4-BE49-F238E27FC236}">
                <a16:creationId xmlns:a16="http://schemas.microsoft.com/office/drawing/2014/main" id="{F446ED1D-50AF-4142-BE8E-3C00F3AA2989}"/>
              </a:ext>
            </a:extLst>
          </p:cNvPr>
          <p:cNvSpPr txBox="1"/>
          <p:nvPr/>
        </p:nvSpPr>
        <p:spPr>
          <a:xfrm>
            <a:off x="9885217" y="3956516"/>
            <a:ext cx="778166" cy="461665"/>
          </a:xfrm>
          <a:prstGeom prst="rect">
            <a:avLst/>
          </a:prstGeom>
          <a:noFill/>
        </p:spPr>
        <p:txBody>
          <a:bodyPr wrap="square" rtlCol="0">
            <a:spAutoFit/>
          </a:bodyPr>
          <a:lstStyle/>
          <a:p>
            <a:r>
              <a:rPr lang="en-US" sz="2400" b="1" dirty="0">
                <a:solidFill>
                  <a:schemeClr val="tx1"/>
                </a:solidFill>
              </a:rPr>
              <a:t>.87</a:t>
            </a:r>
          </a:p>
        </p:txBody>
      </p:sp>
      <p:sp>
        <p:nvSpPr>
          <p:cNvPr id="6" name="Oval 5">
            <a:extLst>
              <a:ext uri="{FF2B5EF4-FFF2-40B4-BE49-F238E27FC236}">
                <a16:creationId xmlns:a16="http://schemas.microsoft.com/office/drawing/2014/main" id="{03280744-12E4-410E-A1BC-E77C0EE5C0DE}"/>
              </a:ext>
            </a:extLst>
          </p:cNvPr>
          <p:cNvSpPr/>
          <p:nvPr/>
        </p:nvSpPr>
        <p:spPr>
          <a:xfrm>
            <a:off x="4194076" y="2743200"/>
            <a:ext cx="778166" cy="55138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6D94BB35-BC6D-4550-9774-D991D9147146}"/>
              </a:ext>
            </a:extLst>
          </p:cNvPr>
          <p:cNvSpPr/>
          <p:nvPr/>
        </p:nvSpPr>
        <p:spPr>
          <a:xfrm>
            <a:off x="9885217" y="3915822"/>
            <a:ext cx="778166" cy="55138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BAC5540F-3206-4494-91CA-6C35B45457A0}"/>
              </a:ext>
            </a:extLst>
          </p:cNvPr>
          <p:cNvCxnSpPr/>
          <p:nvPr/>
        </p:nvCxnSpPr>
        <p:spPr>
          <a:xfrm>
            <a:off x="4147441" y="7671753"/>
            <a:ext cx="617683"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AF9DFE9F-5A29-40B0-9F4F-E91A0CC6FB52}"/>
              </a:ext>
            </a:extLst>
          </p:cNvPr>
          <p:cNvSpPr txBox="1"/>
          <p:nvPr/>
        </p:nvSpPr>
        <p:spPr>
          <a:xfrm>
            <a:off x="4826000" y="7502476"/>
            <a:ext cx="2743200" cy="307777"/>
          </a:xfrm>
          <a:prstGeom prst="rect">
            <a:avLst/>
          </a:prstGeom>
          <a:noFill/>
        </p:spPr>
        <p:txBody>
          <a:bodyPr wrap="square" rtlCol="0">
            <a:spAutoFit/>
          </a:bodyPr>
          <a:lstStyle/>
          <a:p>
            <a:pPr algn="l"/>
            <a:r>
              <a:rPr lang="en-US" sz="1400" dirty="0">
                <a:solidFill>
                  <a:schemeClr val="bg1">
                    <a:lumMod val="50000"/>
                  </a:schemeClr>
                </a:solidFill>
              </a:rPr>
              <a:t>Officers per 1,000 citizens</a:t>
            </a:r>
          </a:p>
        </p:txBody>
      </p:sp>
      <p:grpSp>
        <p:nvGrpSpPr>
          <p:cNvPr id="15" name="Group 14">
            <a:extLst>
              <a:ext uri="{FF2B5EF4-FFF2-40B4-BE49-F238E27FC236}">
                <a16:creationId xmlns:a16="http://schemas.microsoft.com/office/drawing/2014/main" id="{F473F4C9-5CAD-4AEF-AACC-3C91C8207C56}"/>
              </a:ext>
            </a:extLst>
          </p:cNvPr>
          <p:cNvGrpSpPr/>
          <p:nvPr/>
        </p:nvGrpSpPr>
        <p:grpSpPr>
          <a:xfrm>
            <a:off x="4140200" y="7722845"/>
            <a:ext cx="8276756" cy="307777"/>
            <a:chOff x="4659464" y="8543326"/>
            <a:chExt cx="8276756" cy="307777"/>
          </a:xfrm>
        </p:grpSpPr>
        <p:cxnSp>
          <p:nvCxnSpPr>
            <p:cNvPr id="16" name="Straight Connector 15">
              <a:extLst>
                <a:ext uri="{FF2B5EF4-FFF2-40B4-BE49-F238E27FC236}">
                  <a16:creationId xmlns:a16="http://schemas.microsoft.com/office/drawing/2014/main" id="{6AB5CCE1-A199-400E-93E1-1D793391D399}"/>
                </a:ext>
              </a:extLst>
            </p:cNvPr>
            <p:cNvCxnSpPr>
              <a:cxnSpLocks/>
            </p:cNvCxnSpPr>
            <p:nvPr/>
          </p:nvCxnSpPr>
          <p:spPr>
            <a:xfrm>
              <a:off x="4659464" y="8703532"/>
              <a:ext cx="617683" cy="0"/>
            </a:xfrm>
            <a:prstGeom prst="line">
              <a:avLst/>
            </a:prstGeom>
            <a:ln w="57150">
              <a:solidFill>
                <a:srgbClr val="92D050"/>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C2FEA595-EA18-43F5-9979-8ECEF1B98D2B}"/>
                </a:ext>
              </a:extLst>
            </p:cNvPr>
            <p:cNvSpPr txBox="1"/>
            <p:nvPr/>
          </p:nvSpPr>
          <p:spPr>
            <a:xfrm>
              <a:off x="5359778" y="8543326"/>
              <a:ext cx="7576442" cy="307777"/>
            </a:xfrm>
            <a:prstGeom prst="rect">
              <a:avLst/>
            </a:prstGeom>
            <a:noFill/>
          </p:spPr>
          <p:txBody>
            <a:bodyPr wrap="square" rtlCol="0">
              <a:spAutoFit/>
            </a:bodyPr>
            <a:lstStyle/>
            <a:p>
              <a:pPr algn="l"/>
              <a:r>
                <a:rPr lang="en-US" sz="1400" dirty="0">
                  <a:solidFill>
                    <a:schemeClr val="bg1">
                      <a:lumMod val="50000"/>
                    </a:schemeClr>
                  </a:solidFill>
                </a:rPr>
                <a:t>Response Time Goal 8.5-12 min (changed in 2014) set by Growth Management Oversight Committee</a:t>
              </a:r>
            </a:p>
          </p:txBody>
        </p:sp>
      </p:grpSp>
      <p:grpSp>
        <p:nvGrpSpPr>
          <p:cNvPr id="25" name="Group 24">
            <a:extLst>
              <a:ext uri="{FF2B5EF4-FFF2-40B4-BE49-F238E27FC236}">
                <a16:creationId xmlns:a16="http://schemas.microsoft.com/office/drawing/2014/main" id="{186AF76F-35B0-404B-AE09-5F4A79B672B0}"/>
              </a:ext>
            </a:extLst>
          </p:cNvPr>
          <p:cNvGrpSpPr/>
          <p:nvPr/>
        </p:nvGrpSpPr>
        <p:grpSpPr>
          <a:xfrm>
            <a:off x="1397000" y="3522919"/>
            <a:ext cx="11125200" cy="1143000"/>
            <a:chOff x="1397000" y="3962400"/>
            <a:chExt cx="11125200" cy="1143000"/>
          </a:xfrm>
        </p:grpSpPr>
        <p:cxnSp>
          <p:nvCxnSpPr>
            <p:cNvPr id="12" name="Straight Arrow Connector 11">
              <a:extLst>
                <a:ext uri="{FF2B5EF4-FFF2-40B4-BE49-F238E27FC236}">
                  <a16:creationId xmlns:a16="http://schemas.microsoft.com/office/drawing/2014/main" id="{6120E0CE-207C-49BA-93CF-6C13543B66F5}"/>
                </a:ext>
              </a:extLst>
            </p:cNvPr>
            <p:cNvCxnSpPr/>
            <p:nvPr/>
          </p:nvCxnSpPr>
          <p:spPr>
            <a:xfrm>
              <a:off x="10709566" y="4393764"/>
              <a:ext cx="457200" cy="0"/>
            </a:xfrm>
            <a:prstGeom prst="straightConnector1">
              <a:avLst/>
            </a:prstGeom>
            <a:ln w="76200">
              <a:solidFill>
                <a:srgbClr val="92D05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FA44667-81FE-4856-A0AF-E38FD9FC5497}"/>
                </a:ext>
              </a:extLst>
            </p:cNvPr>
            <p:cNvCxnSpPr>
              <a:cxnSpLocks/>
            </p:cNvCxnSpPr>
            <p:nvPr/>
          </p:nvCxnSpPr>
          <p:spPr>
            <a:xfrm>
              <a:off x="9779000" y="4393764"/>
              <a:ext cx="838200" cy="0"/>
            </a:xfrm>
            <a:prstGeom prst="line">
              <a:avLst/>
            </a:prstGeom>
            <a:ln w="57150">
              <a:solidFill>
                <a:srgbClr val="92D050"/>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34D17EF6-CE13-4360-B20F-93341F9B0849}"/>
                </a:ext>
              </a:extLst>
            </p:cNvPr>
            <p:cNvSpPr txBox="1"/>
            <p:nvPr/>
          </p:nvSpPr>
          <p:spPr>
            <a:xfrm>
              <a:off x="11379200" y="3962400"/>
              <a:ext cx="1143000" cy="830997"/>
            </a:xfrm>
            <a:prstGeom prst="rect">
              <a:avLst/>
            </a:prstGeom>
            <a:solidFill>
              <a:schemeClr val="accent6"/>
            </a:solidFill>
          </p:spPr>
          <p:txBody>
            <a:bodyPr wrap="square" rtlCol="0">
              <a:spAutoFit/>
            </a:bodyPr>
            <a:lstStyle/>
            <a:p>
              <a:r>
                <a:rPr lang="en-US" sz="2400" b="1" dirty="0">
                  <a:solidFill>
                    <a:schemeClr val="bg1"/>
                  </a:solidFill>
                </a:rPr>
                <a:t>GMOC</a:t>
              </a:r>
            </a:p>
            <a:p>
              <a:r>
                <a:rPr lang="en-US" sz="2400" b="1" dirty="0">
                  <a:solidFill>
                    <a:schemeClr val="bg1"/>
                  </a:solidFill>
                </a:rPr>
                <a:t>GOAL</a:t>
              </a:r>
            </a:p>
          </p:txBody>
        </p:sp>
        <p:cxnSp>
          <p:nvCxnSpPr>
            <p:cNvPr id="19" name="Straight Connector 18">
              <a:extLst>
                <a:ext uri="{FF2B5EF4-FFF2-40B4-BE49-F238E27FC236}">
                  <a16:creationId xmlns:a16="http://schemas.microsoft.com/office/drawing/2014/main" id="{6A181272-BC1E-4BA2-B7AB-5E9A1DD91561}"/>
                </a:ext>
              </a:extLst>
            </p:cNvPr>
            <p:cNvCxnSpPr>
              <a:cxnSpLocks/>
            </p:cNvCxnSpPr>
            <p:nvPr/>
          </p:nvCxnSpPr>
          <p:spPr>
            <a:xfrm>
              <a:off x="1397000" y="5105400"/>
              <a:ext cx="7848600" cy="0"/>
            </a:xfrm>
            <a:prstGeom prst="line">
              <a:avLst/>
            </a:prstGeom>
            <a:ln w="571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A3843C96-6D39-4247-A55B-7A1E28FAE596}"/>
                </a:ext>
              </a:extLst>
            </p:cNvPr>
            <p:cNvCxnSpPr>
              <a:cxnSpLocks/>
            </p:cNvCxnSpPr>
            <p:nvPr/>
          </p:nvCxnSpPr>
          <p:spPr>
            <a:xfrm flipV="1">
              <a:off x="9237517" y="4393764"/>
              <a:ext cx="541483" cy="711636"/>
            </a:xfrm>
            <a:prstGeom prst="line">
              <a:avLst/>
            </a:prstGeom>
            <a:ln w="57150">
              <a:solidFill>
                <a:srgbClr val="92D050"/>
              </a:solidFill>
            </a:ln>
          </p:spPr>
          <p:style>
            <a:lnRef idx="1">
              <a:schemeClr val="accent1"/>
            </a:lnRef>
            <a:fillRef idx="0">
              <a:schemeClr val="accent1"/>
            </a:fillRef>
            <a:effectRef idx="0">
              <a:schemeClr val="accent1"/>
            </a:effectRef>
            <a:fontRef idx="minor">
              <a:schemeClr val="tx1"/>
            </a:fontRef>
          </p:style>
        </p:cxnSp>
      </p:grpSp>
      <p:sp>
        <p:nvSpPr>
          <p:cNvPr id="20" name="TextBox 19">
            <a:extLst>
              <a:ext uri="{FF2B5EF4-FFF2-40B4-BE49-F238E27FC236}">
                <a16:creationId xmlns:a16="http://schemas.microsoft.com/office/drawing/2014/main" id="{D0196E55-C169-4915-A506-AEBE5DA572D6}"/>
              </a:ext>
            </a:extLst>
          </p:cNvPr>
          <p:cNvSpPr txBox="1"/>
          <p:nvPr/>
        </p:nvSpPr>
        <p:spPr>
          <a:xfrm>
            <a:off x="1084581" y="8468380"/>
            <a:ext cx="10599420" cy="523220"/>
          </a:xfrm>
          <a:prstGeom prst="rect">
            <a:avLst/>
          </a:prstGeom>
          <a:noFill/>
        </p:spPr>
        <p:txBody>
          <a:bodyPr wrap="square" rtlCol="0">
            <a:spAutoFit/>
          </a:bodyPr>
          <a:lstStyle/>
          <a:p>
            <a:r>
              <a:rPr lang="en-US" sz="2800" b="1" dirty="0">
                <a:solidFill>
                  <a:schemeClr val="tx1"/>
                </a:solidFill>
              </a:rPr>
              <a:t>CVPD’s hasn’t met response time goals for </a:t>
            </a:r>
            <a:r>
              <a:rPr lang="en-US" sz="2800" b="1" dirty="0">
                <a:solidFill>
                  <a:srgbClr val="FF0000"/>
                </a:solidFill>
              </a:rPr>
              <a:t>Priority 2 </a:t>
            </a:r>
            <a:r>
              <a:rPr lang="en-US" sz="2800" b="1" dirty="0">
                <a:solidFill>
                  <a:schemeClr val="tx1"/>
                </a:solidFill>
              </a:rPr>
              <a:t>calls in </a:t>
            </a:r>
            <a:r>
              <a:rPr lang="en-US" sz="2800" b="1" dirty="0">
                <a:solidFill>
                  <a:srgbClr val="FF0000"/>
                </a:solidFill>
              </a:rPr>
              <a:t>19 years</a:t>
            </a:r>
            <a:r>
              <a:rPr lang="en-US" sz="2800" b="1" dirty="0">
                <a:solidFill>
                  <a:schemeClr val="tx1"/>
                </a:solidFill>
              </a:rPr>
              <a:t>.</a:t>
            </a:r>
          </a:p>
        </p:txBody>
      </p:sp>
    </p:spTree>
    <p:extLst>
      <p:ext uri="{BB962C8B-B14F-4D97-AF65-F5344CB8AC3E}">
        <p14:creationId xmlns:p14="http://schemas.microsoft.com/office/powerpoint/2010/main" val="101477731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E1026-41F4-40AB-AB44-CDCD7D2C7BBC}"/>
              </a:ext>
            </a:extLst>
          </p:cNvPr>
          <p:cNvSpPr>
            <a:spLocks noGrp="1"/>
          </p:cNvSpPr>
          <p:nvPr>
            <p:ph type="title"/>
          </p:nvPr>
        </p:nvSpPr>
        <p:spPr/>
        <p:txBody>
          <a:bodyPr/>
          <a:lstStyle/>
          <a:p>
            <a:r>
              <a:rPr lang="en-US" dirty="0"/>
              <a:t>911 Calls: Impact of Cell Phones</a:t>
            </a:r>
          </a:p>
        </p:txBody>
      </p:sp>
      <p:sp>
        <p:nvSpPr>
          <p:cNvPr id="3" name="Content Placeholder 2">
            <a:extLst>
              <a:ext uri="{FF2B5EF4-FFF2-40B4-BE49-F238E27FC236}">
                <a16:creationId xmlns:a16="http://schemas.microsoft.com/office/drawing/2014/main" id="{54BF8FAE-CE87-4BF9-B7C1-EFD114B30B83}"/>
              </a:ext>
            </a:extLst>
          </p:cNvPr>
          <p:cNvSpPr>
            <a:spLocks noGrp="1"/>
          </p:cNvSpPr>
          <p:nvPr>
            <p:ph idx="1"/>
          </p:nvPr>
        </p:nvSpPr>
        <p:spPr/>
        <p:txBody>
          <a:bodyPr/>
          <a:lstStyle/>
          <a:p>
            <a:pPr marL="0" indent="0">
              <a:buNone/>
            </a:pPr>
            <a:r>
              <a:rPr lang="en-US" dirty="0"/>
              <a:t>911 Calls per Month</a:t>
            </a:r>
          </a:p>
        </p:txBody>
      </p:sp>
      <p:graphicFrame>
        <p:nvGraphicFramePr>
          <p:cNvPr id="4" name="Chart 3">
            <a:extLst>
              <a:ext uri="{FF2B5EF4-FFF2-40B4-BE49-F238E27FC236}">
                <a16:creationId xmlns:a16="http://schemas.microsoft.com/office/drawing/2014/main" id="{BA3B50AB-A7BE-40FA-ADAC-8DE340103B19}"/>
              </a:ext>
            </a:extLst>
          </p:cNvPr>
          <p:cNvGraphicFramePr>
            <a:graphicFrameLocks noGrp="1"/>
          </p:cNvGraphicFramePr>
          <p:nvPr>
            <p:extLst>
              <p:ext uri="{D42A27DB-BD31-4B8C-83A1-F6EECF244321}">
                <p14:modId xmlns:p14="http://schemas.microsoft.com/office/powerpoint/2010/main" val="3360744598"/>
              </p:ext>
            </p:extLst>
          </p:nvPr>
        </p:nvGraphicFramePr>
        <p:xfrm>
          <a:off x="1920897" y="2743200"/>
          <a:ext cx="9163006" cy="5407975"/>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13FCFF1F-8F06-467D-AA2C-2A1CAC7F3E9F}"/>
              </a:ext>
            </a:extLst>
          </p:cNvPr>
          <p:cNvSpPr txBox="1"/>
          <p:nvPr/>
        </p:nvSpPr>
        <p:spPr>
          <a:xfrm>
            <a:off x="894080" y="8113693"/>
            <a:ext cx="10942320" cy="954107"/>
          </a:xfrm>
          <a:prstGeom prst="rect">
            <a:avLst/>
          </a:prstGeom>
          <a:noFill/>
        </p:spPr>
        <p:txBody>
          <a:bodyPr wrap="square" rtlCol="0">
            <a:spAutoFit/>
          </a:bodyPr>
          <a:lstStyle/>
          <a:p>
            <a:r>
              <a:rPr lang="en-US" sz="2800" b="1" dirty="0">
                <a:solidFill>
                  <a:schemeClr val="tx1"/>
                </a:solidFill>
              </a:rPr>
              <a:t>CVPD’s receives about 300,000 telephone calls per year, and about 8,000 911 calls per month. This number has </a:t>
            </a:r>
            <a:r>
              <a:rPr lang="en-US" sz="2800" b="1" dirty="0">
                <a:solidFill>
                  <a:srgbClr val="FF0000"/>
                </a:solidFill>
              </a:rPr>
              <a:t>doubled</a:t>
            </a:r>
            <a:r>
              <a:rPr lang="en-US" sz="2800" b="1" dirty="0">
                <a:solidFill>
                  <a:schemeClr val="tx1"/>
                </a:solidFill>
              </a:rPr>
              <a:t> in the last 10 years.</a:t>
            </a:r>
          </a:p>
        </p:txBody>
      </p:sp>
    </p:spTree>
    <p:extLst>
      <p:ext uri="{BB962C8B-B14F-4D97-AF65-F5344CB8AC3E}">
        <p14:creationId xmlns:p14="http://schemas.microsoft.com/office/powerpoint/2010/main" val="249991212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p:cNvSpPr>
          <p:nvPr/>
        </p:nvSpPr>
        <p:spPr bwMode="auto">
          <a:xfrm>
            <a:off x="-18369" y="9144000"/>
            <a:ext cx="6513979" cy="635000"/>
          </a:xfrm>
          <a:prstGeom prst="rect">
            <a:avLst/>
          </a:prstGeom>
          <a:solidFill>
            <a:srgbClr val="2D2D8A"/>
          </a:solidFill>
          <a:ln>
            <a:noFill/>
          </a:ln>
          <a:effectLst>
            <a:outerShdw blurRad="76200" algn="ctr" rotWithShape="0">
              <a:schemeClr val="bg2">
                <a:alpha val="79999"/>
              </a:schemeClr>
            </a:outerShdw>
          </a:effectLst>
        </p:spPr>
        <p:txBody>
          <a:bodyPr lIns="0" tIns="0" rIns="0" bIns="0"/>
          <a:lstStyle/>
          <a:p>
            <a:endParaRPr lang="en-US" dirty="0">
              <a:solidFill>
                <a:schemeClr val="accent6"/>
              </a:solidFill>
            </a:endParaRPr>
          </a:p>
        </p:txBody>
      </p:sp>
      <p:sp>
        <p:nvSpPr>
          <p:cNvPr id="16386" name="Rectangle 2"/>
          <p:cNvSpPr>
            <a:spLocks/>
          </p:cNvSpPr>
          <p:nvPr/>
        </p:nvSpPr>
        <p:spPr bwMode="auto">
          <a:xfrm>
            <a:off x="6502400" y="9144000"/>
            <a:ext cx="6502400" cy="635000"/>
          </a:xfrm>
          <a:prstGeom prst="rect">
            <a:avLst/>
          </a:prstGeom>
          <a:solidFill>
            <a:schemeClr val="accent1"/>
          </a:solidFill>
          <a:ln>
            <a:noFill/>
          </a:ln>
          <a:effectLst>
            <a:outerShdw blurRad="76200" algn="ctr" rotWithShape="0">
              <a:schemeClr val="bg2">
                <a:alpha val="79999"/>
              </a:schemeClr>
            </a:outerShdw>
          </a:effectLst>
          <a:extLst>
            <a:ext uri="{91240B29-F687-4f45-9708-019B960494DF}">
              <a14:hiddenLine xmlns="" xmlns:a14="http://schemas.microsoft.com/office/drawing/2010/main" w="12700">
                <a:solidFill>
                  <a:srgbClr val="2F3946">
                    <a:alpha val="84999"/>
                  </a:srgbClr>
                </a:solidFill>
                <a:miter lim="800000"/>
                <a:headEnd/>
                <a:tailEnd/>
              </a14:hiddenLine>
            </a:ext>
          </a:extLst>
        </p:spPr>
        <p:txBody>
          <a:bodyPr lIns="0" tIns="0" rIns="0" bIns="0"/>
          <a:lstStyle/>
          <a:p>
            <a:endParaRPr lang="en-US"/>
          </a:p>
        </p:txBody>
      </p:sp>
      <p:pic>
        <p:nvPicPr>
          <p:cNvPr id="16387" name="Picture 3"/>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4763" y="-25356"/>
            <a:ext cx="13033375" cy="13461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pic>
      <p:pic>
        <p:nvPicPr>
          <p:cNvPr id="16388" name="Picture 4"/>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1684000" y="8610600"/>
            <a:ext cx="1049241" cy="8727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pic>
      <p:sp>
        <p:nvSpPr>
          <p:cNvPr id="16389" name="Rectangle 5"/>
          <p:cNvSpPr>
            <a:spLocks/>
          </p:cNvSpPr>
          <p:nvPr/>
        </p:nvSpPr>
        <p:spPr bwMode="auto">
          <a:xfrm>
            <a:off x="4961000" y="9347200"/>
            <a:ext cx="3124200" cy="406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0" tIns="0" rIns="0" bIns="0"/>
          <a:lstStyle/>
          <a:p>
            <a:pPr algn="r">
              <a:lnSpc>
                <a:spcPct val="90000"/>
              </a:lnSpc>
            </a:pPr>
            <a:r>
              <a:rPr lang="en-US" sz="1500" b="1" dirty="0">
                <a:solidFill>
                  <a:srgbClr val="D5D4D6"/>
                </a:solidFill>
                <a:latin typeface="Arial" charset="0"/>
                <a:ea typeface="ＭＳ Ｐゴシック" charset="0"/>
                <a:cs typeface="Arial" charset="0"/>
                <a:sym typeface="Arial" charset="0"/>
              </a:rPr>
              <a:t>CHULA VISTA   PUBLIC SAFETY</a:t>
            </a:r>
          </a:p>
        </p:txBody>
      </p:sp>
      <p:sp>
        <p:nvSpPr>
          <p:cNvPr id="16390" name="Rectangle 6"/>
          <p:cNvSpPr>
            <a:spLocks/>
          </p:cNvSpPr>
          <p:nvPr/>
        </p:nvSpPr>
        <p:spPr bwMode="auto">
          <a:xfrm>
            <a:off x="863600" y="1304936"/>
            <a:ext cx="11696700" cy="901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0" tIns="0" rIns="0" bIns="0"/>
          <a:lstStyle/>
          <a:p>
            <a:pPr>
              <a:lnSpc>
                <a:spcPct val="90000"/>
              </a:lnSpc>
            </a:pPr>
            <a:br>
              <a:rPr lang="en-US" sz="4400" b="1" dirty="0">
                <a:solidFill>
                  <a:srgbClr val="D5D4D6"/>
                </a:solidFill>
                <a:latin typeface="Arial" charset="0"/>
                <a:ea typeface="ＭＳ Ｐゴシック" charset="0"/>
                <a:cs typeface="Arial" charset="0"/>
                <a:sym typeface="Arial" charset="0"/>
              </a:rPr>
            </a:br>
            <a:endParaRPr lang="en-US" sz="5000" b="1" dirty="0">
              <a:solidFill>
                <a:srgbClr val="D5D4D6"/>
              </a:solidFill>
              <a:latin typeface="Arial" charset="0"/>
              <a:ea typeface="ＭＳ Ｐゴシック" charset="0"/>
              <a:cs typeface="Arial" charset="0"/>
              <a:sym typeface="Arial" charset="0"/>
            </a:endParaRPr>
          </a:p>
        </p:txBody>
      </p:sp>
      <p:pic>
        <p:nvPicPr>
          <p:cNvPr id="2" name="Picture 1" descr="CVPDpatch.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77800" y="8534400"/>
            <a:ext cx="847438" cy="1053974"/>
          </a:xfrm>
          <a:prstGeom prst="rect">
            <a:avLst/>
          </a:prstGeom>
        </p:spPr>
      </p:pic>
      <p:grpSp>
        <p:nvGrpSpPr>
          <p:cNvPr id="7" name="Group 6">
            <a:extLst>
              <a:ext uri="{FF2B5EF4-FFF2-40B4-BE49-F238E27FC236}">
                <a16:creationId xmlns:a16="http://schemas.microsoft.com/office/drawing/2014/main" id="{3CE4F882-B09D-48FE-A7DB-0F22424585CD}"/>
              </a:ext>
            </a:extLst>
          </p:cNvPr>
          <p:cNvGrpSpPr/>
          <p:nvPr/>
        </p:nvGrpSpPr>
        <p:grpSpPr>
          <a:xfrm>
            <a:off x="767355" y="4508685"/>
            <a:ext cx="11508190" cy="1047842"/>
            <a:chOff x="1025238" y="7724719"/>
            <a:chExt cx="11508190" cy="1047842"/>
          </a:xfrm>
        </p:grpSpPr>
        <p:pic>
          <p:nvPicPr>
            <p:cNvPr id="3" name="Picture 2">
              <a:extLst>
                <a:ext uri="{FF2B5EF4-FFF2-40B4-BE49-F238E27FC236}">
                  <a16:creationId xmlns:a16="http://schemas.microsoft.com/office/drawing/2014/main" id="{D4C9B0CB-0E4C-4735-8F88-AA7CF478CD39}"/>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025238" y="7724719"/>
              <a:ext cx="11487774" cy="1047842"/>
            </a:xfrm>
            <a:prstGeom prst="rect">
              <a:avLst/>
            </a:prstGeom>
          </p:spPr>
        </p:pic>
        <p:sp>
          <p:nvSpPr>
            <p:cNvPr id="22" name="Oval 21">
              <a:extLst>
                <a:ext uri="{FF2B5EF4-FFF2-40B4-BE49-F238E27FC236}">
                  <a16:creationId xmlns:a16="http://schemas.microsoft.com/office/drawing/2014/main" id="{73A45B58-5CA2-4B65-A835-548C80BDFA88}"/>
                </a:ext>
              </a:extLst>
            </p:cNvPr>
            <p:cNvSpPr/>
            <p:nvPr/>
          </p:nvSpPr>
          <p:spPr bwMode="auto">
            <a:xfrm>
              <a:off x="3440478" y="8287357"/>
              <a:ext cx="1189001" cy="485203"/>
            </a:xfrm>
            <a:prstGeom prst="ellipse">
              <a:avLst/>
            </a:prstGeom>
            <a:noFill/>
            <a:ln>
              <a:solidFill>
                <a:srgbClr val="FF0000"/>
              </a:solidFill>
            </a:ln>
            <a:effectLst/>
            <a:extLst>
              <a:ext uri="{91240B29-F687-4f45-9708-019B960494DF}">
                <a14:hiddenLine xmlns="" xmlns:a14="http://schemas.microsoft.com/office/drawing/2010/main" w="12700" cap="flat" cmpd="sng" algn="ctr">
                  <a:solidFill>
                    <a:srgbClr val="2F3946">
                      <a:alpha val="84999"/>
                    </a:srgbClr>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highlight>
                  <a:srgbClr val="FFFF00"/>
                </a:highlight>
                <a:latin typeface="Gill Sans" charset="0"/>
                <a:ea typeface="ヒラギノ角ゴ ProN W3" charset="0"/>
                <a:cs typeface="ヒラギノ角ゴ ProN W3" charset="0"/>
                <a:sym typeface="Gill Sans" charset="0"/>
              </a:endParaRPr>
            </a:p>
          </p:txBody>
        </p:sp>
        <p:sp>
          <p:nvSpPr>
            <p:cNvPr id="24" name="Oval 23">
              <a:extLst>
                <a:ext uri="{FF2B5EF4-FFF2-40B4-BE49-F238E27FC236}">
                  <a16:creationId xmlns:a16="http://schemas.microsoft.com/office/drawing/2014/main" id="{098C25F3-B413-40F3-B369-DF2277C3DBE0}"/>
                </a:ext>
              </a:extLst>
            </p:cNvPr>
            <p:cNvSpPr/>
            <p:nvPr/>
          </p:nvSpPr>
          <p:spPr bwMode="auto">
            <a:xfrm>
              <a:off x="11551608" y="8345153"/>
              <a:ext cx="981820" cy="369609"/>
            </a:xfrm>
            <a:prstGeom prst="ellipse">
              <a:avLst/>
            </a:prstGeom>
            <a:noFill/>
            <a:ln>
              <a:solidFill>
                <a:srgbClr val="FF0000"/>
              </a:solidFill>
            </a:ln>
            <a:effectLst/>
            <a:extLst>
              <a:ext uri="{91240B29-F687-4f45-9708-019B960494DF}">
                <a14:hiddenLine xmlns="" xmlns:a14="http://schemas.microsoft.com/office/drawing/2010/main" w="12700" cap="flat" cmpd="sng" algn="ctr">
                  <a:solidFill>
                    <a:srgbClr val="2F3946">
                      <a:alpha val="84999"/>
                    </a:srgbClr>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highlight>
                  <a:srgbClr val="FFFF00"/>
                </a:highlight>
                <a:latin typeface="Gill Sans" charset="0"/>
                <a:ea typeface="ヒラギノ角ゴ ProN W3" charset="0"/>
                <a:cs typeface="ヒラギノ角ゴ ProN W3" charset="0"/>
                <a:sym typeface="Gill Sans" charset="0"/>
              </a:endParaRPr>
            </a:p>
          </p:txBody>
        </p:sp>
      </p:grpSp>
      <p:sp>
        <p:nvSpPr>
          <p:cNvPr id="4" name="Rectangle 3"/>
          <p:cNvSpPr/>
          <p:nvPr/>
        </p:nvSpPr>
        <p:spPr>
          <a:xfrm>
            <a:off x="711200" y="1905000"/>
            <a:ext cx="9677400" cy="5535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C83FC889-34F8-4441-B24C-535862F70388}"/>
              </a:ext>
            </a:extLst>
          </p:cNvPr>
          <p:cNvSpPr>
            <a:spLocks noGrp="1"/>
          </p:cNvSpPr>
          <p:nvPr>
            <p:ph type="title"/>
          </p:nvPr>
        </p:nvSpPr>
        <p:spPr>
          <a:xfrm>
            <a:off x="482600" y="1320755"/>
            <a:ext cx="11582400" cy="1083780"/>
          </a:xfrm>
        </p:spPr>
        <p:txBody>
          <a:bodyPr>
            <a:normAutofit/>
          </a:bodyPr>
          <a:lstStyle/>
          <a:p>
            <a:r>
              <a:rPr lang="en-US" sz="4800" dirty="0">
                <a:latin typeface="Arial" charset="0"/>
                <a:ea typeface="ＭＳ Ｐゴシック" charset="0"/>
                <a:cs typeface="Arial" charset="0"/>
              </a:rPr>
              <a:t>Reactive vs. Proactive Policing</a:t>
            </a:r>
            <a:r>
              <a:rPr lang="en-US" sz="4400" dirty="0">
                <a:latin typeface="Arial" charset="0"/>
                <a:ea typeface="ＭＳ Ｐゴシック" charset="0"/>
                <a:cs typeface="Arial" charset="0"/>
              </a:rPr>
              <a:t> – Patrol</a:t>
            </a:r>
            <a:endParaRPr lang="en-US" dirty="0"/>
          </a:p>
        </p:txBody>
      </p:sp>
      <p:graphicFrame>
        <p:nvGraphicFramePr>
          <p:cNvPr id="15" name="Chart 14">
            <a:extLst>
              <a:ext uri="{FF2B5EF4-FFF2-40B4-BE49-F238E27FC236}">
                <a16:creationId xmlns:a16="http://schemas.microsoft.com/office/drawing/2014/main" id="{7159B0F2-0942-4204-B53E-84AF5BE5FF74}"/>
              </a:ext>
            </a:extLst>
          </p:cNvPr>
          <p:cNvGraphicFramePr/>
          <p:nvPr>
            <p:extLst>
              <p:ext uri="{D42A27DB-BD31-4B8C-83A1-F6EECF244321}">
                <p14:modId xmlns:p14="http://schemas.microsoft.com/office/powerpoint/2010/main" val="1893492501"/>
              </p:ext>
            </p:extLst>
          </p:nvPr>
        </p:nvGraphicFramePr>
        <p:xfrm>
          <a:off x="1221407" y="5912432"/>
          <a:ext cx="10191033" cy="3078863"/>
        </p:xfrm>
        <a:graphic>
          <a:graphicData uri="http://schemas.openxmlformats.org/drawingml/2006/chart">
            <c:chart xmlns:c="http://schemas.openxmlformats.org/drawingml/2006/chart" xmlns:r="http://schemas.openxmlformats.org/officeDocument/2006/relationships" r:id="rId7"/>
          </a:graphicData>
        </a:graphic>
      </p:graphicFrame>
      <p:sp>
        <p:nvSpPr>
          <p:cNvPr id="27" name="TextBox 26">
            <a:extLst>
              <a:ext uri="{FF2B5EF4-FFF2-40B4-BE49-F238E27FC236}">
                <a16:creationId xmlns:a16="http://schemas.microsoft.com/office/drawing/2014/main" id="{6AC896F4-0A48-4B3D-BCFD-0F59E815CC83}"/>
              </a:ext>
            </a:extLst>
          </p:cNvPr>
          <p:cNvSpPr txBox="1"/>
          <p:nvPr/>
        </p:nvSpPr>
        <p:spPr>
          <a:xfrm>
            <a:off x="538322" y="2204770"/>
            <a:ext cx="11399837" cy="2031325"/>
          </a:xfrm>
          <a:prstGeom prst="rect">
            <a:avLst/>
          </a:prstGeom>
          <a:noFill/>
        </p:spPr>
        <p:txBody>
          <a:bodyPr wrap="square" rtlCol="0">
            <a:spAutoFit/>
          </a:bodyPr>
          <a:lstStyle/>
          <a:p>
            <a:pPr algn="l"/>
            <a:r>
              <a:rPr lang="en-US" dirty="0">
                <a:solidFill>
                  <a:schemeClr val="accent1">
                    <a:lumMod val="75000"/>
                  </a:schemeClr>
                </a:solidFill>
              </a:rPr>
              <a:t>Since 2008, Proactive Policing is on the decline.</a:t>
            </a:r>
          </a:p>
          <a:p>
            <a:pPr marL="571500" indent="-571500" algn="l">
              <a:buFont typeface="Arial" panose="020B0604020202020204" pitchFamily="34" charset="0"/>
              <a:buChar char="•"/>
            </a:pPr>
            <a:r>
              <a:rPr lang="en-US" i="1" dirty="0">
                <a:solidFill>
                  <a:schemeClr val="accent1">
                    <a:lumMod val="75000"/>
                  </a:schemeClr>
                </a:solidFill>
              </a:rPr>
              <a:t>Officer proactivity crucial for </a:t>
            </a:r>
            <a:r>
              <a:rPr lang="en-US" b="1" i="1" dirty="0">
                <a:solidFill>
                  <a:schemeClr val="accent1">
                    <a:lumMod val="75000"/>
                  </a:schemeClr>
                </a:solidFill>
              </a:rPr>
              <a:t>crime fighting</a:t>
            </a:r>
            <a:r>
              <a:rPr lang="en-US" i="1" dirty="0">
                <a:solidFill>
                  <a:schemeClr val="accent1">
                    <a:lumMod val="75000"/>
                  </a:schemeClr>
                </a:solidFill>
              </a:rPr>
              <a:t>.</a:t>
            </a:r>
          </a:p>
          <a:p>
            <a:pPr marL="571500" indent="-571500" algn="l">
              <a:buFont typeface="Arial" panose="020B0604020202020204" pitchFamily="34" charset="0"/>
              <a:buChar char="•"/>
            </a:pPr>
            <a:r>
              <a:rPr lang="en-US" i="1" dirty="0">
                <a:solidFill>
                  <a:schemeClr val="accent1">
                    <a:lumMod val="75000"/>
                  </a:schemeClr>
                </a:solidFill>
              </a:rPr>
              <a:t>Arrest rates are often tied to officer proactivity.</a:t>
            </a:r>
          </a:p>
        </p:txBody>
      </p:sp>
    </p:spTree>
    <p:extLst>
      <p:ext uri="{BB962C8B-B14F-4D97-AF65-F5344CB8AC3E}">
        <p14:creationId xmlns:p14="http://schemas.microsoft.com/office/powerpoint/2010/main" val="368161530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3179F58-ECA3-4017-BDEA-F08D024DF6C0}"/>
              </a:ext>
            </a:extLst>
          </p:cNvPr>
          <p:cNvSpPr/>
          <p:nvPr/>
        </p:nvSpPr>
        <p:spPr>
          <a:xfrm>
            <a:off x="0" y="-152400"/>
            <a:ext cx="13004800" cy="990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088D2085-679D-4EE6-B107-9B8B9741CDA9}"/>
              </a:ext>
            </a:extLst>
          </p:cNvPr>
          <p:cNvPicPr>
            <a:picLocks noChangeAspect="1"/>
          </p:cNvPicPr>
          <p:nvPr/>
        </p:nvPicPr>
        <p:blipFill rotWithShape="1">
          <a:blip r:embed="rId3" cstate="screen">
            <a:alphaModFix amt="35000"/>
            <a:extLst>
              <a:ext uri="{28A0092B-C50C-407E-A947-70E740481C1C}">
                <a14:useLocalDpi xmlns:a14="http://schemas.microsoft.com/office/drawing/2010/main"/>
              </a:ext>
            </a:extLst>
          </a:blip>
          <a:srcRect/>
          <a:stretch/>
        </p:blipFill>
        <p:spPr>
          <a:xfrm>
            <a:off x="0" y="0"/>
            <a:ext cx="13004800" cy="9753600"/>
          </a:xfrm>
          <a:prstGeom prst="rect">
            <a:avLst/>
          </a:prstGeom>
        </p:spPr>
      </p:pic>
      <p:sp>
        <p:nvSpPr>
          <p:cNvPr id="11" name="Title 1">
            <a:extLst>
              <a:ext uri="{FF2B5EF4-FFF2-40B4-BE49-F238E27FC236}">
                <a16:creationId xmlns:a16="http://schemas.microsoft.com/office/drawing/2014/main" id="{126C49FB-DE44-4BB5-B12C-DCCFAB15FC16}"/>
              </a:ext>
            </a:extLst>
          </p:cNvPr>
          <p:cNvSpPr txBox="1">
            <a:spLocks/>
          </p:cNvSpPr>
          <p:nvPr/>
        </p:nvSpPr>
        <p:spPr>
          <a:xfrm>
            <a:off x="254000" y="4180578"/>
            <a:ext cx="10363197" cy="922507"/>
          </a:xfrm>
          <a:prstGeom prst="rect">
            <a:avLst/>
          </a:prstGeom>
        </p:spPr>
        <p:txBody>
          <a:bodyPr vert="horz" lIns="91440" tIns="45720" rIns="91440" bIns="45720" rtlCol="0" anchor="b">
            <a:normAutofit/>
          </a:bodyPr>
          <a:lstStyle>
            <a:lvl1pPr algn="ctr" defTabSz="975390" rtl="0" eaLnBrk="1" latinLnBrk="0" hangingPunct="1">
              <a:lnSpc>
                <a:spcPct val="90000"/>
              </a:lnSpc>
              <a:spcBef>
                <a:spcPct val="0"/>
              </a:spcBef>
              <a:buNone/>
              <a:defRPr sz="6400" kern="1200">
                <a:solidFill>
                  <a:schemeClr val="tx1"/>
                </a:solidFill>
                <a:latin typeface="+mj-lt"/>
                <a:ea typeface="+mj-ea"/>
                <a:cs typeface="+mj-cs"/>
              </a:defRPr>
            </a:lvl1pPr>
          </a:lstStyle>
          <a:p>
            <a:pPr algn="l" fontAlgn="auto">
              <a:spcAft>
                <a:spcPts val="0"/>
              </a:spcAft>
            </a:pPr>
            <a:r>
              <a:rPr lang="en-US" sz="5000" b="1" dirty="0">
                <a:solidFill>
                  <a:srgbClr val="FFFFFF"/>
                </a:solidFill>
                <a:latin typeface="+mn-lt"/>
              </a:rPr>
              <a:t>Community Facts</a:t>
            </a:r>
          </a:p>
        </p:txBody>
      </p:sp>
      <p:sp>
        <p:nvSpPr>
          <p:cNvPr id="12" name="Content Placeholder 3">
            <a:extLst>
              <a:ext uri="{FF2B5EF4-FFF2-40B4-BE49-F238E27FC236}">
                <a16:creationId xmlns:a16="http://schemas.microsoft.com/office/drawing/2014/main" id="{C125B1A8-5124-4FE0-9FE4-B8CB9AA53819}"/>
              </a:ext>
            </a:extLst>
          </p:cNvPr>
          <p:cNvSpPr txBox="1">
            <a:spLocks/>
          </p:cNvSpPr>
          <p:nvPr/>
        </p:nvSpPr>
        <p:spPr>
          <a:xfrm>
            <a:off x="1625601" y="5103085"/>
            <a:ext cx="12497469" cy="2974115"/>
          </a:xfrm>
          <a:prstGeom prst="rect">
            <a:avLst/>
          </a:prstGeom>
        </p:spPr>
        <p:txBody>
          <a:bodyPr vert="horz" lIns="91440" tIns="45720" rIns="91440" bIns="45720" rtlCol="0" anchor="ctr">
            <a:normAutofit/>
          </a:bodyPr>
          <a:lstStyle>
            <a:lvl1pPr marL="0" indent="0" algn="ctr" defTabSz="975390" rtl="0" eaLnBrk="1" latinLnBrk="0" hangingPunct="1">
              <a:lnSpc>
                <a:spcPct val="90000"/>
              </a:lnSpc>
              <a:spcBef>
                <a:spcPts val="1067"/>
              </a:spcBef>
              <a:buFont typeface="Arial" panose="020B0604020202020204" pitchFamily="34" charset="0"/>
              <a:buNone/>
              <a:defRPr sz="2560" kern="1200">
                <a:solidFill>
                  <a:schemeClr val="tx1"/>
                </a:solidFill>
                <a:latin typeface="+mn-lt"/>
                <a:ea typeface="+mn-ea"/>
                <a:cs typeface="+mn-cs"/>
              </a:defRPr>
            </a:lvl1pPr>
            <a:lvl2pPr marL="487695" indent="0" algn="ctr" defTabSz="975390" rtl="0" eaLnBrk="1" latinLnBrk="0" hangingPunct="1">
              <a:lnSpc>
                <a:spcPct val="90000"/>
              </a:lnSpc>
              <a:spcBef>
                <a:spcPts val="533"/>
              </a:spcBef>
              <a:buFont typeface="Arial" panose="020B0604020202020204" pitchFamily="34" charset="0"/>
              <a:buNone/>
              <a:defRPr sz="2133" kern="1200">
                <a:solidFill>
                  <a:schemeClr val="tx1"/>
                </a:solidFill>
                <a:latin typeface="+mn-lt"/>
                <a:ea typeface="+mn-ea"/>
                <a:cs typeface="+mn-cs"/>
              </a:defRPr>
            </a:lvl2pPr>
            <a:lvl3pPr marL="975390" indent="0" algn="ctr" defTabSz="975390" rtl="0" eaLnBrk="1" latinLnBrk="0" hangingPunct="1">
              <a:lnSpc>
                <a:spcPct val="90000"/>
              </a:lnSpc>
              <a:spcBef>
                <a:spcPts val="533"/>
              </a:spcBef>
              <a:buFont typeface="Arial" panose="020B0604020202020204" pitchFamily="34" charset="0"/>
              <a:buNone/>
              <a:defRPr sz="1920" kern="1200">
                <a:solidFill>
                  <a:schemeClr val="tx1"/>
                </a:solidFill>
                <a:latin typeface="+mn-lt"/>
                <a:ea typeface="+mn-ea"/>
                <a:cs typeface="+mn-cs"/>
              </a:defRPr>
            </a:lvl3pPr>
            <a:lvl4pPr marL="1463086" indent="0" algn="ctr" defTabSz="975390" rtl="0" eaLnBrk="1" latinLnBrk="0" hangingPunct="1">
              <a:lnSpc>
                <a:spcPct val="90000"/>
              </a:lnSpc>
              <a:spcBef>
                <a:spcPts val="533"/>
              </a:spcBef>
              <a:buFont typeface="Arial" panose="020B0604020202020204" pitchFamily="34" charset="0"/>
              <a:buNone/>
              <a:defRPr sz="1707" kern="1200">
                <a:solidFill>
                  <a:schemeClr val="tx1"/>
                </a:solidFill>
                <a:latin typeface="+mn-lt"/>
                <a:ea typeface="+mn-ea"/>
                <a:cs typeface="+mn-cs"/>
              </a:defRPr>
            </a:lvl4pPr>
            <a:lvl5pPr marL="1950781" indent="0" algn="ctr" defTabSz="975390" rtl="0" eaLnBrk="1" latinLnBrk="0" hangingPunct="1">
              <a:lnSpc>
                <a:spcPct val="90000"/>
              </a:lnSpc>
              <a:spcBef>
                <a:spcPts val="533"/>
              </a:spcBef>
              <a:buFont typeface="Arial" panose="020B0604020202020204" pitchFamily="34" charset="0"/>
              <a:buNone/>
              <a:defRPr sz="1707" kern="1200">
                <a:solidFill>
                  <a:schemeClr val="tx1"/>
                </a:solidFill>
                <a:latin typeface="+mn-lt"/>
                <a:ea typeface="+mn-ea"/>
                <a:cs typeface="+mn-cs"/>
              </a:defRPr>
            </a:lvl5pPr>
            <a:lvl6pPr marL="2438476" indent="0" algn="ctr" defTabSz="975390" rtl="0" eaLnBrk="1" latinLnBrk="0" hangingPunct="1">
              <a:lnSpc>
                <a:spcPct val="90000"/>
              </a:lnSpc>
              <a:spcBef>
                <a:spcPts val="533"/>
              </a:spcBef>
              <a:buFont typeface="Arial" panose="020B0604020202020204" pitchFamily="34" charset="0"/>
              <a:buNone/>
              <a:defRPr sz="1707" kern="1200">
                <a:solidFill>
                  <a:schemeClr val="tx1"/>
                </a:solidFill>
                <a:latin typeface="+mn-lt"/>
                <a:ea typeface="+mn-ea"/>
                <a:cs typeface="+mn-cs"/>
              </a:defRPr>
            </a:lvl6pPr>
            <a:lvl7pPr marL="2926171" indent="0" algn="ctr" defTabSz="975390" rtl="0" eaLnBrk="1" latinLnBrk="0" hangingPunct="1">
              <a:lnSpc>
                <a:spcPct val="90000"/>
              </a:lnSpc>
              <a:spcBef>
                <a:spcPts val="533"/>
              </a:spcBef>
              <a:buFont typeface="Arial" panose="020B0604020202020204" pitchFamily="34" charset="0"/>
              <a:buNone/>
              <a:defRPr sz="1707" kern="1200">
                <a:solidFill>
                  <a:schemeClr val="tx1"/>
                </a:solidFill>
                <a:latin typeface="+mn-lt"/>
                <a:ea typeface="+mn-ea"/>
                <a:cs typeface="+mn-cs"/>
              </a:defRPr>
            </a:lvl7pPr>
            <a:lvl8pPr marL="3413867" indent="0" algn="ctr" defTabSz="975390" rtl="0" eaLnBrk="1" latinLnBrk="0" hangingPunct="1">
              <a:lnSpc>
                <a:spcPct val="90000"/>
              </a:lnSpc>
              <a:spcBef>
                <a:spcPts val="533"/>
              </a:spcBef>
              <a:buFont typeface="Arial" panose="020B0604020202020204" pitchFamily="34" charset="0"/>
              <a:buNone/>
              <a:defRPr sz="1707" kern="1200">
                <a:solidFill>
                  <a:schemeClr val="tx1"/>
                </a:solidFill>
                <a:latin typeface="+mn-lt"/>
                <a:ea typeface="+mn-ea"/>
                <a:cs typeface="+mn-cs"/>
              </a:defRPr>
            </a:lvl8pPr>
            <a:lvl9pPr marL="3901562" indent="0" algn="ctr" defTabSz="975390" rtl="0" eaLnBrk="1" latinLnBrk="0" hangingPunct="1">
              <a:lnSpc>
                <a:spcPct val="90000"/>
              </a:lnSpc>
              <a:spcBef>
                <a:spcPts val="533"/>
              </a:spcBef>
              <a:buFont typeface="Arial" panose="020B0604020202020204" pitchFamily="34" charset="0"/>
              <a:buNone/>
              <a:defRPr sz="1707" kern="1200">
                <a:solidFill>
                  <a:schemeClr val="tx1"/>
                </a:solidFill>
                <a:latin typeface="+mn-lt"/>
                <a:ea typeface="+mn-ea"/>
                <a:cs typeface="+mn-cs"/>
              </a:defRPr>
            </a:lvl9pPr>
          </a:lstStyle>
          <a:p>
            <a:pPr algn="l" fontAlgn="auto">
              <a:spcAft>
                <a:spcPts val="0"/>
              </a:spcAft>
            </a:pPr>
            <a:r>
              <a:rPr lang="en-US" sz="3200" dirty="0">
                <a:solidFill>
                  <a:srgbClr val="FFFFFF"/>
                </a:solidFill>
              </a:rPr>
              <a:t>52 square miles</a:t>
            </a:r>
          </a:p>
          <a:p>
            <a:pPr algn="l" fontAlgn="auto">
              <a:spcAft>
                <a:spcPts val="0"/>
              </a:spcAft>
            </a:pPr>
            <a:r>
              <a:rPr lang="en-US" sz="3200" dirty="0">
                <a:solidFill>
                  <a:srgbClr val="FFFFFF"/>
                </a:solidFill>
              </a:rPr>
              <a:t>Population 267,000 (second-largest city in the County of San Diego)</a:t>
            </a:r>
          </a:p>
          <a:p>
            <a:pPr algn="l" fontAlgn="auto">
              <a:spcAft>
                <a:spcPts val="0"/>
              </a:spcAft>
            </a:pPr>
            <a:r>
              <a:rPr lang="en-US" sz="3200" dirty="0">
                <a:solidFill>
                  <a:srgbClr val="FFFFFF"/>
                </a:solidFill>
              </a:rPr>
              <a:t>Regional leader in conservation, “Smart City” technologies</a:t>
            </a:r>
          </a:p>
          <a:p>
            <a:pPr algn="l" fontAlgn="auto">
              <a:spcAft>
                <a:spcPts val="0"/>
              </a:spcAft>
            </a:pPr>
            <a:r>
              <a:rPr lang="en-US" sz="3200" dirty="0">
                <a:solidFill>
                  <a:srgbClr val="FFFFFF"/>
                </a:solidFill>
              </a:rPr>
              <a:t>One of the safest cities in the nation</a:t>
            </a:r>
          </a:p>
          <a:p>
            <a:pPr algn="l" fontAlgn="auto">
              <a:spcAft>
                <a:spcPts val="0"/>
              </a:spcAft>
            </a:pPr>
            <a:r>
              <a:rPr lang="en-US" sz="3200" dirty="0">
                <a:solidFill>
                  <a:srgbClr val="FFFFFF"/>
                </a:solidFill>
              </a:rPr>
              <a:t>Among the best schools in the county and state</a:t>
            </a:r>
          </a:p>
        </p:txBody>
      </p:sp>
      <p:cxnSp>
        <p:nvCxnSpPr>
          <p:cNvPr id="14" name="Straight Connector 13">
            <a:extLst>
              <a:ext uri="{FF2B5EF4-FFF2-40B4-BE49-F238E27FC236}">
                <a16:creationId xmlns:a16="http://schemas.microsoft.com/office/drawing/2014/main" id="{2EAF05F9-7298-4BCB-9E57-E6FA01A3EBCC}"/>
              </a:ext>
            </a:extLst>
          </p:cNvPr>
          <p:cNvCxnSpPr>
            <a:cxnSpLocks/>
          </p:cNvCxnSpPr>
          <p:nvPr/>
        </p:nvCxnSpPr>
        <p:spPr>
          <a:xfrm>
            <a:off x="1473200" y="5257800"/>
            <a:ext cx="0" cy="2667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Rectangle 1">
            <a:extLst>
              <a:ext uri="{FF2B5EF4-FFF2-40B4-BE49-F238E27FC236}">
                <a16:creationId xmlns:a16="http://schemas.microsoft.com/office/drawing/2014/main" id="{184868E1-7E55-49D4-ADA8-D640DD11090B}"/>
              </a:ext>
            </a:extLst>
          </p:cNvPr>
          <p:cNvSpPr>
            <a:spLocks/>
          </p:cNvSpPr>
          <p:nvPr/>
        </p:nvSpPr>
        <p:spPr bwMode="auto">
          <a:xfrm>
            <a:off x="406400" y="449093"/>
            <a:ext cx="12192000" cy="2370307"/>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0" tIns="0" rIns="0" bIns="0"/>
          <a:lstStyle/>
          <a:p>
            <a:pPr>
              <a:spcBef>
                <a:spcPts val="600"/>
              </a:spcBef>
              <a:buClr>
                <a:srgbClr val="B72121"/>
              </a:buClr>
              <a:buSzPct val="75000"/>
            </a:pPr>
            <a:r>
              <a:rPr lang="en-US" sz="9600" b="1" dirty="0">
                <a:solidFill>
                  <a:schemeClr val="bg1"/>
                </a:solidFill>
                <a:latin typeface="Arial" charset="0"/>
                <a:ea typeface="ＭＳ Ｐゴシック" charset="0"/>
                <a:cs typeface="Arial" charset="0"/>
                <a:sym typeface="Arial" charset="0"/>
              </a:rPr>
              <a:t>City of Chula Vista</a:t>
            </a:r>
          </a:p>
        </p:txBody>
      </p:sp>
    </p:spTree>
    <p:extLst>
      <p:ext uri="{BB962C8B-B14F-4D97-AF65-F5344CB8AC3E}">
        <p14:creationId xmlns:p14="http://schemas.microsoft.com/office/powerpoint/2010/main" val="1910123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p:cNvSpPr>
          <p:nvPr/>
        </p:nvSpPr>
        <p:spPr bwMode="auto">
          <a:xfrm>
            <a:off x="-18369" y="9144000"/>
            <a:ext cx="6513979" cy="635000"/>
          </a:xfrm>
          <a:prstGeom prst="rect">
            <a:avLst/>
          </a:prstGeom>
          <a:solidFill>
            <a:srgbClr val="2D2D8A"/>
          </a:solidFill>
          <a:ln>
            <a:noFill/>
          </a:ln>
          <a:effectLst>
            <a:outerShdw blurRad="76200" algn="ctr" rotWithShape="0">
              <a:schemeClr val="bg2">
                <a:alpha val="79999"/>
              </a:schemeClr>
            </a:outerShdw>
          </a:effectLst>
        </p:spPr>
        <p:txBody>
          <a:bodyPr lIns="0" tIns="0" rIns="0" bIns="0"/>
          <a:lstStyle/>
          <a:p>
            <a:endParaRPr lang="en-US" dirty="0">
              <a:solidFill>
                <a:schemeClr val="accent6"/>
              </a:solidFill>
            </a:endParaRPr>
          </a:p>
        </p:txBody>
      </p:sp>
      <p:sp>
        <p:nvSpPr>
          <p:cNvPr id="16386" name="Rectangle 2"/>
          <p:cNvSpPr>
            <a:spLocks/>
          </p:cNvSpPr>
          <p:nvPr/>
        </p:nvSpPr>
        <p:spPr bwMode="auto">
          <a:xfrm>
            <a:off x="6502400" y="9144000"/>
            <a:ext cx="6502400" cy="635000"/>
          </a:xfrm>
          <a:prstGeom prst="rect">
            <a:avLst/>
          </a:prstGeom>
          <a:solidFill>
            <a:schemeClr val="accent1"/>
          </a:solidFill>
          <a:ln>
            <a:noFill/>
          </a:ln>
          <a:effectLst>
            <a:outerShdw blurRad="76200" algn="ctr" rotWithShape="0">
              <a:schemeClr val="bg2">
                <a:alpha val="79999"/>
              </a:schemeClr>
            </a:outerShdw>
          </a:effectLst>
          <a:extLst>
            <a:ext uri="{91240B29-F687-4f45-9708-019B960494DF}">
              <a14:hiddenLine xmlns="" xmlns:a14="http://schemas.microsoft.com/office/drawing/2010/main" w="12700">
                <a:solidFill>
                  <a:srgbClr val="2F3946">
                    <a:alpha val="84999"/>
                  </a:srgbClr>
                </a:solidFill>
                <a:miter lim="800000"/>
                <a:headEnd/>
                <a:tailEnd/>
              </a14:hiddenLine>
            </a:ext>
          </a:extLst>
        </p:spPr>
        <p:txBody>
          <a:bodyPr lIns="0" tIns="0" rIns="0" bIns="0"/>
          <a:lstStyle/>
          <a:p>
            <a:endParaRPr lang="en-US"/>
          </a:p>
        </p:txBody>
      </p:sp>
      <p:pic>
        <p:nvPicPr>
          <p:cNvPr id="16387" name="Picture 3"/>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4763" y="-25356"/>
            <a:ext cx="13033375" cy="13461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pic>
      <p:pic>
        <p:nvPicPr>
          <p:cNvPr id="16388" name="Picture 4"/>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1684000" y="8610600"/>
            <a:ext cx="1049241" cy="8727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pic>
      <p:sp>
        <p:nvSpPr>
          <p:cNvPr id="16389" name="Rectangle 5"/>
          <p:cNvSpPr>
            <a:spLocks/>
          </p:cNvSpPr>
          <p:nvPr/>
        </p:nvSpPr>
        <p:spPr bwMode="auto">
          <a:xfrm>
            <a:off x="4961000" y="9347200"/>
            <a:ext cx="3124200" cy="406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0" tIns="0" rIns="0" bIns="0"/>
          <a:lstStyle/>
          <a:p>
            <a:pPr algn="r">
              <a:lnSpc>
                <a:spcPct val="90000"/>
              </a:lnSpc>
            </a:pPr>
            <a:r>
              <a:rPr lang="en-US" sz="1500" b="1" dirty="0">
                <a:solidFill>
                  <a:srgbClr val="D5D4D6"/>
                </a:solidFill>
                <a:latin typeface="Arial" charset="0"/>
                <a:ea typeface="ＭＳ Ｐゴシック" charset="0"/>
                <a:cs typeface="Arial" charset="0"/>
                <a:sym typeface="Arial" charset="0"/>
              </a:rPr>
              <a:t>CHULA VISTA   PUBLIC SAFETY</a:t>
            </a:r>
          </a:p>
        </p:txBody>
      </p:sp>
      <p:sp>
        <p:nvSpPr>
          <p:cNvPr id="16390" name="Rectangle 6"/>
          <p:cNvSpPr>
            <a:spLocks/>
          </p:cNvSpPr>
          <p:nvPr/>
        </p:nvSpPr>
        <p:spPr bwMode="auto">
          <a:xfrm>
            <a:off x="863600" y="1304936"/>
            <a:ext cx="11696700" cy="901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0" tIns="0" rIns="0" bIns="0"/>
          <a:lstStyle/>
          <a:p>
            <a:pPr>
              <a:lnSpc>
                <a:spcPct val="90000"/>
              </a:lnSpc>
            </a:pPr>
            <a:br>
              <a:rPr lang="en-US" sz="4400" b="1" dirty="0">
                <a:solidFill>
                  <a:srgbClr val="D5D4D6"/>
                </a:solidFill>
                <a:latin typeface="Arial" charset="0"/>
                <a:ea typeface="ＭＳ Ｐゴシック" charset="0"/>
                <a:cs typeface="Arial" charset="0"/>
                <a:sym typeface="Arial" charset="0"/>
              </a:rPr>
            </a:br>
            <a:endParaRPr lang="en-US" sz="5000" b="1" dirty="0">
              <a:solidFill>
                <a:srgbClr val="D5D4D6"/>
              </a:solidFill>
              <a:latin typeface="Arial" charset="0"/>
              <a:ea typeface="ＭＳ Ｐゴシック" charset="0"/>
              <a:cs typeface="Arial" charset="0"/>
              <a:sym typeface="Arial" charset="0"/>
            </a:endParaRPr>
          </a:p>
        </p:txBody>
      </p:sp>
      <p:pic>
        <p:nvPicPr>
          <p:cNvPr id="2" name="Picture 1" descr="CVPDpatch.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77800" y="8534400"/>
            <a:ext cx="847438" cy="1053974"/>
          </a:xfrm>
          <a:prstGeom prst="rect">
            <a:avLst/>
          </a:prstGeom>
        </p:spPr>
      </p:pic>
      <p:sp>
        <p:nvSpPr>
          <p:cNvPr id="4" name="Rectangle 3"/>
          <p:cNvSpPr/>
          <p:nvPr/>
        </p:nvSpPr>
        <p:spPr>
          <a:xfrm>
            <a:off x="711200" y="1905000"/>
            <a:ext cx="9677400" cy="5535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C83FC889-34F8-4441-B24C-535862F70388}"/>
              </a:ext>
            </a:extLst>
          </p:cNvPr>
          <p:cNvSpPr>
            <a:spLocks noGrp="1"/>
          </p:cNvSpPr>
          <p:nvPr>
            <p:ph type="title"/>
          </p:nvPr>
        </p:nvSpPr>
        <p:spPr>
          <a:xfrm>
            <a:off x="482600" y="1320755"/>
            <a:ext cx="11811000" cy="1083780"/>
          </a:xfrm>
        </p:spPr>
        <p:txBody>
          <a:bodyPr>
            <a:normAutofit/>
          </a:bodyPr>
          <a:lstStyle/>
          <a:p>
            <a:r>
              <a:rPr lang="en-US" sz="4800" dirty="0">
                <a:latin typeface="Arial" charset="0"/>
                <a:ea typeface="ＭＳ Ｐゴシック" charset="0"/>
                <a:cs typeface="Arial" charset="0"/>
              </a:rPr>
              <a:t>Reactive vs. Proactive Policing – Traffic</a:t>
            </a:r>
            <a:endParaRPr lang="en-US" dirty="0"/>
          </a:p>
        </p:txBody>
      </p:sp>
      <p:graphicFrame>
        <p:nvGraphicFramePr>
          <p:cNvPr id="15" name="Chart 14">
            <a:extLst>
              <a:ext uri="{FF2B5EF4-FFF2-40B4-BE49-F238E27FC236}">
                <a16:creationId xmlns:a16="http://schemas.microsoft.com/office/drawing/2014/main" id="{7159B0F2-0942-4204-B53E-84AF5BE5FF74}"/>
              </a:ext>
            </a:extLst>
          </p:cNvPr>
          <p:cNvGraphicFramePr/>
          <p:nvPr>
            <p:extLst>
              <p:ext uri="{D42A27DB-BD31-4B8C-83A1-F6EECF244321}">
                <p14:modId xmlns:p14="http://schemas.microsoft.com/office/powerpoint/2010/main" val="3595320367"/>
              </p:ext>
            </p:extLst>
          </p:nvPr>
        </p:nvGraphicFramePr>
        <p:xfrm>
          <a:off x="1755986" y="4777171"/>
          <a:ext cx="8669867" cy="3909629"/>
        </p:xfrm>
        <a:graphic>
          <a:graphicData uri="http://schemas.openxmlformats.org/drawingml/2006/chart">
            <c:chart xmlns:c="http://schemas.openxmlformats.org/drawingml/2006/chart" xmlns:r="http://schemas.openxmlformats.org/officeDocument/2006/relationships" r:id="rId6"/>
          </a:graphicData>
        </a:graphic>
      </p:graphicFrame>
      <p:sp>
        <p:nvSpPr>
          <p:cNvPr id="27" name="TextBox 26">
            <a:extLst>
              <a:ext uri="{FF2B5EF4-FFF2-40B4-BE49-F238E27FC236}">
                <a16:creationId xmlns:a16="http://schemas.microsoft.com/office/drawing/2014/main" id="{6AC896F4-0A48-4B3D-BCFD-0F59E815CC83}"/>
              </a:ext>
            </a:extLst>
          </p:cNvPr>
          <p:cNvSpPr txBox="1"/>
          <p:nvPr/>
        </p:nvSpPr>
        <p:spPr>
          <a:xfrm>
            <a:off x="538322" y="2204770"/>
            <a:ext cx="11399837" cy="2031325"/>
          </a:xfrm>
          <a:prstGeom prst="rect">
            <a:avLst/>
          </a:prstGeom>
          <a:noFill/>
        </p:spPr>
        <p:txBody>
          <a:bodyPr wrap="square" rtlCol="0">
            <a:spAutoFit/>
          </a:bodyPr>
          <a:lstStyle/>
          <a:p>
            <a:pPr algn="l"/>
            <a:r>
              <a:rPr lang="en-US" dirty="0">
                <a:solidFill>
                  <a:schemeClr val="accent1">
                    <a:lumMod val="75000"/>
                  </a:schemeClr>
                </a:solidFill>
              </a:rPr>
              <a:t>Between 2008 - 2016</a:t>
            </a:r>
          </a:p>
          <a:p>
            <a:pPr marL="571500" indent="-571500" algn="l">
              <a:buFont typeface="Arial" panose="020B0604020202020204" pitchFamily="34" charset="0"/>
              <a:buChar char="•"/>
            </a:pPr>
            <a:r>
              <a:rPr lang="en-US" i="1" dirty="0">
                <a:solidFill>
                  <a:schemeClr val="accent1">
                    <a:lumMod val="75000"/>
                  </a:schemeClr>
                </a:solidFill>
              </a:rPr>
              <a:t>Traffic citations on the decline.</a:t>
            </a:r>
          </a:p>
          <a:p>
            <a:pPr marL="571500" indent="-571500" algn="l">
              <a:buFont typeface="Arial" panose="020B0604020202020204" pitchFamily="34" charset="0"/>
              <a:buChar char="•"/>
            </a:pPr>
            <a:r>
              <a:rPr lang="en-US" i="1" dirty="0">
                <a:solidFill>
                  <a:schemeClr val="accent1">
                    <a:lumMod val="75000"/>
                  </a:schemeClr>
                </a:solidFill>
              </a:rPr>
              <a:t>Collisions and injuries are increasing.</a:t>
            </a:r>
          </a:p>
        </p:txBody>
      </p:sp>
    </p:spTree>
    <p:extLst>
      <p:ext uri="{BB962C8B-B14F-4D97-AF65-F5344CB8AC3E}">
        <p14:creationId xmlns:p14="http://schemas.microsoft.com/office/powerpoint/2010/main" val="31326645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p:cNvSpPr>
          <p:nvPr/>
        </p:nvSpPr>
        <p:spPr bwMode="auto">
          <a:xfrm>
            <a:off x="-18369" y="9144000"/>
            <a:ext cx="6513979" cy="635000"/>
          </a:xfrm>
          <a:prstGeom prst="rect">
            <a:avLst/>
          </a:prstGeom>
          <a:solidFill>
            <a:srgbClr val="2D2D8A"/>
          </a:solidFill>
          <a:ln>
            <a:noFill/>
          </a:ln>
          <a:effectLst>
            <a:outerShdw blurRad="76200" algn="ctr" rotWithShape="0">
              <a:schemeClr val="bg2">
                <a:alpha val="79999"/>
              </a:schemeClr>
            </a:outerShdw>
          </a:effectLst>
        </p:spPr>
        <p:txBody>
          <a:bodyPr lIns="0" tIns="0" rIns="0" bIns="0"/>
          <a:lstStyle/>
          <a:p>
            <a:endParaRPr lang="en-US" dirty="0">
              <a:solidFill>
                <a:schemeClr val="accent6"/>
              </a:solidFill>
            </a:endParaRPr>
          </a:p>
        </p:txBody>
      </p:sp>
      <p:sp>
        <p:nvSpPr>
          <p:cNvPr id="16386" name="Rectangle 2"/>
          <p:cNvSpPr>
            <a:spLocks/>
          </p:cNvSpPr>
          <p:nvPr/>
        </p:nvSpPr>
        <p:spPr bwMode="auto">
          <a:xfrm>
            <a:off x="6502400" y="9144000"/>
            <a:ext cx="6502400" cy="635000"/>
          </a:xfrm>
          <a:prstGeom prst="rect">
            <a:avLst/>
          </a:prstGeom>
          <a:solidFill>
            <a:schemeClr val="accent1"/>
          </a:solidFill>
          <a:ln>
            <a:noFill/>
          </a:ln>
          <a:effectLst>
            <a:outerShdw blurRad="76200" algn="ctr" rotWithShape="0">
              <a:schemeClr val="bg2">
                <a:alpha val="79999"/>
              </a:schemeClr>
            </a:outerShdw>
          </a:effectLst>
          <a:extLst>
            <a:ext uri="{91240B29-F687-4f45-9708-019B960494DF}">
              <a14:hiddenLine xmlns="" xmlns:a14="http://schemas.microsoft.com/office/drawing/2010/main" w="12700">
                <a:solidFill>
                  <a:srgbClr val="2F3946">
                    <a:alpha val="84999"/>
                  </a:srgbClr>
                </a:solidFill>
                <a:miter lim="800000"/>
                <a:headEnd/>
                <a:tailEnd/>
              </a14:hiddenLine>
            </a:ext>
          </a:extLst>
        </p:spPr>
        <p:txBody>
          <a:bodyPr lIns="0" tIns="0" rIns="0" bIns="0"/>
          <a:lstStyle/>
          <a:p>
            <a:endParaRPr lang="en-US"/>
          </a:p>
        </p:txBody>
      </p:sp>
      <p:pic>
        <p:nvPicPr>
          <p:cNvPr id="16387" name="Picture 3"/>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4763" y="-25356"/>
            <a:ext cx="13033375" cy="13461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pic>
      <p:pic>
        <p:nvPicPr>
          <p:cNvPr id="16388" name="Picture 4"/>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1684000" y="8610600"/>
            <a:ext cx="1049241" cy="8727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pic>
      <p:sp>
        <p:nvSpPr>
          <p:cNvPr id="16389" name="Rectangle 5"/>
          <p:cNvSpPr>
            <a:spLocks/>
          </p:cNvSpPr>
          <p:nvPr/>
        </p:nvSpPr>
        <p:spPr bwMode="auto">
          <a:xfrm>
            <a:off x="4961000" y="9347200"/>
            <a:ext cx="3124200" cy="406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0" tIns="0" rIns="0" bIns="0"/>
          <a:lstStyle/>
          <a:p>
            <a:pPr algn="r">
              <a:lnSpc>
                <a:spcPct val="90000"/>
              </a:lnSpc>
            </a:pPr>
            <a:r>
              <a:rPr lang="en-US" sz="1500" b="1" dirty="0">
                <a:solidFill>
                  <a:srgbClr val="D5D4D6"/>
                </a:solidFill>
                <a:latin typeface="Arial" charset="0"/>
                <a:ea typeface="ＭＳ Ｐゴシック" charset="0"/>
                <a:cs typeface="Arial" charset="0"/>
                <a:sym typeface="Arial" charset="0"/>
              </a:rPr>
              <a:t>CHULA VISTA   PUBLIC SAFETY</a:t>
            </a:r>
          </a:p>
        </p:txBody>
      </p:sp>
      <p:sp>
        <p:nvSpPr>
          <p:cNvPr id="16390" name="Rectangle 6"/>
          <p:cNvSpPr>
            <a:spLocks/>
          </p:cNvSpPr>
          <p:nvPr/>
        </p:nvSpPr>
        <p:spPr bwMode="auto">
          <a:xfrm>
            <a:off x="863600" y="1304936"/>
            <a:ext cx="11696700" cy="901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0" tIns="0" rIns="0" bIns="0"/>
          <a:lstStyle/>
          <a:p>
            <a:pPr>
              <a:lnSpc>
                <a:spcPct val="90000"/>
              </a:lnSpc>
            </a:pPr>
            <a:br>
              <a:rPr lang="en-US" sz="4400" b="1" dirty="0">
                <a:solidFill>
                  <a:srgbClr val="D5D4D6"/>
                </a:solidFill>
                <a:latin typeface="Arial" charset="0"/>
                <a:ea typeface="ＭＳ Ｐゴシック" charset="0"/>
                <a:cs typeface="Arial" charset="0"/>
                <a:sym typeface="Arial" charset="0"/>
              </a:rPr>
            </a:br>
            <a:endParaRPr lang="en-US" sz="5000" b="1" dirty="0">
              <a:solidFill>
                <a:srgbClr val="D5D4D6"/>
              </a:solidFill>
              <a:latin typeface="Arial" charset="0"/>
              <a:ea typeface="ＭＳ Ｐゴシック" charset="0"/>
              <a:cs typeface="Arial" charset="0"/>
              <a:sym typeface="Arial" charset="0"/>
            </a:endParaRPr>
          </a:p>
        </p:txBody>
      </p:sp>
      <p:pic>
        <p:nvPicPr>
          <p:cNvPr id="2" name="Picture 1" descr="CVPDpatch.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77800" y="8534400"/>
            <a:ext cx="847438" cy="1053974"/>
          </a:xfrm>
          <a:prstGeom prst="rect">
            <a:avLst/>
          </a:prstGeom>
        </p:spPr>
      </p:pic>
      <p:sp>
        <p:nvSpPr>
          <p:cNvPr id="4" name="Rectangle 3"/>
          <p:cNvSpPr/>
          <p:nvPr/>
        </p:nvSpPr>
        <p:spPr>
          <a:xfrm>
            <a:off x="711200" y="1905000"/>
            <a:ext cx="9677400" cy="5535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C83FC889-34F8-4441-B24C-535862F70388}"/>
              </a:ext>
            </a:extLst>
          </p:cNvPr>
          <p:cNvSpPr>
            <a:spLocks noGrp="1"/>
          </p:cNvSpPr>
          <p:nvPr>
            <p:ph type="title"/>
          </p:nvPr>
        </p:nvSpPr>
        <p:spPr>
          <a:xfrm>
            <a:off x="482600" y="1320755"/>
            <a:ext cx="11216640" cy="1083780"/>
          </a:xfrm>
        </p:spPr>
        <p:txBody>
          <a:bodyPr>
            <a:normAutofit/>
          </a:bodyPr>
          <a:lstStyle/>
          <a:p>
            <a:r>
              <a:rPr lang="en-US" sz="4800" dirty="0">
                <a:latin typeface="Arial" charset="0"/>
                <a:ea typeface="ＭＳ Ｐゴシック" charset="0"/>
                <a:cs typeface="Arial" charset="0"/>
              </a:rPr>
              <a:t>Regional Staffing Comparisons</a:t>
            </a:r>
            <a:endParaRPr lang="en-US" dirty="0"/>
          </a:p>
        </p:txBody>
      </p:sp>
      <p:sp>
        <p:nvSpPr>
          <p:cNvPr id="27" name="TextBox 26">
            <a:extLst>
              <a:ext uri="{FF2B5EF4-FFF2-40B4-BE49-F238E27FC236}">
                <a16:creationId xmlns:a16="http://schemas.microsoft.com/office/drawing/2014/main" id="{6AC896F4-0A48-4B3D-BCFD-0F59E815CC83}"/>
              </a:ext>
            </a:extLst>
          </p:cNvPr>
          <p:cNvSpPr txBox="1"/>
          <p:nvPr/>
        </p:nvSpPr>
        <p:spPr>
          <a:xfrm>
            <a:off x="538322" y="2204770"/>
            <a:ext cx="11831478" cy="738664"/>
          </a:xfrm>
          <a:prstGeom prst="rect">
            <a:avLst/>
          </a:prstGeom>
          <a:noFill/>
        </p:spPr>
        <p:txBody>
          <a:bodyPr wrap="square" rtlCol="0">
            <a:spAutoFit/>
          </a:bodyPr>
          <a:lstStyle/>
          <a:p>
            <a:pPr algn="l"/>
            <a:r>
              <a:rPr lang="en-US" dirty="0">
                <a:solidFill>
                  <a:schemeClr val="accent1">
                    <a:lumMod val="75000"/>
                  </a:schemeClr>
                </a:solidFill>
              </a:rPr>
              <a:t>Officers per 1,000 population</a:t>
            </a:r>
          </a:p>
        </p:txBody>
      </p:sp>
      <p:pic>
        <p:nvPicPr>
          <p:cNvPr id="24" name="Picture 23">
            <a:extLst>
              <a:ext uri="{FF2B5EF4-FFF2-40B4-BE49-F238E27FC236}">
                <a16:creationId xmlns:a16="http://schemas.microsoft.com/office/drawing/2014/main" id="{30147A33-445D-4A79-BD55-B3F5089D6BA5}"/>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235222" y="3048000"/>
            <a:ext cx="10220178" cy="4644285"/>
          </a:xfrm>
          <a:prstGeom prst="rect">
            <a:avLst/>
          </a:prstGeom>
          <a:ln>
            <a:solidFill>
              <a:schemeClr val="tx1"/>
            </a:solidFill>
          </a:ln>
        </p:spPr>
      </p:pic>
      <p:sp>
        <p:nvSpPr>
          <p:cNvPr id="26" name="TextBox 25">
            <a:extLst>
              <a:ext uri="{FF2B5EF4-FFF2-40B4-BE49-F238E27FC236}">
                <a16:creationId xmlns:a16="http://schemas.microsoft.com/office/drawing/2014/main" id="{20478EA3-C010-4EF2-B890-38B25A5F0403}"/>
              </a:ext>
            </a:extLst>
          </p:cNvPr>
          <p:cNvSpPr txBox="1"/>
          <p:nvPr/>
        </p:nvSpPr>
        <p:spPr>
          <a:xfrm>
            <a:off x="2310802" y="4157418"/>
            <a:ext cx="778166" cy="461665"/>
          </a:xfrm>
          <a:prstGeom prst="rect">
            <a:avLst/>
          </a:prstGeom>
          <a:noFill/>
        </p:spPr>
        <p:txBody>
          <a:bodyPr wrap="square" rtlCol="0">
            <a:spAutoFit/>
          </a:bodyPr>
          <a:lstStyle/>
          <a:p>
            <a:r>
              <a:rPr lang="en-US" sz="2400" b="1" dirty="0">
                <a:solidFill>
                  <a:schemeClr val="tx1"/>
                </a:solidFill>
              </a:rPr>
              <a:t>.87</a:t>
            </a:r>
          </a:p>
        </p:txBody>
      </p:sp>
      <p:sp>
        <p:nvSpPr>
          <p:cNvPr id="29" name="Oval 28">
            <a:extLst>
              <a:ext uri="{FF2B5EF4-FFF2-40B4-BE49-F238E27FC236}">
                <a16:creationId xmlns:a16="http://schemas.microsoft.com/office/drawing/2014/main" id="{4E3D6842-F2CF-4D0B-953B-A45566338CD4}"/>
              </a:ext>
            </a:extLst>
          </p:cNvPr>
          <p:cNvSpPr/>
          <p:nvPr/>
        </p:nvSpPr>
        <p:spPr>
          <a:xfrm>
            <a:off x="2310802" y="4085683"/>
            <a:ext cx="778166" cy="55138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BFAA6BD8-03DD-4FEB-A117-986D9CBFB17F}"/>
              </a:ext>
            </a:extLst>
          </p:cNvPr>
          <p:cNvSpPr txBox="1"/>
          <p:nvPr/>
        </p:nvSpPr>
        <p:spPr>
          <a:xfrm>
            <a:off x="1820385" y="7710819"/>
            <a:ext cx="9402129" cy="369332"/>
          </a:xfrm>
          <a:prstGeom prst="rect">
            <a:avLst/>
          </a:prstGeom>
          <a:noFill/>
        </p:spPr>
        <p:txBody>
          <a:bodyPr wrap="square" rtlCol="0">
            <a:spAutoFit/>
          </a:bodyPr>
          <a:lstStyle/>
          <a:p>
            <a:r>
              <a:rPr lang="en-US" sz="1800" dirty="0">
                <a:solidFill>
                  <a:schemeClr val="tx1"/>
                </a:solidFill>
              </a:rPr>
              <a:t>Note:  Table produced in 2015-16. </a:t>
            </a:r>
            <a:r>
              <a:rPr lang="en-US" sz="1800" b="1" dirty="0">
                <a:solidFill>
                  <a:srgbClr val="FF0000"/>
                </a:solidFill>
              </a:rPr>
              <a:t>CVPD’s current ratio is 0.87.</a:t>
            </a:r>
          </a:p>
        </p:txBody>
      </p:sp>
      <p:sp>
        <p:nvSpPr>
          <p:cNvPr id="16" name="TextBox 15">
            <a:extLst>
              <a:ext uri="{FF2B5EF4-FFF2-40B4-BE49-F238E27FC236}">
                <a16:creationId xmlns:a16="http://schemas.microsoft.com/office/drawing/2014/main" id="{066EA06F-3222-4B2D-AB31-01D362726A27}"/>
              </a:ext>
            </a:extLst>
          </p:cNvPr>
          <p:cNvSpPr txBox="1"/>
          <p:nvPr/>
        </p:nvSpPr>
        <p:spPr>
          <a:xfrm>
            <a:off x="1567181" y="8189602"/>
            <a:ext cx="9913619" cy="830997"/>
          </a:xfrm>
          <a:prstGeom prst="rect">
            <a:avLst/>
          </a:prstGeom>
          <a:noFill/>
        </p:spPr>
        <p:txBody>
          <a:bodyPr wrap="square" rtlCol="0">
            <a:spAutoFit/>
          </a:bodyPr>
          <a:lstStyle/>
          <a:p>
            <a:pPr marL="342900" indent="-342900" algn="l">
              <a:buFont typeface="Arial" panose="020B0604020202020204" pitchFamily="34" charset="0"/>
              <a:buChar char="•"/>
            </a:pPr>
            <a:r>
              <a:rPr lang="en-US" sz="2400" b="1" dirty="0">
                <a:solidFill>
                  <a:schemeClr val="tx1"/>
                </a:solidFill>
              </a:rPr>
              <a:t>CVPD would need to add </a:t>
            </a:r>
            <a:r>
              <a:rPr lang="en-US" sz="2400" b="1" dirty="0">
                <a:solidFill>
                  <a:srgbClr val="FF0000"/>
                </a:solidFill>
              </a:rPr>
              <a:t>112 officers</a:t>
            </a:r>
            <a:r>
              <a:rPr lang="en-US" sz="2400" b="1" dirty="0">
                <a:solidFill>
                  <a:schemeClr val="tx1"/>
                </a:solidFill>
              </a:rPr>
              <a:t> to match </a:t>
            </a:r>
            <a:r>
              <a:rPr lang="en-US" sz="2400" b="1" dirty="0">
                <a:solidFill>
                  <a:srgbClr val="FF0000"/>
                </a:solidFill>
              </a:rPr>
              <a:t>Countywide average</a:t>
            </a:r>
            <a:r>
              <a:rPr lang="en-US" sz="2400" b="1" dirty="0">
                <a:solidFill>
                  <a:schemeClr val="tx1"/>
                </a:solidFill>
              </a:rPr>
              <a:t>.</a:t>
            </a:r>
          </a:p>
          <a:p>
            <a:pPr marL="342900" indent="-342900" algn="l">
              <a:buFont typeface="Arial" panose="020B0604020202020204" pitchFamily="34" charset="0"/>
              <a:buChar char="•"/>
            </a:pPr>
            <a:r>
              <a:rPr lang="en-US" sz="2400" b="1" dirty="0">
                <a:solidFill>
                  <a:schemeClr val="tx1"/>
                </a:solidFill>
              </a:rPr>
              <a:t>CVPD would need to add </a:t>
            </a:r>
            <a:r>
              <a:rPr lang="en-US" sz="2400" b="1" dirty="0">
                <a:solidFill>
                  <a:srgbClr val="FF0000"/>
                </a:solidFill>
              </a:rPr>
              <a:t>40 officers </a:t>
            </a:r>
            <a:r>
              <a:rPr lang="en-US" sz="2400" b="1" dirty="0">
                <a:solidFill>
                  <a:schemeClr val="tx1"/>
                </a:solidFill>
              </a:rPr>
              <a:t>to </a:t>
            </a:r>
            <a:r>
              <a:rPr lang="en-US" sz="2400" b="1" dirty="0">
                <a:solidFill>
                  <a:srgbClr val="FF0000"/>
                </a:solidFill>
              </a:rPr>
              <a:t>“tie” for lowest ratio </a:t>
            </a:r>
            <a:r>
              <a:rPr lang="en-US" sz="2400" b="1" dirty="0">
                <a:solidFill>
                  <a:schemeClr val="tx1"/>
                </a:solidFill>
              </a:rPr>
              <a:t>in the county.</a:t>
            </a:r>
          </a:p>
        </p:txBody>
      </p:sp>
    </p:spTree>
    <p:extLst>
      <p:ext uri="{BB962C8B-B14F-4D97-AF65-F5344CB8AC3E}">
        <p14:creationId xmlns:p14="http://schemas.microsoft.com/office/powerpoint/2010/main" val="7319161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p:cNvSpPr>
          <p:nvPr/>
        </p:nvSpPr>
        <p:spPr bwMode="auto">
          <a:xfrm>
            <a:off x="-18369" y="9144000"/>
            <a:ext cx="6513979" cy="635000"/>
          </a:xfrm>
          <a:prstGeom prst="rect">
            <a:avLst/>
          </a:prstGeom>
          <a:solidFill>
            <a:srgbClr val="2D2D8A"/>
          </a:solidFill>
          <a:ln>
            <a:noFill/>
          </a:ln>
          <a:effectLst>
            <a:outerShdw blurRad="76200" algn="ctr" rotWithShape="0">
              <a:schemeClr val="bg2">
                <a:alpha val="79999"/>
              </a:schemeClr>
            </a:outerShdw>
          </a:effectLst>
        </p:spPr>
        <p:txBody>
          <a:bodyPr lIns="0" tIns="0" rIns="0" bIns="0"/>
          <a:lstStyle/>
          <a:p>
            <a:endParaRPr lang="en-US" dirty="0">
              <a:solidFill>
                <a:schemeClr val="accent6"/>
              </a:solidFill>
            </a:endParaRPr>
          </a:p>
        </p:txBody>
      </p:sp>
      <p:sp>
        <p:nvSpPr>
          <p:cNvPr id="16386" name="Rectangle 2"/>
          <p:cNvSpPr>
            <a:spLocks/>
          </p:cNvSpPr>
          <p:nvPr/>
        </p:nvSpPr>
        <p:spPr bwMode="auto">
          <a:xfrm>
            <a:off x="6502400" y="9144000"/>
            <a:ext cx="6502400" cy="635000"/>
          </a:xfrm>
          <a:prstGeom prst="rect">
            <a:avLst/>
          </a:prstGeom>
          <a:solidFill>
            <a:schemeClr val="accent1"/>
          </a:solidFill>
          <a:ln>
            <a:noFill/>
          </a:ln>
          <a:effectLst>
            <a:outerShdw blurRad="76200" algn="ctr" rotWithShape="0">
              <a:schemeClr val="bg2">
                <a:alpha val="79999"/>
              </a:schemeClr>
            </a:outerShdw>
          </a:effectLst>
          <a:extLst>
            <a:ext uri="{91240B29-F687-4f45-9708-019B960494DF}">
              <a14:hiddenLine xmlns="" xmlns:a14="http://schemas.microsoft.com/office/drawing/2010/main" w="12700">
                <a:solidFill>
                  <a:srgbClr val="2F3946">
                    <a:alpha val="84999"/>
                  </a:srgbClr>
                </a:solidFill>
                <a:miter lim="800000"/>
                <a:headEnd/>
                <a:tailEnd/>
              </a14:hiddenLine>
            </a:ext>
          </a:extLst>
        </p:spPr>
        <p:txBody>
          <a:bodyPr lIns="0" tIns="0" rIns="0" bIns="0"/>
          <a:lstStyle/>
          <a:p>
            <a:endParaRPr lang="en-US"/>
          </a:p>
        </p:txBody>
      </p:sp>
      <p:pic>
        <p:nvPicPr>
          <p:cNvPr id="16387" name="Picture 3"/>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4763" y="-25356"/>
            <a:ext cx="13033375" cy="13461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pic>
      <p:pic>
        <p:nvPicPr>
          <p:cNvPr id="16388" name="Picture 4"/>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1684000" y="8610600"/>
            <a:ext cx="1049241" cy="8727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pic>
      <p:sp>
        <p:nvSpPr>
          <p:cNvPr id="16389" name="Rectangle 5"/>
          <p:cNvSpPr>
            <a:spLocks/>
          </p:cNvSpPr>
          <p:nvPr/>
        </p:nvSpPr>
        <p:spPr bwMode="auto">
          <a:xfrm>
            <a:off x="4961000" y="9347200"/>
            <a:ext cx="3124200" cy="406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0" tIns="0" rIns="0" bIns="0"/>
          <a:lstStyle/>
          <a:p>
            <a:pPr algn="r">
              <a:lnSpc>
                <a:spcPct val="90000"/>
              </a:lnSpc>
            </a:pPr>
            <a:r>
              <a:rPr lang="en-US" sz="1500" b="1" dirty="0">
                <a:solidFill>
                  <a:srgbClr val="D5D4D6"/>
                </a:solidFill>
                <a:latin typeface="Arial" charset="0"/>
                <a:ea typeface="ＭＳ Ｐゴシック" charset="0"/>
                <a:cs typeface="Arial" charset="0"/>
                <a:sym typeface="Arial" charset="0"/>
              </a:rPr>
              <a:t>CHULA VISTA   PUBLIC SAFETY</a:t>
            </a:r>
          </a:p>
        </p:txBody>
      </p:sp>
      <p:sp>
        <p:nvSpPr>
          <p:cNvPr id="16390" name="Rectangle 6"/>
          <p:cNvSpPr>
            <a:spLocks/>
          </p:cNvSpPr>
          <p:nvPr/>
        </p:nvSpPr>
        <p:spPr bwMode="auto">
          <a:xfrm>
            <a:off x="863600" y="1304936"/>
            <a:ext cx="11696700" cy="901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0" tIns="0" rIns="0" bIns="0"/>
          <a:lstStyle/>
          <a:p>
            <a:pPr>
              <a:lnSpc>
                <a:spcPct val="90000"/>
              </a:lnSpc>
            </a:pPr>
            <a:br>
              <a:rPr lang="en-US" sz="4400" b="1" dirty="0">
                <a:solidFill>
                  <a:srgbClr val="D5D4D6"/>
                </a:solidFill>
                <a:latin typeface="Arial" charset="0"/>
                <a:ea typeface="ＭＳ Ｐゴシック" charset="0"/>
                <a:cs typeface="Arial" charset="0"/>
                <a:sym typeface="Arial" charset="0"/>
              </a:rPr>
            </a:br>
            <a:endParaRPr lang="en-US" sz="5000" b="1" dirty="0">
              <a:solidFill>
                <a:srgbClr val="D5D4D6"/>
              </a:solidFill>
              <a:latin typeface="Arial" charset="0"/>
              <a:ea typeface="ＭＳ Ｐゴシック" charset="0"/>
              <a:cs typeface="Arial" charset="0"/>
              <a:sym typeface="Arial" charset="0"/>
            </a:endParaRPr>
          </a:p>
        </p:txBody>
      </p:sp>
      <p:pic>
        <p:nvPicPr>
          <p:cNvPr id="2" name="Picture 1" descr="CVPDpatch.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77800" y="8534400"/>
            <a:ext cx="847438" cy="1053974"/>
          </a:xfrm>
          <a:prstGeom prst="rect">
            <a:avLst/>
          </a:prstGeom>
        </p:spPr>
      </p:pic>
      <p:sp>
        <p:nvSpPr>
          <p:cNvPr id="4" name="Rectangle 3"/>
          <p:cNvSpPr/>
          <p:nvPr/>
        </p:nvSpPr>
        <p:spPr>
          <a:xfrm>
            <a:off x="711200" y="1905000"/>
            <a:ext cx="9677400" cy="5535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C83FC889-34F8-4441-B24C-535862F70388}"/>
              </a:ext>
            </a:extLst>
          </p:cNvPr>
          <p:cNvSpPr>
            <a:spLocks noGrp="1"/>
          </p:cNvSpPr>
          <p:nvPr>
            <p:ph type="title"/>
          </p:nvPr>
        </p:nvSpPr>
        <p:spPr>
          <a:xfrm>
            <a:off x="482600" y="1320755"/>
            <a:ext cx="11216640" cy="1083780"/>
          </a:xfrm>
        </p:spPr>
        <p:txBody>
          <a:bodyPr>
            <a:normAutofit/>
          </a:bodyPr>
          <a:lstStyle/>
          <a:p>
            <a:r>
              <a:rPr lang="en-US" sz="4800" dirty="0">
                <a:latin typeface="Arial" charset="0"/>
                <a:ea typeface="ＭＳ Ｐゴシック" charset="0"/>
                <a:cs typeface="Arial" charset="0"/>
              </a:rPr>
              <a:t>Statewide Staffing Comparisons</a:t>
            </a:r>
            <a:endParaRPr lang="en-US" dirty="0"/>
          </a:p>
        </p:txBody>
      </p:sp>
      <p:sp>
        <p:nvSpPr>
          <p:cNvPr id="27" name="TextBox 26">
            <a:extLst>
              <a:ext uri="{FF2B5EF4-FFF2-40B4-BE49-F238E27FC236}">
                <a16:creationId xmlns:a16="http://schemas.microsoft.com/office/drawing/2014/main" id="{6AC896F4-0A48-4B3D-BCFD-0F59E815CC83}"/>
              </a:ext>
            </a:extLst>
          </p:cNvPr>
          <p:cNvSpPr txBox="1"/>
          <p:nvPr/>
        </p:nvSpPr>
        <p:spPr>
          <a:xfrm>
            <a:off x="538322" y="2204770"/>
            <a:ext cx="11831478" cy="738664"/>
          </a:xfrm>
          <a:prstGeom prst="rect">
            <a:avLst/>
          </a:prstGeom>
          <a:noFill/>
        </p:spPr>
        <p:txBody>
          <a:bodyPr wrap="square" rtlCol="0">
            <a:spAutoFit/>
          </a:bodyPr>
          <a:lstStyle/>
          <a:p>
            <a:pPr algn="l"/>
            <a:r>
              <a:rPr lang="en-US" dirty="0">
                <a:solidFill>
                  <a:schemeClr val="accent1">
                    <a:lumMod val="75000"/>
                  </a:schemeClr>
                </a:solidFill>
              </a:rPr>
              <a:t>Officers per 1,000 population</a:t>
            </a:r>
          </a:p>
        </p:txBody>
      </p:sp>
      <p:graphicFrame>
        <p:nvGraphicFramePr>
          <p:cNvPr id="16" name="Chart 15">
            <a:extLst>
              <a:ext uri="{FF2B5EF4-FFF2-40B4-BE49-F238E27FC236}">
                <a16:creationId xmlns:a16="http://schemas.microsoft.com/office/drawing/2014/main" id="{9374F993-DB20-4828-AD60-716BE2CB0BD9}"/>
              </a:ext>
            </a:extLst>
          </p:cNvPr>
          <p:cNvGraphicFramePr>
            <a:graphicFrameLocks/>
          </p:cNvGraphicFramePr>
          <p:nvPr>
            <p:extLst>
              <p:ext uri="{D42A27DB-BD31-4B8C-83A1-F6EECF244321}">
                <p14:modId xmlns:p14="http://schemas.microsoft.com/office/powerpoint/2010/main" val="3350623185"/>
              </p:ext>
            </p:extLst>
          </p:nvPr>
        </p:nvGraphicFramePr>
        <p:xfrm>
          <a:off x="1342926" y="3451434"/>
          <a:ext cx="10357048" cy="4640335"/>
        </p:xfrm>
        <a:graphic>
          <a:graphicData uri="http://schemas.openxmlformats.org/drawingml/2006/chart">
            <c:chart xmlns:c="http://schemas.openxmlformats.org/drawingml/2006/chart" xmlns:r="http://schemas.openxmlformats.org/officeDocument/2006/relationships" r:id="rId6"/>
          </a:graphicData>
        </a:graphic>
      </p:graphicFrame>
      <p:sp>
        <p:nvSpPr>
          <p:cNvPr id="13" name="TextBox 12">
            <a:extLst>
              <a:ext uri="{FF2B5EF4-FFF2-40B4-BE49-F238E27FC236}">
                <a16:creationId xmlns:a16="http://schemas.microsoft.com/office/drawing/2014/main" id="{7426366F-BFEA-4698-B65D-337058731C0F}"/>
              </a:ext>
            </a:extLst>
          </p:cNvPr>
          <p:cNvSpPr txBox="1"/>
          <p:nvPr/>
        </p:nvSpPr>
        <p:spPr>
          <a:xfrm>
            <a:off x="1820385" y="8088868"/>
            <a:ext cx="9402129" cy="369332"/>
          </a:xfrm>
          <a:prstGeom prst="rect">
            <a:avLst/>
          </a:prstGeom>
          <a:noFill/>
        </p:spPr>
        <p:txBody>
          <a:bodyPr wrap="square" rtlCol="0">
            <a:spAutoFit/>
          </a:bodyPr>
          <a:lstStyle/>
          <a:p>
            <a:r>
              <a:rPr lang="en-US" sz="1800" dirty="0">
                <a:solidFill>
                  <a:schemeClr val="tx1"/>
                </a:solidFill>
              </a:rPr>
              <a:t>Comparison with similar-sized cities in California.</a:t>
            </a:r>
            <a:endParaRPr lang="en-US" sz="1800" dirty="0">
              <a:solidFill>
                <a:srgbClr val="FF0000"/>
              </a:solidFill>
            </a:endParaRPr>
          </a:p>
        </p:txBody>
      </p:sp>
    </p:spTree>
    <p:extLst>
      <p:ext uri="{BB962C8B-B14F-4D97-AF65-F5344CB8AC3E}">
        <p14:creationId xmlns:p14="http://schemas.microsoft.com/office/powerpoint/2010/main" val="239178535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p:cNvSpPr>
          <p:nvPr/>
        </p:nvSpPr>
        <p:spPr bwMode="auto">
          <a:xfrm>
            <a:off x="-18369" y="9144000"/>
            <a:ext cx="6513979" cy="635000"/>
          </a:xfrm>
          <a:prstGeom prst="rect">
            <a:avLst/>
          </a:prstGeom>
          <a:solidFill>
            <a:srgbClr val="2D2D8A"/>
          </a:solidFill>
          <a:ln>
            <a:noFill/>
          </a:ln>
          <a:effectLst>
            <a:outerShdw blurRad="76200" algn="ctr" rotWithShape="0">
              <a:schemeClr val="bg2">
                <a:alpha val="79999"/>
              </a:schemeClr>
            </a:outerShdw>
          </a:effectLst>
        </p:spPr>
        <p:txBody>
          <a:bodyPr lIns="0" tIns="0" rIns="0" bIns="0"/>
          <a:lstStyle/>
          <a:p>
            <a:endParaRPr lang="en-US" dirty="0">
              <a:solidFill>
                <a:schemeClr val="accent6"/>
              </a:solidFill>
            </a:endParaRPr>
          </a:p>
        </p:txBody>
      </p:sp>
      <p:sp>
        <p:nvSpPr>
          <p:cNvPr id="16386" name="Rectangle 2"/>
          <p:cNvSpPr>
            <a:spLocks/>
          </p:cNvSpPr>
          <p:nvPr/>
        </p:nvSpPr>
        <p:spPr bwMode="auto">
          <a:xfrm>
            <a:off x="6502400" y="9144000"/>
            <a:ext cx="6502400" cy="635000"/>
          </a:xfrm>
          <a:prstGeom prst="rect">
            <a:avLst/>
          </a:prstGeom>
          <a:solidFill>
            <a:schemeClr val="accent1"/>
          </a:solidFill>
          <a:ln>
            <a:noFill/>
          </a:ln>
          <a:effectLst>
            <a:outerShdw blurRad="76200" algn="ctr" rotWithShape="0">
              <a:schemeClr val="bg2">
                <a:alpha val="79999"/>
              </a:schemeClr>
            </a:outerShdw>
          </a:effectLst>
          <a:extLst>
            <a:ext uri="{91240B29-F687-4f45-9708-019B960494DF}">
              <a14:hiddenLine xmlns="" xmlns:a14="http://schemas.microsoft.com/office/drawing/2010/main" w="12700">
                <a:solidFill>
                  <a:srgbClr val="2F3946">
                    <a:alpha val="84999"/>
                  </a:srgbClr>
                </a:solidFill>
                <a:miter lim="800000"/>
                <a:headEnd/>
                <a:tailEnd/>
              </a14:hiddenLine>
            </a:ext>
          </a:extLst>
        </p:spPr>
        <p:txBody>
          <a:bodyPr lIns="0" tIns="0" rIns="0" bIns="0"/>
          <a:lstStyle/>
          <a:p>
            <a:endParaRPr lang="en-US"/>
          </a:p>
        </p:txBody>
      </p:sp>
      <p:pic>
        <p:nvPicPr>
          <p:cNvPr id="16387" name="Picture 3"/>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4763" y="-25356"/>
            <a:ext cx="13033375" cy="13461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pic>
      <p:pic>
        <p:nvPicPr>
          <p:cNvPr id="16388" name="Picture 4"/>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1684000" y="8610600"/>
            <a:ext cx="1049241" cy="8727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pic>
      <p:sp>
        <p:nvSpPr>
          <p:cNvPr id="16389" name="Rectangle 5"/>
          <p:cNvSpPr>
            <a:spLocks/>
          </p:cNvSpPr>
          <p:nvPr/>
        </p:nvSpPr>
        <p:spPr bwMode="auto">
          <a:xfrm>
            <a:off x="4961000" y="9347200"/>
            <a:ext cx="3124200" cy="406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0" tIns="0" rIns="0" bIns="0"/>
          <a:lstStyle/>
          <a:p>
            <a:pPr algn="r">
              <a:lnSpc>
                <a:spcPct val="90000"/>
              </a:lnSpc>
            </a:pPr>
            <a:r>
              <a:rPr lang="en-US" sz="1500" b="1" dirty="0">
                <a:solidFill>
                  <a:srgbClr val="D5D4D6"/>
                </a:solidFill>
                <a:latin typeface="Arial" charset="0"/>
                <a:ea typeface="ＭＳ Ｐゴシック" charset="0"/>
                <a:cs typeface="Arial" charset="0"/>
                <a:sym typeface="Arial" charset="0"/>
              </a:rPr>
              <a:t>CHULA VISTA   PUBLIC SAFETY</a:t>
            </a:r>
          </a:p>
        </p:txBody>
      </p:sp>
      <p:sp>
        <p:nvSpPr>
          <p:cNvPr id="16390" name="Rectangle 6"/>
          <p:cNvSpPr>
            <a:spLocks/>
          </p:cNvSpPr>
          <p:nvPr/>
        </p:nvSpPr>
        <p:spPr bwMode="auto">
          <a:xfrm>
            <a:off x="863600" y="1304936"/>
            <a:ext cx="11696700" cy="901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0" tIns="0" rIns="0" bIns="0"/>
          <a:lstStyle/>
          <a:p>
            <a:pPr>
              <a:lnSpc>
                <a:spcPct val="90000"/>
              </a:lnSpc>
            </a:pPr>
            <a:br>
              <a:rPr lang="en-US" sz="4400" b="1" dirty="0">
                <a:solidFill>
                  <a:srgbClr val="D5D4D6"/>
                </a:solidFill>
                <a:latin typeface="Arial" charset="0"/>
                <a:ea typeface="ＭＳ Ｐゴシック" charset="0"/>
                <a:cs typeface="Arial" charset="0"/>
                <a:sym typeface="Arial" charset="0"/>
              </a:rPr>
            </a:br>
            <a:endParaRPr lang="en-US" sz="5000" b="1" dirty="0">
              <a:solidFill>
                <a:srgbClr val="D5D4D6"/>
              </a:solidFill>
              <a:latin typeface="Arial" charset="0"/>
              <a:ea typeface="ＭＳ Ｐゴシック" charset="0"/>
              <a:cs typeface="Arial" charset="0"/>
              <a:sym typeface="Arial" charset="0"/>
            </a:endParaRPr>
          </a:p>
        </p:txBody>
      </p:sp>
      <p:pic>
        <p:nvPicPr>
          <p:cNvPr id="2" name="Picture 1" descr="CVPDpatch.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77800" y="8534400"/>
            <a:ext cx="847438" cy="1053974"/>
          </a:xfrm>
          <a:prstGeom prst="rect">
            <a:avLst/>
          </a:prstGeom>
        </p:spPr>
      </p:pic>
      <p:sp>
        <p:nvSpPr>
          <p:cNvPr id="4" name="Rectangle 3"/>
          <p:cNvSpPr/>
          <p:nvPr/>
        </p:nvSpPr>
        <p:spPr>
          <a:xfrm>
            <a:off x="711200" y="1905000"/>
            <a:ext cx="9677400" cy="5535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C83FC889-34F8-4441-B24C-535862F70388}"/>
              </a:ext>
            </a:extLst>
          </p:cNvPr>
          <p:cNvSpPr>
            <a:spLocks noGrp="1"/>
          </p:cNvSpPr>
          <p:nvPr>
            <p:ph type="title"/>
          </p:nvPr>
        </p:nvSpPr>
        <p:spPr>
          <a:xfrm>
            <a:off x="482600" y="1320755"/>
            <a:ext cx="11811000" cy="1083780"/>
          </a:xfrm>
        </p:spPr>
        <p:txBody>
          <a:bodyPr>
            <a:normAutofit/>
          </a:bodyPr>
          <a:lstStyle/>
          <a:p>
            <a:r>
              <a:rPr lang="en-US" sz="4800" dirty="0">
                <a:latin typeface="Arial" charset="0"/>
                <a:ea typeface="ＭＳ Ｐゴシック" charset="0"/>
                <a:cs typeface="Arial" charset="0"/>
              </a:rPr>
              <a:t>Policing Public Schools</a:t>
            </a:r>
            <a:endParaRPr lang="en-US" dirty="0"/>
          </a:p>
        </p:txBody>
      </p:sp>
      <p:sp>
        <p:nvSpPr>
          <p:cNvPr id="27" name="TextBox 26">
            <a:extLst>
              <a:ext uri="{FF2B5EF4-FFF2-40B4-BE49-F238E27FC236}">
                <a16:creationId xmlns:a16="http://schemas.microsoft.com/office/drawing/2014/main" id="{6AC896F4-0A48-4B3D-BCFD-0F59E815CC83}"/>
              </a:ext>
            </a:extLst>
          </p:cNvPr>
          <p:cNvSpPr txBox="1"/>
          <p:nvPr/>
        </p:nvSpPr>
        <p:spPr>
          <a:xfrm>
            <a:off x="538322" y="2204770"/>
            <a:ext cx="11399837" cy="6354304"/>
          </a:xfrm>
          <a:prstGeom prst="rect">
            <a:avLst/>
          </a:prstGeom>
          <a:noFill/>
        </p:spPr>
        <p:txBody>
          <a:bodyPr wrap="square" rtlCol="0">
            <a:spAutoFit/>
          </a:bodyPr>
          <a:lstStyle/>
          <a:p>
            <a:pPr algn="l"/>
            <a:r>
              <a:rPr lang="en-US" dirty="0">
                <a:solidFill>
                  <a:schemeClr val="accent1">
                    <a:lumMod val="75000"/>
                  </a:schemeClr>
                </a:solidFill>
              </a:rPr>
              <a:t>The School Resource Officer (SRO) unit provides service to approximately 61 public schools in the city of Chula Vista:</a:t>
            </a:r>
          </a:p>
          <a:p>
            <a:pPr marL="0" indent="0" algn="l">
              <a:buClr>
                <a:srgbClr val="FF0000"/>
              </a:buClr>
              <a:buNone/>
            </a:pPr>
            <a:endParaRPr lang="en-US" sz="3200" dirty="0">
              <a:solidFill>
                <a:schemeClr val="tx1"/>
              </a:solidFill>
              <a:latin typeface="Arial" panose="020B0604020202020204" pitchFamily="34" charset="0"/>
              <a:cs typeface="Arial" panose="020B0604020202020204" pitchFamily="34" charset="0"/>
            </a:endParaRPr>
          </a:p>
          <a:p>
            <a:pPr marL="465138" indent="-465138" algn="l">
              <a:buClr>
                <a:srgbClr val="FF0000"/>
              </a:buClr>
              <a:buFont typeface="Wingdings" panose="05000000000000000000" pitchFamily="2" charset="2"/>
              <a:buChar char="ü"/>
            </a:pPr>
            <a:r>
              <a:rPr lang="en-US" sz="3200" b="1" dirty="0">
                <a:solidFill>
                  <a:schemeClr val="tx1"/>
                </a:solidFill>
                <a:latin typeface="Arial" panose="020B0604020202020204" pitchFamily="34" charset="0"/>
                <a:cs typeface="Arial" panose="020B0604020202020204" pitchFamily="34" charset="0"/>
              </a:rPr>
              <a:t>Total Students: 51,140</a:t>
            </a:r>
          </a:p>
          <a:p>
            <a:pPr marL="952833" lvl="1" indent="-465138" algn="l">
              <a:buClr>
                <a:srgbClr val="FF0000"/>
              </a:buClr>
              <a:buFont typeface="Wingdings" panose="05000000000000000000" pitchFamily="2" charset="2"/>
              <a:buChar char="ü"/>
            </a:pPr>
            <a:r>
              <a:rPr lang="en-US" sz="2773" dirty="0">
                <a:solidFill>
                  <a:schemeClr val="tx1"/>
                </a:solidFill>
                <a:latin typeface="Arial" panose="020B0604020202020204" pitchFamily="34" charset="0"/>
                <a:cs typeface="Arial" panose="020B0604020202020204" pitchFamily="34" charset="0"/>
              </a:rPr>
              <a:t>11 High Schools (16,684 students)</a:t>
            </a:r>
          </a:p>
          <a:p>
            <a:pPr marL="952833" lvl="1" indent="-465138" algn="l">
              <a:buClr>
                <a:srgbClr val="FF0000"/>
              </a:buClr>
              <a:buFont typeface="Wingdings" panose="05000000000000000000" pitchFamily="2" charset="2"/>
              <a:buChar char="ü"/>
            </a:pPr>
            <a:r>
              <a:rPr lang="en-US" sz="2773" dirty="0">
                <a:solidFill>
                  <a:schemeClr val="tx1"/>
                </a:solidFill>
                <a:latin typeface="Arial" panose="020B0604020202020204" pitchFamily="34" charset="0"/>
                <a:cs typeface="Arial" panose="020B0604020202020204" pitchFamily="34" charset="0"/>
              </a:rPr>
              <a:t>7 Middle Schools (7,231 students)</a:t>
            </a:r>
          </a:p>
          <a:p>
            <a:pPr marL="952833" lvl="1" indent="-465138" algn="l">
              <a:buClr>
                <a:srgbClr val="FF0000"/>
              </a:buClr>
              <a:buFont typeface="Wingdings" panose="05000000000000000000" pitchFamily="2" charset="2"/>
              <a:buChar char="ü"/>
            </a:pPr>
            <a:r>
              <a:rPr lang="en-US" sz="2773" dirty="0">
                <a:solidFill>
                  <a:schemeClr val="tx1"/>
                </a:solidFill>
                <a:latin typeface="Arial" panose="020B0604020202020204" pitchFamily="34" charset="0"/>
                <a:cs typeface="Arial" panose="020B0604020202020204" pitchFamily="34" charset="0"/>
              </a:rPr>
              <a:t>44 Elementary Schools (27,225 students)</a:t>
            </a:r>
          </a:p>
          <a:p>
            <a:pPr marL="465138" indent="-465138" algn="l">
              <a:buClr>
                <a:srgbClr val="FF0000"/>
              </a:buClr>
              <a:buFont typeface="Wingdings" panose="05000000000000000000" pitchFamily="2" charset="2"/>
              <a:buChar char="ü"/>
            </a:pPr>
            <a:endParaRPr lang="en-US" sz="3200" dirty="0">
              <a:solidFill>
                <a:schemeClr val="tx1"/>
              </a:solidFill>
              <a:latin typeface="Arial" panose="020B0604020202020204" pitchFamily="34" charset="0"/>
              <a:cs typeface="Arial" panose="020B0604020202020204" pitchFamily="34" charset="0"/>
            </a:endParaRPr>
          </a:p>
          <a:p>
            <a:pPr marL="465138" indent="-465138" algn="l">
              <a:buClr>
                <a:srgbClr val="FF0000"/>
              </a:buClr>
              <a:buFont typeface="Wingdings" panose="05000000000000000000" pitchFamily="2" charset="2"/>
              <a:buChar char="ü"/>
            </a:pPr>
            <a:r>
              <a:rPr lang="en-US" sz="3200" b="1" dirty="0">
                <a:solidFill>
                  <a:schemeClr val="tx1"/>
                </a:solidFill>
                <a:latin typeface="Arial" panose="020B0604020202020204" pitchFamily="34" charset="0"/>
                <a:cs typeface="Arial" panose="020B0604020202020204" pitchFamily="34" charset="0"/>
              </a:rPr>
              <a:t>Total School Resource Officers: 8</a:t>
            </a:r>
          </a:p>
          <a:p>
            <a:pPr marL="952833" lvl="1" indent="-465138" algn="l">
              <a:buClr>
                <a:srgbClr val="FF0000"/>
              </a:buClr>
              <a:buFont typeface="Wingdings" panose="05000000000000000000" pitchFamily="2" charset="2"/>
              <a:buChar char="ü"/>
            </a:pPr>
            <a:r>
              <a:rPr lang="en-US" sz="2773" dirty="0">
                <a:solidFill>
                  <a:schemeClr val="tx1"/>
                </a:solidFill>
                <a:latin typeface="Arial" panose="020B0604020202020204" pitchFamily="34" charset="0"/>
                <a:cs typeface="Arial" panose="020B0604020202020204" pitchFamily="34" charset="0"/>
              </a:rPr>
              <a:t>4 Assigned to High Schools</a:t>
            </a:r>
          </a:p>
          <a:p>
            <a:pPr marL="952833" lvl="1" indent="-465138" algn="l">
              <a:buClr>
                <a:srgbClr val="FF0000"/>
              </a:buClr>
              <a:buFont typeface="Wingdings" panose="05000000000000000000" pitchFamily="2" charset="2"/>
              <a:buChar char="ü"/>
            </a:pPr>
            <a:r>
              <a:rPr lang="en-US" sz="2773" dirty="0">
                <a:solidFill>
                  <a:schemeClr val="tx1"/>
                </a:solidFill>
                <a:latin typeface="Arial" panose="020B0604020202020204" pitchFamily="34" charset="0"/>
                <a:cs typeface="Arial" panose="020B0604020202020204" pitchFamily="34" charset="0"/>
              </a:rPr>
              <a:t>4 Assigned to Elementary Schools</a:t>
            </a:r>
            <a:r>
              <a:rPr lang="en-US" i="1" dirty="0">
                <a:solidFill>
                  <a:schemeClr val="accent1">
                    <a:lumMod val="75000"/>
                  </a:schemeClr>
                </a:solidFill>
              </a:rPr>
              <a:t>.</a:t>
            </a:r>
          </a:p>
        </p:txBody>
      </p:sp>
    </p:spTree>
    <p:extLst>
      <p:ext uri="{BB962C8B-B14F-4D97-AF65-F5344CB8AC3E}">
        <p14:creationId xmlns:p14="http://schemas.microsoft.com/office/powerpoint/2010/main" val="236083104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p:cNvSpPr>
          <p:nvPr/>
        </p:nvSpPr>
        <p:spPr bwMode="auto">
          <a:xfrm>
            <a:off x="-18369" y="9144000"/>
            <a:ext cx="6513979" cy="635000"/>
          </a:xfrm>
          <a:prstGeom prst="rect">
            <a:avLst/>
          </a:prstGeom>
          <a:solidFill>
            <a:srgbClr val="2D2D8A"/>
          </a:solidFill>
          <a:ln>
            <a:noFill/>
          </a:ln>
          <a:effectLst>
            <a:outerShdw blurRad="76200" algn="ctr" rotWithShape="0">
              <a:schemeClr val="bg2">
                <a:alpha val="79999"/>
              </a:schemeClr>
            </a:outerShdw>
          </a:effectLst>
        </p:spPr>
        <p:txBody>
          <a:bodyPr lIns="0" tIns="0" rIns="0" bIns="0"/>
          <a:lstStyle/>
          <a:p>
            <a:endParaRPr lang="en-US" dirty="0">
              <a:solidFill>
                <a:schemeClr val="accent6"/>
              </a:solidFill>
            </a:endParaRPr>
          </a:p>
        </p:txBody>
      </p:sp>
      <p:sp>
        <p:nvSpPr>
          <p:cNvPr id="16386" name="Rectangle 2"/>
          <p:cNvSpPr>
            <a:spLocks/>
          </p:cNvSpPr>
          <p:nvPr/>
        </p:nvSpPr>
        <p:spPr bwMode="auto">
          <a:xfrm>
            <a:off x="6502400" y="9144000"/>
            <a:ext cx="6502400" cy="635000"/>
          </a:xfrm>
          <a:prstGeom prst="rect">
            <a:avLst/>
          </a:prstGeom>
          <a:solidFill>
            <a:schemeClr val="accent1"/>
          </a:solidFill>
          <a:ln>
            <a:noFill/>
          </a:ln>
          <a:effectLst>
            <a:outerShdw blurRad="76200" algn="ctr" rotWithShape="0">
              <a:schemeClr val="bg2">
                <a:alpha val="79999"/>
              </a:schemeClr>
            </a:outerShdw>
          </a:effectLst>
          <a:extLst>
            <a:ext uri="{91240B29-F687-4f45-9708-019B960494DF}">
              <a14:hiddenLine xmlns="" xmlns:a14="http://schemas.microsoft.com/office/drawing/2010/main" w="12700">
                <a:solidFill>
                  <a:srgbClr val="2F3946">
                    <a:alpha val="84999"/>
                  </a:srgbClr>
                </a:solidFill>
                <a:miter lim="800000"/>
                <a:headEnd/>
                <a:tailEnd/>
              </a14:hiddenLine>
            </a:ext>
          </a:extLst>
        </p:spPr>
        <p:txBody>
          <a:bodyPr lIns="0" tIns="0" rIns="0" bIns="0"/>
          <a:lstStyle/>
          <a:p>
            <a:endParaRPr lang="en-US"/>
          </a:p>
        </p:txBody>
      </p:sp>
      <p:pic>
        <p:nvPicPr>
          <p:cNvPr id="16387" name="Picture 3"/>
          <p:cNvPicPr>
            <a:picLocks noChangeAspect="1" noChangeArrowheads="1"/>
          </p:cNvPicPr>
          <p:nvPr/>
        </p:nvPicPr>
        <p:blipFill>
          <a:blip r:embed="rId4" cstate="screen">
            <a:extLst>
              <a:ext uri="{28A0092B-C50C-407E-A947-70E740481C1C}">
                <a14:useLocalDpi xmlns:a14="http://schemas.microsoft.com/office/drawing/2010/main"/>
              </a:ext>
            </a:extLst>
          </a:blip>
          <a:stretch>
            <a:fillRect/>
          </a:stretch>
        </p:blipFill>
        <p:spPr bwMode="auto">
          <a:xfrm>
            <a:off x="4763" y="-25356"/>
            <a:ext cx="13033375" cy="13461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pic>
      <p:pic>
        <p:nvPicPr>
          <p:cNvPr id="16388" name="Picture 4"/>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1684000" y="8610600"/>
            <a:ext cx="1049241" cy="8727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pic>
      <p:sp>
        <p:nvSpPr>
          <p:cNvPr id="16389" name="Rectangle 5"/>
          <p:cNvSpPr>
            <a:spLocks/>
          </p:cNvSpPr>
          <p:nvPr/>
        </p:nvSpPr>
        <p:spPr bwMode="auto">
          <a:xfrm>
            <a:off x="4961000" y="9347200"/>
            <a:ext cx="3124200" cy="406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0" tIns="0" rIns="0" bIns="0"/>
          <a:lstStyle/>
          <a:p>
            <a:pPr algn="r">
              <a:lnSpc>
                <a:spcPct val="90000"/>
              </a:lnSpc>
            </a:pPr>
            <a:r>
              <a:rPr lang="en-US" sz="1500" b="1" dirty="0">
                <a:solidFill>
                  <a:srgbClr val="D5D4D6"/>
                </a:solidFill>
                <a:latin typeface="Arial" charset="0"/>
                <a:ea typeface="ＭＳ Ｐゴシック" charset="0"/>
                <a:cs typeface="Arial" charset="0"/>
                <a:sym typeface="Arial" charset="0"/>
              </a:rPr>
              <a:t>CHULA VISTA   PUBLIC SAFETY</a:t>
            </a:r>
          </a:p>
        </p:txBody>
      </p:sp>
      <p:sp>
        <p:nvSpPr>
          <p:cNvPr id="16390" name="Rectangle 6"/>
          <p:cNvSpPr>
            <a:spLocks/>
          </p:cNvSpPr>
          <p:nvPr/>
        </p:nvSpPr>
        <p:spPr bwMode="auto">
          <a:xfrm>
            <a:off x="863600" y="1304936"/>
            <a:ext cx="11696700" cy="901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0" tIns="0" rIns="0" bIns="0"/>
          <a:lstStyle/>
          <a:p>
            <a:pPr>
              <a:lnSpc>
                <a:spcPct val="90000"/>
              </a:lnSpc>
            </a:pPr>
            <a:br>
              <a:rPr lang="en-US" sz="4400" b="1" dirty="0">
                <a:solidFill>
                  <a:srgbClr val="D5D4D6"/>
                </a:solidFill>
                <a:latin typeface="Arial" charset="0"/>
                <a:ea typeface="ＭＳ Ｐゴシック" charset="0"/>
                <a:cs typeface="Arial" charset="0"/>
                <a:sym typeface="Arial" charset="0"/>
              </a:rPr>
            </a:br>
            <a:endParaRPr lang="en-US" sz="5000" b="1" dirty="0">
              <a:solidFill>
                <a:srgbClr val="D5D4D6"/>
              </a:solidFill>
              <a:latin typeface="Arial" charset="0"/>
              <a:ea typeface="ＭＳ Ｐゴシック" charset="0"/>
              <a:cs typeface="Arial" charset="0"/>
              <a:sym typeface="Arial" charset="0"/>
            </a:endParaRPr>
          </a:p>
        </p:txBody>
      </p:sp>
      <p:pic>
        <p:nvPicPr>
          <p:cNvPr id="2" name="Picture 1" descr="CVPDpatch.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77800" y="8534400"/>
            <a:ext cx="847438" cy="1053974"/>
          </a:xfrm>
          <a:prstGeom prst="rect">
            <a:avLst/>
          </a:prstGeom>
        </p:spPr>
      </p:pic>
      <p:sp>
        <p:nvSpPr>
          <p:cNvPr id="4" name="Rectangle 3"/>
          <p:cNvSpPr/>
          <p:nvPr/>
        </p:nvSpPr>
        <p:spPr>
          <a:xfrm>
            <a:off x="711200" y="1905000"/>
            <a:ext cx="9677400" cy="5535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C83FC889-34F8-4441-B24C-535862F70388}"/>
              </a:ext>
            </a:extLst>
          </p:cNvPr>
          <p:cNvSpPr>
            <a:spLocks noGrp="1"/>
          </p:cNvSpPr>
          <p:nvPr>
            <p:ph type="title"/>
          </p:nvPr>
        </p:nvSpPr>
        <p:spPr>
          <a:xfrm>
            <a:off x="482600" y="1320755"/>
            <a:ext cx="11811000" cy="1083780"/>
          </a:xfrm>
        </p:spPr>
        <p:txBody>
          <a:bodyPr>
            <a:normAutofit/>
          </a:bodyPr>
          <a:lstStyle/>
          <a:p>
            <a:r>
              <a:rPr lang="en-US" sz="4800" dirty="0">
                <a:latin typeface="Arial" charset="0"/>
                <a:ea typeface="ＭＳ Ｐゴシック" charset="0"/>
                <a:cs typeface="Arial" charset="0"/>
              </a:rPr>
              <a:t>Regional Budget Comparisons</a:t>
            </a:r>
            <a:endParaRPr lang="en-US" dirty="0"/>
          </a:p>
        </p:txBody>
      </p:sp>
      <p:graphicFrame>
        <p:nvGraphicFramePr>
          <p:cNvPr id="12" name="Object 11">
            <a:extLst>
              <a:ext uri="{FF2B5EF4-FFF2-40B4-BE49-F238E27FC236}">
                <a16:creationId xmlns:a16="http://schemas.microsoft.com/office/drawing/2014/main" id="{FCBD02DC-4974-4D51-8E3A-4B2400D54211}"/>
              </a:ext>
            </a:extLst>
          </p:cNvPr>
          <p:cNvGraphicFramePr>
            <a:graphicFrameLocks noChangeAspect="1"/>
          </p:cNvGraphicFramePr>
          <p:nvPr>
            <p:extLst>
              <p:ext uri="{D42A27DB-BD31-4B8C-83A1-F6EECF244321}">
                <p14:modId xmlns:p14="http://schemas.microsoft.com/office/powerpoint/2010/main" val="2001270718"/>
              </p:ext>
            </p:extLst>
          </p:nvPr>
        </p:nvGraphicFramePr>
        <p:xfrm>
          <a:off x="2383782" y="2337906"/>
          <a:ext cx="7646112" cy="4291494"/>
        </p:xfrm>
        <a:graphic>
          <a:graphicData uri="http://schemas.openxmlformats.org/presentationml/2006/ole">
            <mc:AlternateContent xmlns:mc="http://schemas.openxmlformats.org/markup-compatibility/2006">
              <mc:Choice xmlns:v="urn:schemas-microsoft-com:vml" Requires="v">
                <p:oleObj spid="_x0000_s1027" name="Worksheet" r:id="rId7" imgW="4819773" imgH="2705203" progId="Excel.Sheet.12">
                  <p:embed/>
                </p:oleObj>
              </mc:Choice>
              <mc:Fallback>
                <p:oleObj name="Worksheet" r:id="rId7" imgW="4819773" imgH="2705203" progId="Excel.Sheet.12">
                  <p:embed/>
                  <p:pic>
                    <p:nvPicPr>
                      <p:cNvPr id="12" name="Object 11">
                        <a:extLst>
                          <a:ext uri="{FF2B5EF4-FFF2-40B4-BE49-F238E27FC236}">
                            <a16:creationId xmlns:a16="http://schemas.microsoft.com/office/drawing/2014/main" id="{FCBD02DC-4974-4D51-8E3A-4B2400D54211}"/>
                          </a:ext>
                        </a:extLst>
                      </p:cNvPr>
                      <p:cNvPicPr/>
                      <p:nvPr/>
                    </p:nvPicPr>
                    <p:blipFill>
                      <a:blip r:embed="rId8"/>
                      <a:stretch>
                        <a:fillRect/>
                      </a:stretch>
                    </p:blipFill>
                    <p:spPr>
                      <a:xfrm>
                        <a:off x="2383782" y="2337906"/>
                        <a:ext cx="7646112" cy="4291494"/>
                      </a:xfrm>
                      <a:prstGeom prst="rect">
                        <a:avLst/>
                      </a:prstGeom>
                    </p:spPr>
                  </p:pic>
                </p:oleObj>
              </mc:Fallback>
            </mc:AlternateContent>
          </a:graphicData>
        </a:graphic>
      </p:graphicFrame>
      <p:sp>
        <p:nvSpPr>
          <p:cNvPr id="13" name="Arrow: Right 12">
            <a:extLst>
              <a:ext uri="{FF2B5EF4-FFF2-40B4-BE49-F238E27FC236}">
                <a16:creationId xmlns:a16="http://schemas.microsoft.com/office/drawing/2014/main" id="{0AA560CA-36B5-42F2-B60F-C0A35250E490}"/>
              </a:ext>
            </a:extLst>
          </p:cNvPr>
          <p:cNvSpPr/>
          <p:nvPr/>
        </p:nvSpPr>
        <p:spPr>
          <a:xfrm>
            <a:off x="1320800" y="3385322"/>
            <a:ext cx="978408" cy="48463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9B92D89-B15F-4100-8A56-F79CEC446495}"/>
              </a:ext>
            </a:extLst>
          </p:cNvPr>
          <p:cNvSpPr/>
          <p:nvPr/>
        </p:nvSpPr>
        <p:spPr>
          <a:xfrm>
            <a:off x="8747395" y="3419862"/>
            <a:ext cx="832954" cy="335497"/>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C7FC8B63-5F51-4A1F-AAD2-D2F8C95F9ED3}"/>
              </a:ext>
            </a:extLst>
          </p:cNvPr>
          <p:cNvSpPr txBox="1"/>
          <p:nvPr/>
        </p:nvSpPr>
        <p:spPr>
          <a:xfrm>
            <a:off x="1320800" y="6709028"/>
            <a:ext cx="11072193" cy="2419124"/>
          </a:xfrm>
          <a:prstGeom prst="rect">
            <a:avLst/>
          </a:prstGeom>
          <a:noFill/>
        </p:spPr>
        <p:txBody>
          <a:bodyPr wrap="square" rtlCol="0">
            <a:spAutoFit/>
          </a:bodyPr>
          <a:lstStyle/>
          <a:p>
            <a:pPr marL="685800" indent="-685800" algn="l">
              <a:lnSpc>
                <a:spcPct val="90000"/>
              </a:lnSpc>
              <a:buFont typeface="Arial" panose="020B0604020202020204" pitchFamily="34" charset="0"/>
              <a:buChar char="•"/>
            </a:pPr>
            <a:r>
              <a:rPr lang="en-US" sz="2400" dirty="0">
                <a:solidFill>
                  <a:schemeClr val="tx1"/>
                </a:solidFill>
                <a:latin typeface="Arial" charset="0"/>
                <a:ea typeface="ＭＳ Ｐゴシック" charset="0"/>
                <a:cs typeface="Arial" charset="0"/>
                <a:sym typeface="Arial" charset="0"/>
              </a:rPr>
              <a:t>Chula Vista spends $199 per capita on Law Enforcement services</a:t>
            </a:r>
          </a:p>
          <a:p>
            <a:pPr marL="685800" indent="-685800" algn="l">
              <a:lnSpc>
                <a:spcPct val="90000"/>
              </a:lnSpc>
              <a:buFont typeface="Arial" panose="020B0604020202020204" pitchFamily="34" charset="0"/>
              <a:buChar char="•"/>
            </a:pPr>
            <a:r>
              <a:rPr lang="en-US" sz="2400" b="1" dirty="0">
                <a:solidFill>
                  <a:schemeClr val="tx1"/>
                </a:solidFill>
                <a:latin typeface="Arial" charset="0"/>
                <a:ea typeface="ＭＳ Ｐゴシック" charset="0"/>
                <a:cs typeface="Arial" charset="0"/>
                <a:sym typeface="Arial" charset="0"/>
              </a:rPr>
              <a:t>26.5%</a:t>
            </a:r>
            <a:r>
              <a:rPr lang="en-US" sz="2400" dirty="0">
                <a:solidFill>
                  <a:schemeClr val="tx1"/>
                </a:solidFill>
                <a:latin typeface="Arial" charset="0"/>
                <a:ea typeface="ＭＳ Ｐゴシック" charset="0"/>
                <a:cs typeface="Arial" charset="0"/>
                <a:sym typeface="Arial" charset="0"/>
              </a:rPr>
              <a:t> less than the next lowest, Escondido which spends $271 per capita</a:t>
            </a:r>
          </a:p>
          <a:p>
            <a:pPr marL="685800" indent="-685800" algn="l">
              <a:lnSpc>
                <a:spcPct val="90000"/>
              </a:lnSpc>
              <a:buFont typeface="Arial" panose="020B0604020202020204" pitchFamily="34" charset="0"/>
              <a:buChar char="•"/>
            </a:pPr>
            <a:r>
              <a:rPr lang="en-US" sz="2400" b="1" dirty="0">
                <a:solidFill>
                  <a:schemeClr val="tx1"/>
                </a:solidFill>
                <a:latin typeface="Arial" charset="0"/>
                <a:ea typeface="ＭＳ Ｐゴシック" charset="0"/>
                <a:cs typeface="Arial" charset="0"/>
                <a:sym typeface="Arial" charset="0"/>
              </a:rPr>
              <a:t>40%</a:t>
            </a:r>
            <a:r>
              <a:rPr lang="en-US" sz="2400" dirty="0">
                <a:solidFill>
                  <a:schemeClr val="tx1"/>
                </a:solidFill>
                <a:latin typeface="Arial" charset="0"/>
                <a:ea typeface="ＭＳ Ｐゴシック" charset="0"/>
                <a:cs typeface="Arial" charset="0"/>
                <a:sym typeface="Arial" charset="0"/>
              </a:rPr>
              <a:t> less than the Regional average of $332 per capita</a:t>
            </a:r>
          </a:p>
          <a:p>
            <a:pPr marL="685800" indent="-685800" algn="l">
              <a:lnSpc>
                <a:spcPct val="90000"/>
              </a:lnSpc>
              <a:buFont typeface="Arial" panose="020B0604020202020204" pitchFamily="34" charset="0"/>
              <a:buChar char="•"/>
            </a:pPr>
            <a:r>
              <a:rPr lang="en-US" sz="2400" dirty="0">
                <a:solidFill>
                  <a:schemeClr val="tx1"/>
                </a:solidFill>
                <a:latin typeface="Arial" charset="0"/>
                <a:ea typeface="ＭＳ Ｐゴシック" charset="0"/>
                <a:cs typeface="Arial" charset="0"/>
                <a:sym typeface="Arial" charset="0"/>
              </a:rPr>
              <a:t>CVPD budget would need to budget $72.5M to be </a:t>
            </a:r>
            <a:r>
              <a:rPr lang="en-US" sz="2400" b="1" u="sng" dirty="0">
                <a:solidFill>
                  <a:schemeClr val="tx1"/>
                </a:solidFill>
                <a:latin typeface="Arial" charset="0"/>
                <a:ea typeface="ＭＳ Ｐゴシック" charset="0"/>
                <a:cs typeface="Arial" charset="0"/>
                <a:sym typeface="Arial" charset="0"/>
              </a:rPr>
              <a:t>tied for last </a:t>
            </a:r>
            <a:r>
              <a:rPr lang="en-US" sz="2400" dirty="0">
                <a:solidFill>
                  <a:schemeClr val="tx1"/>
                </a:solidFill>
                <a:latin typeface="Arial" charset="0"/>
                <a:ea typeface="ＭＳ Ｐゴシック" charset="0"/>
                <a:cs typeface="Arial" charset="0"/>
                <a:sym typeface="Arial" charset="0"/>
              </a:rPr>
              <a:t>in the county in per capita funding </a:t>
            </a:r>
            <a:r>
              <a:rPr lang="en-US" sz="2400" b="1" dirty="0">
                <a:solidFill>
                  <a:schemeClr val="tx1"/>
                </a:solidFill>
                <a:latin typeface="Arial" charset="0"/>
                <a:ea typeface="ＭＳ Ｐゴシック" charset="0"/>
                <a:cs typeface="Arial" charset="0"/>
                <a:sym typeface="Arial" charset="0"/>
              </a:rPr>
              <a:t>($19M gap)</a:t>
            </a:r>
          </a:p>
          <a:p>
            <a:pPr marL="685800" indent="-685800" algn="l">
              <a:lnSpc>
                <a:spcPct val="90000"/>
              </a:lnSpc>
              <a:buFont typeface="Arial" panose="020B0604020202020204" pitchFamily="34" charset="0"/>
              <a:buChar char="•"/>
            </a:pPr>
            <a:r>
              <a:rPr lang="en-US" sz="2400" b="1" dirty="0">
                <a:solidFill>
                  <a:schemeClr val="tx1"/>
                </a:solidFill>
                <a:latin typeface="Arial" charset="0"/>
                <a:ea typeface="ＭＳ Ｐゴシック" charset="0"/>
                <a:cs typeface="Arial" charset="0"/>
                <a:sym typeface="Arial" charset="0"/>
              </a:rPr>
              <a:t>Chula Vista’s 2007 per capita spending in 2007 was $240 or 17% higher than the current budget </a:t>
            </a:r>
          </a:p>
        </p:txBody>
      </p:sp>
    </p:spTree>
    <p:extLst>
      <p:ext uri="{BB962C8B-B14F-4D97-AF65-F5344CB8AC3E}">
        <p14:creationId xmlns:p14="http://schemas.microsoft.com/office/powerpoint/2010/main" val="380338248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p:cNvSpPr>
          <p:nvPr/>
        </p:nvSpPr>
        <p:spPr bwMode="auto">
          <a:xfrm>
            <a:off x="-18369" y="9144000"/>
            <a:ext cx="6513979" cy="635000"/>
          </a:xfrm>
          <a:prstGeom prst="rect">
            <a:avLst/>
          </a:prstGeom>
          <a:solidFill>
            <a:srgbClr val="2D2D8A"/>
          </a:solidFill>
          <a:ln>
            <a:noFill/>
          </a:ln>
          <a:effectLst>
            <a:outerShdw blurRad="76200" algn="ctr" rotWithShape="0">
              <a:schemeClr val="bg2">
                <a:alpha val="79999"/>
              </a:schemeClr>
            </a:outerShdw>
          </a:effectLst>
        </p:spPr>
        <p:txBody>
          <a:bodyPr lIns="0" tIns="0" rIns="0" bIns="0"/>
          <a:lstStyle/>
          <a:p>
            <a:endParaRPr lang="en-US" dirty="0">
              <a:solidFill>
                <a:schemeClr val="accent6"/>
              </a:solidFill>
            </a:endParaRPr>
          </a:p>
        </p:txBody>
      </p:sp>
      <p:sp>
        <p:nvSpPr>
          <p:cNvPr id="16386" name="Rectangle 2"/>
          <p:cNvSpPr>
            <a:spLocks/>
          </p:cNvSpPr>
          <p:nvPr/>
        </p:nvSpPr>
        <p:spPr bwMode="auto">
          <a:xfrm>
            <a:off x="6502400" y="9144000"/>
            <a:ext cx="6502400" cy="635000"/>
          </a:xfrm>
          <a:prstGeom prst="rect">
            <a:avLst/>
          </a:prstGeom>
          <a:solidFill>
            <a:schemeClr val="accent1"/>
          </a:solidFill>
          <a:ln>
            <a:noFill/>
          </a:ln>
          <a:effectLst>
            <a:outerShdw blurRad="76200" algn="ctr" rotWithShape="0">
              <a:schemeClr val="bg2">
                <a:alpha val="79999"/>
              </a:schemeClr>
            </a:outerShdw>
          </a:effectLst>
          <a:extLst>
            <a:ext uri="{91240B29-F687-4f45-9708-019B960494DF}">
              <a14:hiddenLine xmlns="" xmlns:a14="http://schemas.microsoft.com/office/drawing/2010/main" w="12700">
                <a:solidFill>
                  <a:srgbClr val="2F3946">
                    <a:alpha val="84999"/>
                  </a:srgbClr>
                </a:solidFill>
                <a:miter lim="800000"/>
                <a:headEnd/>
                <a:tailEnd/>
              </a14:hiddenLine>
            </a:ext>
          </a:extLst>
        </p:spPr>
        <p:txBody>
          <a:bodyPr lIns="0" tIns="0" rIns="0" bIns="0"/>
          <a:lstStyle/>
          <a:p>
            <a:endParaRPr lang="en-US"/>
          </a:p>
        </p:txBody>
      </p:sp>
      <p:pic>
        <p:nvPicPr>
          <p:cNvPr id="16387" name="Picture 3"/>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4763" y="-25356"/>
            <a:ext cx="13033375" cy="13461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pic>
      <p:pic>
        <p:nvPicPr>
          <p:cNvPr id="16388" name="Picture 4"/>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1684000" y="8610600"/>
            <a:ext cx="1049241" cy="8727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pic>
      <p:sp>
        <p:nvSpPr>
          <p:cNvPr id="16389" name="Rectangle 5"/>
          <p:cNvSpPr>
            <a:spLocks/>
          </p:cNvSpPr>
          <p:nvPr/>
        </p:nvSpPr>
        <p:spPr bwMode="auto">
          <a:xfrm>
            <a:off x="4961000" y="9347200"/>
            <a:ext cx="3124200" cy="406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0" tIns="0" rIns="0" bIns="0"/>
          <a:lstStyle/>
          <a:p>
            <a:pPr algn="r">
              <a:lnSpc>
                <a:spcPct val="90000"/>
              </a:lnSpc>
            </a:pPr>
            <a:r>
              <a:rPr lang="en-US" sz="1500" b="1" dirty="0">
                <a:solidFill>
                  <a:srgbClr val="D5D4D6"/>
                </a:solidFill>
                <a:latin typeface="Arial" charset="0"/>
                <a:ea typeface="ＭＳ Ｐゴシック" charset="0"/>
                <a:cs typeface="Arial" charset="0"/>
                <a:sym typeface="Arial" charset="0"/>
              </a:rPr>
              <a:t>CHULA VISTA   PUBLIC SAFETY</a:t>
            </a:r>
          </a:p>
        </p:txBody>
      </p:sp>
      <p:sp>
        <p:nvSpPr>
          <p:cNvPr id="16390" name="Rectangle 6"/>
          <p:cNvSpPr>
            <a:spLocks/>
          </p:cNvSpPr>
          <p:nvPr/>
        </p:nvSpPr>
        <p:spPr bwMode="auto">
          <a:xfrm>
            <a:off x="863600" y="1304936"/>
            <a:ext cx="11696700" cy="901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0" tIns="0" rIns="0" bIns="0"/>
          <a:lstStyle/>
          <a:p>
            <a:pPr>
              <a:lnSpc>
                <a:spcPct val="90000"/>
              </a:lnSpc>
            </a:pPr>
            <a:br>
              <a:rPr lang="en-US" sz="4400" b="1" dirty="0">
                <a:solidFill>
                  <a:srgbClr val="D5D4D6"/>
                </a:solidFill>
                <a:latin typeface="Arial" charset="0"/>
                <a:ea typeface="ＭＳ Ｐゴシック" charset="0"/>
                <a:cs typeface="Arial" charset="0"/>
                <a:sym typeface="Arial" charset="0"/>
              </a:rPr>
            </a:br>
            <a:endParaRPr lang="en-US" sz="5000" b="1" dirty="0">
              <a:solidFill>
                <a:srgbClr val="D5D4D6"/>
              </a:solidFill>
              <a:latin typeface="Arial" charset="0"/>
              <a:ea typeface="ＭＳ Ｐゴシック" charset="0"/>
              <a:cs typeface="Arial" charset="0"/>
              <a:sym typeface="Arial" charset="0"/>
            </a:endParaRPr>
          </a:p>
        </p:txBody>
      </p:sp>
      <p:pic>
        <p:nvPicPr>
          <p:cNvPr id="2" name="Picture 1" descr="CVPDpatch.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77800" y="8534400"/>
            <a:ext cx="847438" cy="1053974"/>
          </a:xfrm>
          <a:prstGeom prst="rect">
            <a:avLst/>
          </a:prstGeom>
        </p:spPr>
      </p:pic>
      <p:sp>
        <p:nvSpPr>
          <p:cNvPr id="4" name="Rectangle 3"/>
          <p:cNvSpPr/>
          <p:nvPr/>
        </p:nvSpPr>
        <p:spPr>
          <a:xfrm>
            <a:off x="711200" y="1905000"/>
            <a:ext cx="9677400" cy="5535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C83FC889-34F8-4441-B24C-535862F70388}"/>
              </a:ext>
            </a:extLst>
          </p:cNvPr>
          <p:cNvSpPr>
            <a:spLocks noGrp="1"/>
          </p:cNvSpPr>
          <p:nvPr>
            <p:ph type="title"/>
          </p:nvPr>
        </p:nvSpPr>
        <p:spPr>
          <a:xfrm>
            <a:off x="482600" y="1320755"/>
            <a:ext cx="11216640" cy="1083780"/>
          </a:xfrm>
        </p:spPr>
        <p:txBody>
          <a:bodyPr>
            <a:normAutofit/>
          </a:bodyPr>
          <a:lstStyle/>
          <a:p>
            <a:r>
              <a:rPr lang="en-US" sz="4800" dirty="0">
                <a:latin typeface="Arial" charset="0"/>
                <a:ea typeface="ＭＳ Ｐゴシック" charset="0"/>
                <a:cs typeface="Arial" charset="0"/>
              </a:rPr>
              <a:t>Regional Budget Comparisons</a:t>
            </a:r>
            <a:endParaRPr lang="en-US" dirty="0"/>
          </a:p>
        </p:txBody>
      </p:sp>
      <p:graphicFrame>
        <p:nvGraphicFramePr>
          <p:cNvPr id="15" name="Chart 14">
            <a:extLst>
              <a:ext uri="{FF2B5EF4-FFF2-40B4-BE49-F238E27FC236}">
                <a16:creationId xmlns:a16="http://schemas.microsoft.com/office/drawing/2014/main" id="{7159B0F2-0942-4204-B53E-84AF5BE5FF74}"/>
              </a:ext>
            </a:extLst>
          </p:cNvPr>
          <p:cNvGraphicFramePr/>
          <p:nvPr>
            <p:extLst>
              <p:ext uri="{D42A27DB-BD31-4B8C-83A1-F6EECF244321}">
                <p14:modId xmlns:p14="http://schemas.microsoft.com/office/powerpoint/2010/main" val="1766986652"/>
              </p:ext>
            </p:extLst>
          </p:nvPr>
        </p:nvGraphicFramePr>
        <p:xfrm>
          <a:off x="482600" y="3146634"/>
          <a:ext cx="11430598" cy="4919567"/>
        </p:xfrm>
        <a:graphic>
          <a:graphicData uri="http://schemas.openxmlformats.org/drawingml/2006/chart">
            <c:chart xmlns:c="http://schemas.openxmlformats.org/drawingml/2006/chart" xmlns:r="http://schemas.openxmlformats.org/officeDocument/2006/relationships" r:id="rId6"/>
          </a:graphicData>
        </a:graphic>
      </p:graphicFrame>
      <p:sp>
        <p:nvSpPr>
          <p:cNvPr id="27" name="TextBox 26">
            <a:extLst>
              <a:ext uri="{FF2B5EF4-FFF2-40B4-BE49-F238E27FC236}">
                <a16:creationId xmlns:a16="http://schemas.microsoft.com/office/drawing/2014/main" id="{6AC896F4-0A48-4B3D-BCFD-0F59E815CC83}"/>
              </a:ext>
            </a:extLst>
          </p:cNvPr>
          <p:cNvSpPr txBox="1"/>
          <p:nvPr/>
        </p:nvSpPr>
        <p:spPr>
          <a:xfrm>
            <a:off x="538322" y="2204770"/>
            <a:ext cx="11831478" cy="738664"/>
          </a:xfrm>
          <a:prstGeom prst="rect">
            <a:avLst/>
          </a:prstGeom>
          <a:noFill/>
        </p:spPr>
        <p:txBody>
          <a:bodyPr wrap="square" rtlCol="0">
            <a:spAutoFit/>
          </a:bodyPr>
          <a:lstStyle/>
          <a:p>
            <a:pPr algn="l"/>
            <a:r>
              <a:rPr lang="en-US" dirty="0">
                <a:solidFill>
                  <a:schemeClr val="accent1">
                    <a:lumMod val="75000"/>
                  </a:schemeClr>
                </a:solidFill>
              </a:rPr>
              <a:t>City spending on police services per 1,000 population</a:t>
            </a:r>
          </a:p>
        </p:txBody>
      </p:sp>
      <p:grpSp>
        <p:nvGrpSpPr>
          <p:cNvPr id="5" name="Group 4">
            <a:extLst>
              <a:ext uri="{FF2B5EF4-FFF2-40B4-BE49-F238E27FC236}">
                <a16:creationId xmlns:a16="http://schemas.microsoft.com/office/drawing/2014/main" id="{F0370CA9-DC72-4957-8290-E542C9E29F26}"/>
              </a:ext>
            </a:extLst>
          </p:cNvPr>
          <p:cNvGrpSpPr/>
          <p:nvPr/>
        </p:nvGrpSpPr>
        <p:grpSpPr>
          <a:xfrm>
            <a:off x="1043204" y="3486953"/>
            <a:ext cx="3173196" cy="4213712"/>
            <a:chOff x="1043204" y="3486953"/>
            <a:chExt cx="3173196" cy="4213712"/>
          </a:xfrm>
        </p:grpSpPr>
        <p:sp>
          <p:nvSpPr>
            <p:cNvPr id="3" name="TextBox 2">
              <a:extLst>
                <a:ext uri="{FF2B5EF4-FFF2-40B4-BE49-F238E27FC236}">
                  <a16:creationId xmlns:a16="http://schemas.microsoft.com/office/drawing/2014/main" id="{C05FBBAD-97D4-4C5F-B63C-3EA8A429A224}"/>
                </a:ext>
              </a:extLst>
            </p:cNvPr>
            <p:cNvSpPr txBox="1"/>
            <p:nvPr/>
          </p:nvSpPr>
          <p:spPr>
            <a:xfrm>
              <a:off x="1105020" y="7239000"/>
              <a:ext cx="2654180" cy="461665"/>
            </a:xfrm>
            <a:prstGeom prst="rect">
              <a:avLst/>
            </a:prstGeom>
            <a:noFill/>
          </p:spPr>
          <p:txBody>
            <a:bodyPr wrap="square" rtlCol="0">
              <a:spAutoFit/>
            </a:bodyPr>
            <a:lstStyle/>
            <a:p>
              <a:pPr algn="l"/>
              <a:r>
                <a:rPr lang="en-US" sz="2400" b="1" dirty="0">
                  <a:solidFill>
                    <a:srgbClr val="FFFF00"/>
                  </a:solidFill>
                </a:rPr>
                <a:t>CHULA VISTA</a:t>
              </a:r>
            </a:p>
          </p:txBody>
        </p:sp>
        <p:sp>
          <p:nvSpPr>
            <p:cNvPr id="14" name="TextBox 13">
              <a:extLst>
                <a:ext uri="{FF2B5EF4-FFF2-40B4-BE49-F238E27FC236}">
                  <a16:creationId xmlns:a16="http://schemas.microsoft.com/office/drawing/2014/main" id="{6A39CF90-CA16-4BF9-803B-39F387F3EA82}"/>
                </a:ext>
              </a:extLst>
            </p:cNvPr>
            <p:cNvSpPr txBox="1"/>
            <p:nvPr/>
          </p:nvSpPr>
          <p:spPr>
            <a:xfrm>
              <a:off x="1069088" y="6858000"/>
              <a:ext cx="2654180" cy="461665"/>
            </a:xfrm>
            <a:prstGeom prst="rect">
              <a:avLst/>
            </a:prstGeom>
            <a:noFill/>
          </p:spPr>
          <p:txBody>
            <a:bodyPr wrap="square" rtlCol="0">
              <a:spAutoFit/>
            </a:bodyPr>
            <a:lstStyle/>
            <a:p>
              <a:pPr algn="l"/>
              <a:r>
                <a:rPr lang="en-US" sz="2400" b="1" dirty="0"/>
                <a:t>ESCONDIDO</a:t>
              </a:r>
            </a:p>
          </p:txBody>
        </p:sp>
        <p:sp>
          <p:nvSpPr>
            <p:cNvPr id="16" name="TextBox 15">
              <a:extLst>
                <a:ext uri="{FF2B5EF4-FFF2-40B4-BE49-F238E27FC236}">
                  <a16:creationId xmlns:a16="http://schemas.microsoft.com/office/drawing/2014/main" id="{8822B915-81DB-4EAD-B605-402240C3CBD7}"/>
                </a:ext>
              </a:extLst>
            </p:cNvPr>
            <p:cNvSpPr txBox="1"/>
            <p:nvPr/>
          </p:nvSpPr>
          <p:spPr>
            <a:xfrm>
              <a:off x="1074664" y="6477000"/>
              <a:ext cx="2654180" cy="461665"/>
            </a:xfrm>
            <a:prstGeom prst="rect">
              <a:avLst/>
            </a:prstGeom>
            <a:noFill/>
          </p:spPr>
          <p:txBody>
            <a:bodyPr wrap="square" rtlCol="0">
              <a:spAutoFit/>
            </a:bodyPr>
            <a:lstStyle/>
            <a:p>
              <a:pPr algn="l"/>
              <a:r>
                <a:rPr lang="en-US" sz="2400" b="1" dirty="0"/>
                <a:t>EL CAJON</a:t>
              </a:r>
            </a:p>
          </p:txBody>
        </p:sp>
        <p:sp>
          <p:nvSpPr>
            <p:cNvPr id="17" name="TextBox 16">
              <a:extLst>
                <a:ext uri="{FF2B5EF4-FFF2-40B4-BE49-F238E27FC236}">
                  <a16:creationId xmlns:a16="http://schemas.microsoft.com/office/drawing/2014/main" id="{595A7ED2-AE3E-41E2-8808-83D31456C50F}"/>
                </a:ext>
              </a:extLst>
            </p:cNvPr>
            <p:cNvSpPr txBox="1"/>
            <p:nvPr/>
          </p:nvSpPr>
          <p:spPr>
            <a:xfrm>
              <a:off x="1043204" y="6019800"/>
              <a:ext cx="2654180" cy="461665"/>
            </a:xfrm>
            <a:prstGeom prst="rect">
              <a:avLst/>
            </a:prstGeom>
            <a:noFill/>
          </p:spPr>
          <p:txBody>
            <a:bodyPr wrap="square" rtlCol="0">
              <a:spAutoFit/>
            </a:bodyPr>
            <a:lstStyle/>
            <a:p>
              <a:pPr algn="l"/>
              <a:r>
                <a:rPr lang="en-US" sz="2400" b="1" dirty="0"/>
                <a:t>LA MESA</a:t>
              </a:r>
            </a:p>
          </p:txBody>
        </p:sp>
        <p:sp>
          <p:nvSpPr>
            <p:cNvPr id="18" name="TextBox 17">
              <a:extLst>
                <a:ext uri="{FF2B5EF4-FFF2-40B4-BE49-F238E27FC236}">
                  <a16:creationId xmlns:a16="http://schemas.microsoft.com/office/drawing/2014/main" id="{87E5056F-0897-43A3-9F10-C41820D2B55B}"/>
                </a:ext>
              </a:extLst>
            </p:cNvPr>
            <p:cNvSpPr txBox="1"/>
            <p:nvPr/>
          </p:nvSpPr>
          <p:spPr>
            <a:xfrm>
              <a:off x="1043204" y="5567065"/>
              <a:ext cx="2654180" cy="461665"/>
            </a:xfrm>
            <a:prstGeom prst="rect">
              <a:avLst/>
            </a:prstGeom>
            <a:noFill/>
          </p:spPr>
          <p:txBody>
            <a:bodyPr wrap="square" rtlCol="0">
              <a:spAutoFit/>
            </a:bodyPr>
            <a:lstStyle/>
            <a:p>
              <a:pPr algn="l"/>
              <a:r>
                <a:rPr lang="en-US" sz="2400" b="1" dirty="0"/>
                <a:t>CARLSBAD</a:t>
              </a:r>
            </a:p>
          </p:txBody>
        </p:sp>
        <p:sp>
          <p:nvSpPr>
            <p:cNvPr id="19" name="TextBox 18">
              <a:extLst>
                <a:ext uri="{FF2B5EF4-FFF2-40B4-BE49-F238E27FC236}">
                  <a16:creationId xmlns:a16="http://schemas.microsoft.com/office/drawing/2014/main" id="{A20E4372-8C2C-4964-B046-645ED205EF70}"/>
                </a:ext>
              </a:extLst>
            </p:cNvPr>
            <p:cNvSpPr txBox="1"/>
            <p:nvPr/>
          </p:nvSpPr>
          <p:spPr>
            <a:xfrm>
              <a:off x="1074180" y="5181600"/>
              <a:ext cx="2654180" cy="461665"/>
            </a:xfrm>
            <a:prstGeom prst="rect">
              <a:avLst/>
            </a:prstGeom>
            <a:noFill/>
          </p:spPr>
          <p:txBody>
            <a:bodyPr wrap="square" rtlCol="0">
              <a:spAutoFit/>
            </a:bodyPr>
            <a:lstStyle/>
            <a:p>
              <a:pPr algn="l"/>
              <a:r>
                <a:rPr lang="en-US" sz="2400" b="1" dirty="0"/>
                <a:t>SAN DIEGO</a:t>
              </a:r>
            </a:p>
          </p:txBody>
        </p:sp>
        <p:sp>
          <p:nvSpPr>
            <p:cNvPr id="20" name="TextBox 19">
              <a:extLst>
                <a:ext uri="{FF2B5EF4-FFF2-40B4-BE49-F238E27FC236}">
                  <a16:creationId xmlns:a16="http://schemas.microsoft.com/office/drawing/2014/main" id="{D06B4D6B-3125-437D-8624-341C092F1F75}"/>
                </a:ext>
              </a:extLst>
            </p:cNvPr>
            <p:cNvSpPr txBox="1"/>
            <p:nvPr/>
          </p:nvSpPr>
          <p:spPr>
            <a:xfrm>
              <a:off x="1059931" y="4724400"/>
              <a:ext cx="2654180" cy="461665"/>
            </a:xfrm>
            <a:prstGeom prst="rect">
              <a:avLst/>
            </a:prstGeom>
            <a:noFill/>
          </p:spPr>
          <p:txBody>
            <a:bodyPr wrap="square" rtlCol="0">
              <a:spAutoFit/>
            </a:bodyPr>
            <a:lstStyle/>
            <a:p>
              <a:pPr algn="l"/>
              <a:r>
                <a:rPr lang="en-US" sz="2400" b="1" dirty="0"/>
                <a:t>OCEANSIDE</a:t>
              </a:r>
            </a:p>
          </p:txBody>
        </p:sp>
        <p:sp>
          <p:nvSpPr>
            <p:cNvPr id="21" name="TextBox 20">
              <a:extLst>
                <a:ext uri="{FF2B5EF4-FFF2-40B4-BE49-F238E27FC236}">
                  <a16:creationId xmlns:a16="http://schemas.microsoft.com/office/drawing/2014/main" id="{3A95A253-5F0F-4766-8FF9-0292172D1EEA}"/>
                </a:ext>
              </a:extLst>
            </p:cNvPr>
            <p:cNvSpPr txBox="1"/>
            <p:nvPr/>
          </p:nvSpPr>
          <p:spPr>
            <a:xfrm>
              <a:off x="1059931" y="4343400"/>
              <a:ext cx="2654180" cy="461665"/>
            </a:xfrm>
            <a:prstGeom prst="rect">
              <a:avLst/>
            </a:prstGeom>
            <a:noFill/>
          </p:spPr>
          <p:txBody>
            <a:bodyPr wrap="square" rtlCol="0">
              <a:spAutoFit/>
            </a:bodyPr>
            <a:lstStyle/>
            <a:p>
              <a:pPr algn="l"/>
              <a:r>
                <a:rPr lang="en-US" sz="2400" b="1" dirty="0"/>
                <a:t>NATIONAL CITY</a:t>
              </a:r>
            </a:p>
          </p:txBody>
        </p:sp>
        <p:sp>
          <p:nvSpPr>
            <p:cNvPr id="22" name="TextBox 21">
              <a:extLst>
                <a:ext uri="{FF2B5EF4-FFF2-40B4-BE49-F238E27FC236}">
                  <a16:creationId xmlns:a16="http://schemas.microsoft.com/office/drawing/2014/main" id="{0A2F8B0C-E2F7-480B-8CAA-14234FD5C57D}"/>
                </a:ext>
              </a:extLst>
            </p:cNvPr>
            <p:cNvSpPr txBox="1"/>
            <p:nvPr/>
          </p:nvSpPr>
          <p:spPr>
            <a:xfrm>
              <a:off x="1059931" y="3957935"/>
              <a:ext cx="2654180" cy="461665"/>
            </a:xfrm>
            <a:prstGeom prst="rect">
              <a:avLst/>
            </a:prstGeom>
            <a:noFill/>
          </p:spPr>
          <p:txBody>
            <a:bodyPr wrap="square" rtlCol="0">
              <a:spAutoFit/>
            </a:bodyPr>
            <a:lstStyle/>
            <a:p>
              <a:pPr algn="l"/>
              <a:r>
                <a:rPr lang="en-US" sz="2400" b="1" dirty="0"/>
                <a:t>CORONADO</a:t>
              </a:r>
            </a:p>
          </p:txBody>
        </p:sp>
        <p:sp>
          <p:nvSpPr>
            <p:cNvPr id="23" name="TextBox 22">
              <a:extLst>
                <a:ext uri="{FF2B5EF4-FFF2-40B4-BE49-F238E27FC236}">
                  <a16:creationId xmlns:a16="http://schemas.microsoft.com/office/drawing/2014/main" id="{AA0B34CA-D91A-45FE-8B6E-C26146DE9C35}"/>
                </a:ext>
              </a:extLst>
            </p:cNvPr>
            <p:cNvSpPr txBox="1"/>
            <p:nvPr/>
          </p:nvSpPr>
          <p:spPr>
            <a:xfrm>
              <a:off x="1043204" y="3486953"/>
              <a:ext cx="3173196" cy="461665"/>
            </a:xfrm>
            <a:prstGeom prst="rect">
              <a:avLst/>
            </a:prstGeom>
            <a:noFill/>
          </p:spPr>
          <p:txBody>
            <a:bodyPr wrap="square" rtlCol="0">
              <a:spAutoFit/>
            </a:bodyPr>
            <a:lstStyle/>
            <a:p>
              <a:pPr algn="l"/>
              <a:r>
                <a:rPr lang="en-US" sz="2400" b="1" dirty="0"/>
                <a:t>REGIONAL AVERAGE</a:t>
              </a:r>
            </a:p>
          </p:txBody>
        </p:sp>
      </p:grpSp>
      <p:sp>
        <p:nvSpPr>
          <p:cNvPr id="24" name="TextBox 23">
            <a:extLst>
              <a:ext uri="{FF2B5EF4-FFF2-40B4-BE49-F238E27FC236}">
                <a16:creationId xmlns:a16="http://schemas.microsoft.com/office/drawing/2014/main" id="{72CABD48-7E9B-4398-A6AE-EF277B0FB57C}"/>
              </a:ext>
            </a:extLst>
          </p:cNvPr>
          <p:cNvSpPr txBox="1"/>
          <p:nvPr/>
        </p:nvSpPr>
        <p:spPr>
          <a:xfrm>
            <a:off x="1348407" y="8236803"/>
            <a:ext cx="10259393" cy="830997"/>
          </a:xfrm>
          <a:prstGeom prst="rect">
            <a:avLst/>
          </a:prstGeom>
          <a:noFill/>
        </p:spPr>
        <p:txBody>
          <a:bodyPr wrap="square" rtlCol="0">
            <a:spAutoFit/>
          </a:bodyPr>
          <a:lstStyle/>
          <a:p>
            <a:pPr marL="342900" indent="-342900" algn="l">
              <a:buFont typeface="Arial" panose="020B0604020202020204" pitchFamily="34" charset="0"/>
              <a:buChar char="•"/>
            </a:pPr>
            <a:r>
              <a:rPr lang="en-US" sz="2400" b="1" dirty="0">
                <a:solidFill>
                  <a:schemeClr val="tx1"/>
                </a:solidFill>
              </a:rPr>
              <a:t>CVPD’s current budget is </a:t>
            </a:r>
            <a:r>
              <a:rPr lang="en-US" sz="2400" b="1" dirty="0">
                <a:solidFill>
                  <a:srgbClr val="FF0000"/>
                </a:solidFill>
              </a:rPr>
              <a:t>17% less</a:t>
            </a:r>
            <a:r>
              <a:rPr lang="en-US" sz="2400" b="1" dirty="0">
                <a:solidFill>
                  <a:schemeClr val="tx1"/>
                </a:solidFill>
              </a:rPr>
              <a:t> than it was in </a:t>
            </a:r>
            <a:r>
              <a:rPr lang="en-US" sz="2400" b="1" dirty="0">
                <a:solidFill>
                  <a:srgbClr val="FF0000"/>
                </a:solidFill>
              </a:rPr>
              <a:t>2007</a:t>
            </a:r>
            <a:r>
              <a:rPr lang="en-US" sz="2400" b="1" dirty="0">
                <a:solidFill>
                  <a:schemeClr val="tx1"/>
                </a:solidFill>
              </a:rPr>
              <a:t>.</a:t>
            </a:r>
          </a:p>
          <a:p>
            <a:pPr marL="342900" indent="-342900" algn="l">
              <a:buFont typeface="Arial" panose="020B0604020202020204" pitchFamily="34" charset="0"/>
              <a:buChar char="•"/>
            </a:pPr>
            <a:r>
              <a:rPr lang="en-US" sz="2400" b="1" dirty="0">
                <a:solidFill>
                  <a:schemeClr val="tx1"/>
                </a:solidFill>
              </a:rPr>
              <a:t>CVPD would need to </a:t>
            </a:r>
            <a:r>
              <a:rPr lang="en-US" sz="2400" b="1" dirty="0">
                <a:solidFill>
                  <a:srgbClr val="FF0000"/>
                </a:solidFill>
              </a:rPr>
              <a:t>add about $19M to “tie” for lowest ratio </a:t>
            </a:r>
            <a:r>
              <a:rPr lang="en-US" sz="2400" b="1" dirty="0">
                <a:solidFill>
                  <a:schemeClr val="tx1"/>
                </a:solidFill>
              </a:rPr>
              <a:t>in the county.</a:t>
            </a:r>
          </a:p>
        </p:txBody>
      </p:sp>
    </p:spTree>
    <p:extLst>
      <p:ext uri="{BB962C8B-B14F-4D97-AF65-F5344CB8AC3E}">
        <p14:creationId xmlns:p14="http://schemas.microsoft.com/office/powerpoint/2010/main" val="10752478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p:cNvSpPr>
          <p:nvPr/>
        </p:nvSpPr>
        <p:spPr bwMode="auto">
          <a:xfrm>
            <a:off x="-18369" y="9144000"/>
            <a:ext cx="6513979" cy="635000"/>
          </a:xfrm>
          <a:prstGeom prst="rect">
            <a:avLst/>
          </a:prstGeom>
          <a:solidFill>
            <a:srgbClr val="2D2D8A"/>
          </a:solidFill>
          <a:ln>
            <a:noFill/>
          </a:ln>
          <a:effectLst>
            <a:outerShdw blurRad="76200" algn="ctr" rotWithShape="0">
              <a:schemeClr val="bg2">
                <a:alpha val="79999"/>
              </a:schemeClr>
            </a:outerShdw>
          </a:effectLst>
        </p:spPr>
        <p:txBody>
          <a:bodyPr lIns="0" tIns="0" rIns="0" bIns="0"/>
          <a:lstStyle/>
          <a:p>
            <a:endParaRPr lang="en-US" dirty="0">
              <a:solidFill>
                <a:schemeClr val="accent6"/>
              </a:solidFill>
            </a:endParaRPr>
          </a:p>
        </p:txBody>
      </p:sp>
      <p:sp>
        <p:nvSpPr>
          <p:cNvPr id="16386" name="Rectangle 2"/>
          <p:cNvSpPr>
            <a:spLocks/>
          </p:cNvSpPr>
          <p:nvPr/>
        </p:nvSpPr>
        <p:spPr bwMode="auto">
          <a:xfrm>
            <a:off x="6502400" y="9144000"/>
            <a:ext cx="6502400" cy="635000"/>
          </a:xfrm>
          <a:prstGeom prst="rect">
            <a:avLst/>
          </a:prstGeom>
          <a:solidFill>
            <a:schemeClr val="accent1"/>
          </a:solidFill>
          <a:ln>
            <a:noFill/>
          </a:ln>
          <a:effectLst>
            <a:outerShdw blurRad="76200" algn="ctr" rotWithShape="0">
              <a:schemeClr val="bg2">
                <a:alpha val="79999"/>
              </a:schemeClr>
            </a:outerShdw>
          </a:effectLst>
          <a:extLst>
            <a:ext uri="{91240B29-F687-4f45-9708-019B960494DF}">
              <a14:hiddenLine xmlns="" xmlns:a14="http://schemas.microsoft.com/office/drawing/2010/main" w="12700">
                <a:solidFill>
                  <a:srgbClr val="2F3946">
                    <a:alpha val="84999"/>
                  </a:srgbClr>
                </a:solidFill>
                <a:miter lim="800000"/>
                <a:headEnd/>
                <a:tailEnd/>
              </a14:hiddenLine>
            </a:ext>
          </a:extLst>
        </p:spPr>
        <p:txBody>
          <a:bodyPr lIns="0" tIns="0" rIns="0" bIns="0"/>
          <a:lstStyle/>
          <a:p>
            <a:endParaRPr lang="en-US"/>
          </a:p>
        </p:txBody>
      </p:sp>
      <p:pic>
        <p:nvPicPr>
          <p:cNvPr id="16387" name="Picture 3"/>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4763" y="-25356"/>
            <a:ext cx="13033375" cy="13461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pic>
      <p:pic>
        <p:nvPicPr>
          <p:cNvPr id="16388" name="Picture 4"/>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1684000" y="8610600"/>
            <a:ext cx="1049241" cy="8727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pic>
      <p:sp>
        <p:nvSpPr>
          <p:cNvPr id="16389" name="Rectangle 5"/>
          <p:cNvSpPr>
            <a:spLocks/>
          </p:cNvSpPr>
          <p:nvPr/>
        </p:nvSpPr>
        <p:spPr bwMode="auto">
          <a:xfrm>
            <a:off x="4961000" y="9347200"/>
            <a:ext cx="3124200" cy="406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0" tIns="0" rIns="0" bIns="0"/>
          <a:lstStyle/>
          <a:p>
            <a:pPr algn="r">
              <a:lnSpc>
                <a:spcPct val="90000"/>
              </a:lnSpc>
            </a:pPr>
            <a:r>
              <a:rPr lang="en-US" sz="1500" b="1" dirty="0">
                <a:solidFill>
                  <a:srgbClr val="D5D4D6"/>
                </a:solidFill>
                <a:latin typeface="Arial" charset="0"/>
                <a:ea typeface="ＭＳ Ｐゴシック" charset="0"/>
                <a:cs typeface="Arial" charset="0"/>
                <a:sym typeface="Arial" charset="0"/>
              </a:rPr>
              <a:t>CHULA VISTA   PUBLIC SAFETY</a:t>
            </a:r>
          </a:p>
        </p:txBody>
      </p:sp>
      <p:sp>
        <p:nvSpPr>
          <p:cNvPr id="16390" name="Rectangle 6"/>
          <p:cNvSpPr>
            <a:spLocks/>
          </p:cNvSpPr>
          <p:nvPr/>
        </p:nvSpPr>
        <p:spPr bwMode="auto">
          <a:xfrm>
            <a:off x="863600" y="1304936"/>
            <a:ext cx="11696700" cy="901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0" tIns="0" rIns="0" bIns="0"/>
          <a:lstStyle/>
          <a:p>
            <a:pPr>
              <a:lnSpc>
                <a:spcPct val="90000"/>
              </a:lnSpc>
            </a:pPr>
            <a:br>
              <a:rPr lang="en-US" sz="4400" b="1" dirty="0">
                <a:solidFill>
                  <a:srgbClr val="D5D4D6"/>
                </a:solidFill>
                <a:latin typeface="Arial" charset="0"/>
                <a:ea typeface="ＭＳ Ｐゴシック" charset="0"/>
                <a:cs typeface="Arial" charset="0"/>
                <a:sym typeface="Arial" charset="0"/>
              </a:rPr>
            </a:br>
            <a:endParaRPr lang="en-US" sz="5000" b="1" dirty="0">
              <a:solidFill>
                <a:srgbClr val="D5D4D6"/>
              </a:solidFill>
              <a:latin typeface="Arial" charset="0"/>
              <a:ea typeface="ＭＳ Ｐゴシック" charset="0"/>
              <a:cs typeface="Arial" charset="0"/>
              <a:sym typeface="Arial" charset="0"/>
            </a:endParaRPr>
          </a:p>
        </p:txBody>
      </p:sp>
      <p:pic>
        <p:nvPicPr>
          <p:cNvPr id="2" name="Picture 1" descr="CVPDpatch.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77800" y="8534400"/>
            <a:ext cx="847438" cy="1053974"/>
          </a:xfrm>
          <a:prstGeom prst="rect">
            <a:avLst/>
          </a:prstGeom>
        </p:spPr>
      </p:pic>
      <p:sp>
        <p:nvSpPr>
          <p:cNvPr id="4" name="Rectangle 3"/>
          <p:cNvSpPr/>
          <p:nvPr/>
        </p:nvSpPr>
        <p:spPr>
          <a:xfrm>
            <a:off x="711200" y="1905000"/>
            <a:ext cx="9677400" cy="5535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C83FC889-34F8-4441-B24C-535862F70388}"/>
              </a:ext>
            </a:extLst>
          </p:cNvPr>
          <p:cNvSpPr>
            <a:spLocks noGrp="1"/>
          </p:cNvSpPr>
          <p:nvPr>
            <p:ph type="title"/>
          </p:nvPr>
        </p:nvSpPr>
        <p:spPr>
          <a:xfrm>
            <a:off x="482600" y="1320755"/>
            <a:ext cx="11216640" cy="1083780"/>
          </a:xfrm>
        </p:spPr>
        <p:txBody>
          <a:bodyPr>
            <a:normAutofit/>
          </a:bodyPr>
          <a:lstStyle/>
          <a:p>
            <a:r>
              <a:rPr lang="en-US" sz="4800" dirty="0">
                <a:latin typeface="Arial" charset="0"/>
                <a:ea typeface="ＭＳ Ｐゴシック" charset="0"/>
                <a:cs typeface="Arial" charset="0"/>
              </a:rPr>
              <a:t>Policing a Vibrant Community</a:t>
            </a:r>
            <a:endParaRPr lang="en-US" dirty="0"/>
          </a:p>
        </p:txBody>
      </p:sp>
      <p:sp>
        <p:nvSpPr>
          <p:cNvPr id="27" name="TextBox 26">
            <a:extLst>
              <a:ext uri="{FF2B5EF4-FFF2-40B4-BE49-F238E27FC236}">
                <a16:creationId xmlns:a16="http://schemas.microsoft.com/office/drawing/2014/main" id="{6AC896F4-0A48-4B3D-BCFD-0F59E815CC83}"/>
              </a:ext>
            </a:extLst>
          </p:cNvPr>
          <p:cNvSpPr txBox="1"/>
          <p:nvPr/>
        </p:nvSpPr>
        <p:spPr>
          <a:xfrm>
            <a:off x="538322" y="2204770"/>
            <a:ext cx="11831478" cy="738664"/>
          </a:xfrm>
          <a:prstGeom prst="rect">
            <a:avLst/>
          </a:prstGeom>
          <a:noFill/>
        </p:spPr>
        <p:txBody>
          <a:bodyPr wrap="square" rtlCol="0">
            <a:spAutoFit/>
          </a:bodyPr>
          <a:lstStyle/>
          <a:p>
            <a:pPr algn="l"/>
            <a:r>
              <a:rPr lang="en-US" dirty="0">
                <a:solidFill>
                  <a:schemeClr val="accent1">
                    <a:lumMod val="75000"/>
                  </a:schemeClr>
                </a:solidFill>
              </a:rPr>
              <a:t>Strengths and Opportunities</a:t>
            </a:r>
          </a:p>
        </p:txBody>
      </p:sp>
      <p:pic>
        <p:nvPicPr>
          <p:cNvPr id="13" name="Picture 12">
            <a:extLst>
              <a:ext uri="{FF2B5EF4-FFF2-40B4-BE49-F238E27FC236}">
                <a16:creationId xmlns:a16="http://schemas.microsoft.com/office/drawing/2014/main" id="{85224B88-0313-4342-8692-849AA9689DF6}"/>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4424951" y="3998974"/>
            <a:ext cx="3657601" cy="1627737"/>
          </a:xfrm>
          <a:prstGeom prst="rect">
            <a:avLst/>
          </a:prstGeom>
        </p:spPr>
      </p:pic>
      <p:pic>
        <p:nvPicPr>
          <p:cNvPr id="14" name="Picture 13">
            <a:extLst>
              <a:ext uri="{FF2B5EF4-FFF2-40B4-BE49-F238E27FC236}">
                <a16:creationId xmlns:a16="http://schemas.microsoft.com/office/drawing/2014/main" id="{A1C18436-4D81-4449-9E8C-093CC5FAB80A}"/>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8217550" y="3989624"/>
            <a:ext cx="4296989" cy="1627737"/>
          </a:xfrm>
          <a:prstGeom prst="rect">
            <a:avLst/>
          </a:prstGeom>
        </p:spPr>
      </p:pic>
      <p:pic>
        <p:nvPicPr>
          <p:cNvPr id="15" name="Picture 14">
            <a:extLst>
              <a:ext uri="{FF2B5EF4-FFF2-40B4-BE49-F238E27FC236}">
                <a16:creationId xmlns:a16="http://schemas.microsoft.com/office/drawing/2014/main" id="{E5B60D5A-6D60-4996-8640-A7206F291E4A}"/>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2387600" y="6862714"/>
            <a:ext cx="8534400" cy="1574854"/>
          </a:xfrm>
          <a:prstGeom prst="rect">
            <a:avLst/>
          </a:prstGeom>
        </p:spPr>
      </p:pic>
      <p:sp>
        <p:nvSpPr>
          <p:cNvPr id="17" name="TextBox 16">
            <a:extLst>
              <a:ext uri="{FF2B5EF4-FFF2-40B4-BE49-F238E27FC236}">
                <a16:creationId xmlns:a16="http://schemas.microsoft.com/office/drawing/2014/main" id="{21B1BFCC-CF5A-43A2-9D3F-70664ED50FB8}"/>
              </a:ext>
            </a:extLst>
          </p:cNvPr>
          <p:cNvSpPr txBox="1"/>
          <p:nvPr/>
        </p:nvSpPr>
        <p:spPr>
          <a:xfrm>
            <a:off x="2387600" y="6102293"/>
            <a:ext cx="8534400" cy="738664"/>
          </a:xfrm>
          <a:prstGeom prst="rect">
            <a:avLst/>
          </a:prstGeom>
          <a:solidFill>
            <a:schemeClr val="accent5"/>
          </a:solidFill>
        </p:spPr>
        <p:txBody>
          <a:bodyPr wrap="square" rtlCol="0">
            <a:spAutoFit/>
          </a:bodyPr>
          <a:lstStyle/>
          <a:p>
            <a:pPr algn="l"/>
            <a:r>
              <a:rPr lang="en-US" dirty="0"/>
              <a:t>University Park and Innovation District</a:t>
            </a:r>
          </a:p>
        </p:txBody>
      </p:sp>
      <p:sp>
        <p:nvSpPr>
          <p:cNvPr id="18" name="TextBox 17">
            <a:extLst>
              <a:ext uri="{FF2B5EF4-FFF2-40B4-BE49-F238E27FC236}">
                <a16:creationId xmlns:a16="http://schemas.microsoft.com/office/drawing/2014/main" id="{392939ED-4B4E-47B4-94BC-EC92B31B3B65}"/>
              </a:ext>
            </a:extLst>
          </p:cNvPr>
          <p:cNvSpPr txBox="1"/>
          <p:nvPr/>
        </p:nvSpPr>
        <p:spPr>
          <a:xfrm>
            <a:off x="4424950" y="3209750"/>
            <a:ext cx="3657602" cy="738664"/>
          </a:xfrm>
          <a:prstGeom prst="rect">
            <a:avLst/>
          </a:prstGeom>
          <a:solidFill>
            <a:schemeClr val="accent5"/>
          </a:solidFill>
        </p:spPr>
        <p:txBody>
          <a:bodyPr wrap="square" rtlCol="0">
            <a:spAutoFit/>
          </a:bodyPr>
          <a:lstStyle/>
          <a:p>
            <a:pPr algn="l"/>
            <a:r>
              <a:rPr lang="en-US" dirty="0"/>
              <a:t>Future Bayfront</a:t>
            </a:r>
          </a:p>
        </p:txBody>
      </p:sp>
      <p:sp>
        <p:nvSpPr>
          <p:cNvPr id="19" name="TextBox 18">
            <a:extLst>
              <a:ext uri="{FF2B5EF4-FFF2-40B4-BE49-F238E27FC236}">
                <a16:creationId xmlns:a16="http://schemas.microsoft.com/office/drawing/2014/main" id="{CF758C0E-4C26-4FE4-9FAE-042554BD820D}"/>
              </a:ext>
            </a:extLst>
          </p:cNvPr>
          <p:cNvSpPr txBox="1"/>
          <p:nvPr/>
        </p:nvSpPr>
        <p:spPr>
          <a:xfrm>
            <a:off x="8217550" y="3200400"/>
            <a:ext cx="4304650" cy="738664"/>
          </a:xfrm>
          <a:prstGeom prst="rect">
            <a:avLst/>
          </a:prstGeom>
          <a:solidFill>
            <a:schemeClr val="accent5"/>
          </a:solidFill>
        </p:spPr>
        <p:txBody>
          <a:bodyPr wrap="square" rtlCol="0">
            <a:spAutoFit/>
          </a:bodyPr>
          <a:lstStyle/>
          <a:p>
            <a:pPr algn="l"/>
            <a:r>
              <a:rPr lang="en-US" dirty="0"/>
              <a:t>Millennia Project</a:t>
            </a:r>
          </a:p>
        </p:txBody>
      </p:sp>
      <p:sp>
        <p:nvSpPr>
          <p:cNvPr id="21" name="TextBox 20">
            <a:extLst>
              <a:ext uri="{FF2B5EF4-FFF2-40B4-BE49-F238E27FC236}">
                <a16:creationId xmlns:a16="http://schemas.microsoft.com/office/drawing/2014/main" id="{E8E0F3EE-B938-4E04-B81E-0B02C1739AF1}"/>
              </a:ext>
            </a:extLst>
          </p:cNvPr>
          <p:cNvSpPr txBox="1"/>
          <p:nvPr/>
        </p:nvSpPr>
        <p:spPr>
          <a:xfrm>
            <a:off x="601994" y="3209750"/>
            <a:ext cx="3657602" cy="738664"/>
          </a:xfrm>
          <a:prstGeom prst="rect">
            <a:avLst/>
          </a:prstGeom>
          <a:solidFill>
            <a:schemeClr val="accent5"/>
          </a:solidFill>
        </p:spPr>
        <p:txBody>
          <a:bodyPr wrap="square" rtlCol="0">
            <a:spAutoFit/>
          </a:bodyPr>
          <a:lstStyle/>
          <a:p>
            <a:pPr algn="l"/>
            <a:r>
              <a:rPr lang="en-US" dirty="0"/>
              <a:t>Rapid Growth</a:t>
            </a:r>
          </a:p>
        </p:txBody>
      </p:sp>
      <p:grpSp>
        <p:nvGrpSpPr>
          <p:cNvPr id="22" name="Group 21">
            <a:extLst>
              <a:ext uri="{FF2B5EF4-FFF2-40B4-BE49-F238E27FC236}">
                <a16:creationId xmlns:a16="http://schemas.microsoft.com/office/drawing/2014/main" id="{248ECD4C-AF67-4E5C-ACE9-4225B879DE87}"/>
              </a:ext>
            </a:extLst>
          </p:cNvPr>
          <p:cNvGrpSpPr/>
          <p:nvPr/>
        </p:nvGrpSpPr>
        <p:grpSpPr>
          <a:xfrm>
            <a:off x="966799" y="4049124"/>
            <a:ext cx="2839236" cy="1527435"/>
            <a:chOff x="1063530" y="1593850"/>
            <a:chExt cx="7141146" cy="3841750"/>
          </a:xfrm>
        </p:grpSpPr>
        <p:pic>
          <p:nvPicPr>
            <p:cNvPr id="23" name="Picture 22">
              <a:extLst>
                <a:ext uri="{FF2B5EF4-FFF2-40B4-BE49-F238E27FC236}">
                  <a16:creationId xmlns:a16="http://schemas.microsoft.com/office/drawing/2014/main" id="{B27FB8CE-B1FF-4F08-AB0E-EE17195B3452}"/>
                </a:ext>
              </a:extLst>
            </p:cNvPr>
            <p:cNvPicPr>
              <a:picLocks noChangeAspect="1"/>
            </p:cNvPicPr>
            <p:nvPr/>
          </p:nvPicPr>
          <p:blipFill>
            <a:blip r:embed="rId9" cstate="screen">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1900237" y="4267200"/>
              <a:ext cx="1076325" cy="1143000"/>
            </a:xfrm>
            <a:prstGeom prst="rect">
              <a:avLst/>
            </a:prstGeom>
          </p:spPr>
        </p:pic>
        <p:pic>
          <p:nvPicPr>
            <p:cNvPr id="24" name="Picture 23">
              <a:extLst>
                <a:ext uri="{FF2B5EF4-FFF2-40B4-BE49-F238E27FC236}">
                  <a16:creationId xmlns:a16="http://schemas.microsoft.com/office/drawing/2014/main" id="{25194171-1FEE-4990-9B74-916BDD638F9C}"/>
                </a:ext>
              </a:extLst>
            </p:cNvPr>
            <p:cNvPicPr>
              <a:picLocks noChangeAspect="1"/>
            </p:cNvPicPr>
            <p:nvPr/>
          </p:nvPicPr>
          <p:blipFill>
            <a:blip r:embed="rId9" cstate="screen">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2890837" y="3746500"/>
              <a:ext cx="1566651" cy="1663700"/>
            </a:xfrm>
            <a:prstGeom prst="rect">
              <a:avLst/>
            </a:prstGeom>
          </p:spPr>
        </p:pic>
        <p:pic>
          <p:nvPicPr>
            <p:cNvPr id="25" name="Picture 24">
              <a:extLst>
                <a:ext uri="{FF2B5EF4-FFF2-40B4-BE49-F238E27FC236}">
                  <a16:creationId xmlns:a16="http://schemas.microsoft.com/office/drawing/2014/main" id="{71A66901-C4D5-4980-A469-6B8D4AA43E53}"/>
                </a:ext>
              </a:extLst>
            </p:cNvPr>
            <p:cNvPicPr>
              <a:picLocks noChangeAspect="1"/>
            </p:cNvPicPr>
            <p:nvPr/>
          </p:nvPicPr>
          <p:blipFill>
            <a:blip r:embed="rId9">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3970337" y="3159602"/>
              <a:ext cx="2119313" cy="2250598"/>
            </a:xfrm>
            <a:prstGeom prst="rect">
              <a:avLst/>
            </a:prstGeom>
          </p:spPr>
        </p:pic>
        <p:pic>
          <p:nvPicPr>
            <p:cNvPr id="26" name="Picture 25">
              <a:extLst>
                <a:ext uri="{FF2B5EF4-FFF2-40B4-BE49-F238E27FC236}">
                  <a16:creationId xmlns:a16="http://schemas.microsoft.com/office/drawing/2014/main" id="{32096485-ECC6-4A50-9774-E6A7439E8931}"/>
                </a:ext>
              </a:extLst>
            </p:cNvPr>
            <p:cNvPicPr>
              <a:picLocks noChangeAspect="1"/>
            </p:cNvPicPr>
            <p:nvPr/>
          </p:nvPicPr>
          <p:blipFill>
            <a:blip r:embed="rId9">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5448088" y="2508250"/>
              <a:ext cx="2756588" cy="2927350"/>
            </a:xfrm>
            <a:prstGeom prst="rect">
              <a:avLst/>
            </a:prstGeom>
          </p:spPr>
        </p:pic>
        <p:cxnSp>
          <p:nvCxnSpPr>
            <p:cNvPr id="28" name="Straight Connector 27">
              <a:extLst>
                <a:ext uri="{FF2B5EF4-FFF2-40B4-BE49-F238E27FC236}">
                  <a16:creationId xmlns:a16="http://schemas.microsoft.com/office/drawing/2014/main" id="{9F617F7A-251D-46AE-B3BE-142AAD55E540}"/>
                </a:ext>
              </a:extLst>
            </p:cNvPr>
            <p:cNvCxnSpPr/>
            <p:nvPr/>
          </p:nvCxnSpPr>
          <p:spPr>
            <a:xfrm flipV="1">
              <a:off x="1403350" y="3746500"/>
              <a:ext cx="953399" cy="520700"/>
            </a:xfrm>
            <a:prstGeom prst="line">
              <a:avLst/>
            </a:prstGeom>
            <a:ln w="152400" cap="sq"/>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9135221-9D1D-44AB-97FF-79EFAA9D36CF}"/>
                </a:ext>
              </a:extLst>
            </p:cNvPr>
            <p:cNvCxnSpPr/>
            <p:nvPr/>
          </p:nvCxnSpPr>
          <p:spPr>
            <a:xfrm>
              <a:off x="2363444" y="3759200"/>
              <a:ext cx="228254" cy="311153"/>
            </a:xfrm>
            <a:prstGeom prst="line">
              <a:avLst/>
            </a:prstGeom>
            <a:ln w="152400" cap="sq"/>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1F3915B-FB3E-4ECE-8518-E0BA8D5FE48F}"/>
                </a:ext>
              </a:extLst>
            </p:cNvPr>
            <p:cNvCxnSpPr/>
            <p:nvPr/>
          </p:nvCxnSpPr>
          <p:spPr>
            <a:xfrm flipV="1">
              <a:off x="2598393" y="3165952"/>
              <a:ext cx="1236107" cy="894875"/>
            </a:xfrm>
            <a:prstGeom prst="line">
              <a:avLst/>
            </a:prstGeom>
            <a:ln w="152400" cap="sq"/>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01E0211D-CC10-4DC2-8E74-0444457E61C7}"/>
                </a:ext>
              </a:extLst>
            </p:cNvPr>
            <p:cNvCxnSpPr/>
            <p:nvPr/>
          </p:nvCxnSpPr>
          <p:spPr>
            <a:xfrm>
              <a:off x="3862732" y="3203574"/>
              <a:ext cx="228254" cy="311153"/>
            </a:xfrm>
            <a:prstGeom prst="line">
              <a:avLst/>
            </a:prstGeom>
            <a:ln w="152400" cap="sq"/>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9C9B3F1-7A72-44BC-9AEE-581670C7DE53}"/>
                </a:ext>
              </a:extLst>
            </p:cNvPr>
            <p:cNvCxnSpPr/>
            <p:nvPr/>
          </p:nvCxnSpPr>
          <p:spPr>
            <a:xfrm flipV="1">
              <a:off x="4090986" y="2613502"/>
              <a:ext cx="1236107" cy="894875"/>
            </a:xfrm>
            <a:prstGeom prst="line">
              <a:avLst/>
            </a:prstGeom>
            <a:ln w="152400" cap="sq"/>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6EBD5A1C-39F2-4367-8726-2C9E0D105BF9}"/>
                </a:ext>
              </a:extLst>
            </p:cNvPr>
            <p:cNvCxnSpPr/>
            <p:nvPr/>
          </p:nvCxnSpPr>
          <p:spPr>
            <a:xfrm>
              <a:off x="5333615" y="2622547"/>
              <a:ext cx="228254" cy="311153"/>
            </a:xfrm>
            <a:prstGeom prst="line">
              <a:avLst/>
            </a:prstGeom>
            <a:ln w="152400" cap="sq"/>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BDEB9B74-AD84-48FA-A7B3-1F610E03B9DF}"/>
                </a:ext>
              </a:extLst>
            </p:cNvPr>
            <p:cNvCxnSpPr/>
            <p:nvPr/>
          </p:nvCxnSpPr>
          <p:spPr>
            <a:xfrm flipV="1">
              <a:off x="5570323" y="1593850"/>
              <a:ext cx="2163977" cy="1330088"/>
            </a:xfrm>
            <a:prstGeom prst="line">
              <a:avLst/>
            </a:prstGeom>
            <a:ln w="152400" cap="sq">
              <a:tailEnd type="triangle"/>
            </a:ln>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id="{A58CA0D8-72B7-4445-B58D-B7EA9CBE52FF}"/>
                </a:ext>
              </a:extLst>
            </p:cNvPr>
            <p:cNvSpPr/>
            <p:nvPr/>
          </p:nvSpPr>
          <p:spPr>
            <a:xfrm rot="20784315">
              <a:off x="1063530" y="3483717"/>
              <a:ext cx="2730599" cy="831284"/>
            </a:xfrm>
            <a:prstGeom prst="rect">
              <a:avLst/>
            </a:prstGeom>
            <a:gradFill flip="none" rotWithShape="1">
              <a:gsLst>
                <a:gs pos="3000">
                  <a:schemeClr val="bg1"/>
                </a:gs>
                <a:gs pos="35000">
                  <a:schemeClr val="bg1">
                    <a:alpha val="92000"/>
                  </a:schemeClr>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920405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3FA3E32-CA93-453E-858F-C78712906A12}"/>
              </a:ext>
            </a:extLst>
          </p:cNvPr>
          <p:cNvPicPr>
            <a:picLocks noChangeAspect="1"/>
          </p:cNvPicPr>
          <p:nvPr/>
        </p:nvPicPr>
        <p:blipFill>
          <a:blip r:embed="rId3" cstate="screen">
            <a:extLst>
              <a:ext uri="{BEBA8EAE-BF5A-486C-A8C5-ECC9F3942E4B}">
                <a14:imgProps xmlns:a14="http://schemas.microsoft.com/office/drawing/2010/main">
                  <a14:imgLayer r:embed="rId4">
                    <a14:imgEffect>
                      <a14:backgroundRemoval t="9366" b="93958" l="9942" r="90058">
                        <a14:foregroundMark x1="28070" y1="88520" x2="28070" y2="93958"/>
                        <a14:foregroundMark x1="52047" y1="90634" x2="47368" y2="93353"/>
                        <a14:foregroundMark x1="53216" y1="93051" x2="45614" y2="93051"/>
                        <a14:foregroundMark x1="75439" y1="11178" x2="71930" y2="9970"/>
                        <a14:foregroundMark x1="81871" y1="21752" x2="90643" y2="25378"/>
                        <a14:foregroundMark x1="15205" y1="32024" x2="10526" y2="54683"/>
                        <a14:foregroundMark x1="35673" y1="15408" x2="33918" y2="10272"/>
                        <a14:foregroundMark x1="36257" y1="11480" x2="29240" y2="9366"/>
                      </a14:backgroundRemoval>
                    </a14:imgEffect>
                    <a14:imgEffect>
                      <a14:sharpenSoften amount="3000"/>
                    </a14:imgEffect>
                    <a14:imgEffect>
                      <a14:brightnessContrast bright="-9000" contrast="39000"/>
                    </a14:imgEffect>
                  </a14:imgLayer>
                </a14:imgProps>
              </a:ext>
              <a:ext uri="{28A0092B-C50C-407E-A947-70E740481C1C}">
                <a14:useLocalDpi xmlns:a14="http://schemas.microsoft.com/office/drawing/2010/main"/>
              </a:ext>
            </a:extLst>
          </a:blip>
          <a:stretch>
            <a:fillRect/>
          </a:stretch>
        </p:blipFill>
        <p:spPr>
          <a:xfrm>
            <a:off x="2367548" y="4611292"/>
            <a:ext cx="491462" cy="951308"/>
          </a:xfrm>
          <a:prstGeom prst="rect">
            <a:avLst/>
          </a:prstGeom>
        </p:spPr>
      </p:pic>
      <p:sp>
        <p:nvSpPr>
          <p:cNvPr id="16390" name="Rectangle 6"/>
          <p:cNvSpPr>
            <a:spLocks/>
          </p:cNvSpPr>
          <p:nvPr/>
        </p:nvSpPr>
        <p:spPr bwMode="auto">
          <a:xfrm>
            <a:off x="863600" y="1304936"/>
            <a:ext cx="11696700" cy="901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0" tIns="0" rIns="0" bIns="0"/>
          <a:lstStyle/>
          <a:p>
            <a:pPr>
              <a:lnSpc>
                <a:spcPct val="90000"/>
              </a:lnSpc>
            </a:pPr>
            <a:br>
              <a:rPr lang="en-US" sz="4400" b="1" dirty="0">
                <a:solidFill>
                  <a:srgbClr val="D5D4D6"/>
                </a:solidFill>
                <a:latin typeface="Arial" charset="0"/>
                <a:ea typeface="ＭＳ Ｐゴシック" charset="0"/>
                <a:cs typeface="Arial" charset="0"/>
                <a:sym typeface="Arial" charset="0"/>
              </a:rPr>
            </a:br>
            <a:endParaRPr lang="en-US" sz="5000" b="1" dirty="0">
              <a:solidFill>
                <a:srgbClr val="D5D4D6"/>
              </a:solidFill>
              <a:latin typeface="Arial" charset="0"/>
              <a:ea typeface="ＭＳ Ｐゴシック" charset="0"/>
              <a:cs typeface="Arial" charset="0"/>
              <a:sym typeface="Arial" charset="0"/>
            </a:endParaRPr>
          </a:p>
        </p:txBody>
      </p:sp>
      <p:sp>
        <p:nvSpPr>
          <p:cNvPr id="4" name="Rectangle 3"/>
          <p:cNvSpPr/>
          <p:nvPr/>
        </p:nvSpPr>
        <p:spPr>
          <a:xfrm>
            <a:off x="711200" y="1905000"/>
            <a:ext cx="9677400" cy="5535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C83FC889-34F8-4441-B24C-535862F70388}"/>
              </a:ext>
            </a:extLst>
          </p:cNvPr>
          <p:cNvSpPr>
            <a:spLocks noGrp="1"/>
          </p:cNvSpPr>
          <p:nvPr>
            <p:ph type="title"/>
          </p:nvPr>
        </p:nvSpPr>
        <p:spPr>
          <a:xfrm>
            <a:off x="482600" y="1320755"/>
            <a:ext cx="11216640" cy="1083780"/>
          </a:xfrm>
        </p:spPr>
        <p:txBody>
          <a:bodyPr>
            <a:normAutofit/>
          </a:bodyPr>
          <a:lstStyle/>
          <a:p>
            <a:r>
              <a:rPr lang="en-US" sz="4800" dirty="0">
                <a:latin typeface="Arial" charset="0"/>
                <a:ea typeface="ＭＳ Ｐゴシック" charset="0"/>
                <a:cs typeface="Arial" charset="0"/>
              </a:rPr>
              <a:t>Policing a Vibrant Community</a:t>
            </a:r>
            <a:endParaRPr lang="en-US" dirty="0"/>
          </a:p>
        </p:txBody>
      </p:sp>
      <p:sp>
        <p:nvSpPr>
          <p:cNvPr id="27" name="TextBox 26">
            <a:extLst>
              <a:ext uri="{FF2B5EF4-FFF2-40B4-BE49-F238E27FC236}">
                <a16:creationId xmlns:a16="http://schemas.microsoft.com/office/drawing/2014/main" id="{6AC896F4-0A48-4B3D-BCFD-0F59E815CC83}"/>
              </a:ext>
            </a:extLst>
          </p:cNvPr>
          <p:cNvSpPr txBox="1"/>
          <p:nvPr/>
        </p:nvSpPr>
        <p:spPr>
          <a:xfrm>
            <a:off x="538322" y="2204770"/>
            <a:ext cx="11831478" cy="738664"/>
          </a:xfrm>
          <a:prstGeom prst="rect">
            <a:avLst/>
          </a:prstGeom>
          <a:noFill/>
        </p:spPr>
        <p:txBody>
          <a:bodyPr wrap="square" rtlCol="0">
            <a:spAutoFit/>
          </a:bodyPr>
          <a:lstStyle/>
          <a:p>
            <a:pPr algn="l"/>
            <a:r>
              <a:rPr lang="en-US" dirty="0">
                <a:solidFill>
                  <a:schemeClr val="accent1">
                    <a:lumMod val="75000"/>
                  </a:schemeClr>
                </a:solidFill>
              </a:rPr>
              <a:t>Future Challenges</a:t>
            </a:r>
          </a:p>
        </p:txBody>
      </p:sp>
      <p:sp>
        <p:nvSpPr>
          <p:cNvPr id="17" name="TextBox 16">
            <a:extLst>
              <a:ext uri="{FF2B5EF4-FFF2-40B4-BE49-F238E27FC236}">
                <a16:creationId xmlns:a16="http://schemas.microsoft.com/office/drawing/2014/main" id="{21B1BFCC-CF5A-43A2-9D3F-70664ED50FB8}"/>
              </a:ext>
            </a:extLst>
          </p:cNvPr>
          <p:cNvSpPr txBox="1"/>
          <p:nvPr/>
        </p:nvSpPr>
        <p:spPr>
          <a:xfrm>
            <a:off x="1010463" y="6102293"/>
            <a:ext cx="10902137" cy="738664"/>
          </a:xfrm>
          <a:prstGeom prst="rect">
            <a:avLst/>
          </a:prstGeom>
          <a:solidFill>
            <a:schemeClr val="accent2">
              <a:lumMod val="75000"/>
            </a:schemeClr>
          </a:solidFill>
        </p:spPr>
        <p:txBody>
          <a:bodyPr wrap="square" rtlCol="0">
            <a:spAutoFit/>
          </a:bodyPr>
          <a:lstStyle/>
          <a:p>
            <a:pPr algn="r"/>
            <a:r>
              <a:rPr lang="en-US" dirty="0"/>
              <a:t>New Types of Community Problems</a:t>
            </a:r>
          </a:p>
        </p:txBody>
      </p:sp>
      <p:sp>
        <p:nvSpPr>
          <p:cNvPr id="18" name="TextBox 17">
            <a:extLst>
              <a:ext uri="{FF2B5EF4-FFF2-40B4-BE49-F238E27FC236}">
                <a16:creationId xmlns:a16="http://schemas.microsoft.com/office/drawing/2014/main" id="{392939ED-4B4E-47B4-94BC-EC92B31B3B65}"/>
              </a:ext>
            </a:extLst>
          </p:cNvPr>
          <p:cNvSpPr txBox="1"/>
          <p:nvPr/>
        </p:nvSpPr>
        <p:spPr>
          <a:xfrm>
            <a:off x="4424950" y="3209750"/>
            <a:ext cx="3657602" cy="738664"/>
          </a:xfrm>
          <a:prstGeom prst="rect">
            <a:avLst/>
          </a:prstGeom>
          <a:solidFill>
            <a:schemeClr val="accent2">
              <a:lumMod val="75000"/>
            </a:schemeClr>
          </a:solidFill>
        </p:spPr>
        <p:txBody>
          <a:bodyPr wrap="square" rtlCol="0">
            <a:spAutoFit/>
          </a:bodyPr>
          <a:lstStyle/>
          <a:p>
            <a:pPr algn="r"/>
            <a:r>
              <a:rPr lang="en-US" dirty="0"/>
              <a:t>Technical Crime</a:t>
            </a:r>
          </a:p>
        </p:txBody>
      </p:sp>
      <p:sp>
        <p:nvSpPr>
          <p:cNvPr id="19" name="TextBox 18">
            <a:extLst>
              <a:ext uri="{FF2B5EF4-FFF2-40B4-BE49-F238E27FC236}">
                <a16:creationId xmlns:a16="http://schemas.microsoft.com/office/drawing/2014/main" id="{CF758C0E-4C26-4FE4-9FAE-042554BD820D}"/>
              </a:ext>
            </a:extLst>
          </p:cNvPr>
          <p:cNvSpPr txBox="1"/>
          <p:nvPr/>
        </p:nvSpPr>
        <p:spPr>
          <a:xfrm>
            <a:off x="8293750" y="3200400"/>
            <a:ext cx="4304650" cy="738664"/>
          </a:xfrm>
          <a:prstGeom prst="rect">
            <a:avLst/>
          </a:prstGeom>
          <a:solidFill>
            <a:schemeClr val="accent2">
              <a:lumMod val="75000"/>
            </a:schemeClr>
          </a:solidFill>
        </p:spPr>
        <p:txBody>
          <a:bodyPr wrap="square" rtlCol="0">
            <a:spAutoFit/>
          </a:bodyPr>
          <a:lstStyle/>
          <a:p>
            <a:pPr algn="r"/>
            <a:r>
              <a:rPr lang="en-US" dirty="0"/>
              <a:t>Tourism Impacts</a:t>
            </a:r>
          </a:p>
        </p:txBody>
      </p:sp>
      <p:sp>
        <p:nvSpPr>
          <p:cNvPr id="21" name="TextBox 20">
            <a:extLst>
              <a:ext uri="{FF2B5EF4-FFF2-40B4-BE49-F238E27FC236}">
                <a16:creationId xmlns:a16="http://schemas.microsoft.com/office/drawing/2014/main" id="{E8E0F3EE-B938-4E04-B81E-0B02C1739AF1}"/>
              </a:ext>
            </a:extLst>
          </p:cNvPr>
          <p:cNvSpPr txBox="1"/>
          <p:nvPr/>
        </p:nvSpPr>
        <p:spPr>
          <a:xfrm>
            <a:off x="601994" y="3209750"/>
            <a:ext cx="3657602" cy="738664"/>
          </a:xfrm>
          <a:prstGeom prst="rect">
            <a:avLst/>
          </a:prstGeom>
          <a:solidFill>
            <a:schemeClr val="accent2">
              <a:lumMod val="75000"/>
            </a:schemeClr>
          </a:solidFill>
        </p:spPr>
        <p:txBody>
          <a:bodyPr wrap="square" rtlCol="0">
            <a:spAutoFit/>
          </a:bodyPr>
          <a:lstStyle/>
          <a:p>
            <a:pPr algn="r"/>
            <a:r>
              <a:rPr lang="en-US" dirty="0"/>
              <a:t>Rapid Growth</a:t>
            </a:r>
          </a:p>
        </p:txBody>
      </p:sp>
      <p:pic>
        <p:nvPicPr>
          <p:cNvPr id="2052" name="Picture 4" descr="Image result for drugged driving icon">
            <a:extLst>
              <a:ext uri="{FF2B5EF4-FFF2-40B4-BE49-F238E27FC236}">
                <a16:creationId xmlns:a16="http://schemas.microsoft.com/office/drawing/2014/main" id="{E25CC1BB-663D-48BA-ABD0-DBD646322061}"/>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386538" y="6973547"/>
            <a:ext cx="1811422" cy="139973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cannabis icon">
            <a:extLst>
              <a:ext uri="{FF2B5EF4-FFF2-40B4-BE49-F238E27FC236}">
                <a16:creationId xmlns:a16="http://schemas.microsoft.com/office/drawing/2014/main" id="{205BB9B6-E8C8-413C-921C-92157F157AE3}"/>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010463" y="6929292"/>
            <a:ext cx="1438518" cy="143851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 result for human trafficking icon">
            <a:extLst>
              <a:ext uri="{FF2B5EF4-FFF2-40B4-BE49-F238E27FC236}">
                <a16:creationId xmlns:a16="http://schemas.microsoft.com/office/drawing/2014/main" id="{8D6D63BC-DB56-47E5-8AE8-272646C570B5}"/>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5674637" y="6951903"/>
            <a:ext cx="1438518" cy="1438518"/>
          </a:xfrm>
          <a:prstGeom prst="rect">
            <a:avLst/>
          </a:prstGeom>
          <a:noFill/>
          <a:extLst>
            <a:ext uri="{909E8E84-426E-40DD-AFC4-6F175D3DCCD1}">
              <a14:hiddenFill xmlns:a14="http://schemas.microsoft.com/office/drawing/2010/main">
                <a:solidFill>
                  <a:srgbClr val="FFFFFF"/>
                </a:solidFill>
              </a14:hiddenFill>
            </a:ext>
          </a:extLst>
        </p:spPr>
      </p:pic>
      <p:grpSp>
        <p:nvGrpSpPr>
          <p:cNvPr id="36" name="Group 35">
            <a:extLst>
              <a:ext uri="{FF2B5EF4-FFF2-40B4-BE49-F238E27FC236}">
                <a16:creationId xmlns:a16="http://schemas.microsoft.com/office/drawing/2014/main" id="{560554E1-79C1-4997-B42E-3658EFA1345C}"/>
              </a:ext>
            </a:extLst>
          </p:cNvPr>
          <p:cNvGrpSpPr/>
          <p:nvPr/>
        </p:nvGrpSpPr>
        <p:grpSpPr>
          <a:xfrm>
            <a:off x="1101908" y="4049124"/>
            <a:ext cx="2517112" cy="1517336"/>
            <a:chOff x="1403350" y="1593850"/>
            <a:chExt cx="6330950" cy="3816350"/>
          </a:xfrm>
        </p:grpSpPr>
        <p:pic>
          <p:nvPicPr>
            <p:cNvPr id="37" name="Picture 36">
              <a:extLst>
                <a:ext uri="{FF2B5EF4-FFF2-40B4-BE49-F238E27FC236}">
                  <a16:creationId xmlns:a16="http://schemas.microsoft.com/office/drawing/2014/main" id="{8F160C8E-FA5B-4427-9B95-C283B10A7026}"/>
                </a:ext>
              </a:extLst>
            </p:cNvPr>
            <p:cNvPicPr>
              <a:picLocks noChangeAspect="1"/>
            </p:cNvPicPr>
            <p:nvPr/>
          </p:nvPicPr>
          <p:blipFill>
            <a:blip r:embed="rId8" cstate="screen">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1900237" y="4267200"/>
              <a:ext cx="1076325" cy="1143000"/>
            </a:xfrm>
            <a:prstGeom prst="rect">
              <a:avLst/>
            </a:prstGeom>
          </p:spPr>
        </p:pic>
        <p:pic>
          <p:nvPicPr>
            <p:cNvPr id="38" name="Picture 37">
              <a:extLst>
                <a:ext uri="{FF2B5EF4-FFF2-40B4-BE49-F238E27FC236}">
                  <a16:creationId xmlns:a16="http://schemas.microsoft.com/office/drawing/2014/main" id="{B83F5E60-2BB9-41B5-8A46-795DAAE73F73}"/>
                </a:ext>
              </a:extLst>
            </p:cNvPr>
            <p:cNvPicPr>
              <a:picLocks noChangeAspect="1"/>
            </p:cNvPicPr>
            <p:nvPr/>
          </p:nvPicPr>
          <p:blipFill>
            <a:blip r:embed="rId8" cstate="screen">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2890837" y="3746500"/>
              <a:ext cx="1566651" cy="1663700"/>
            </a:xfrm>
            <a:prstGeom prst="rect">
              <a:avLst/>
            </a:prstGeom>
          </p:spPr>
        </p:pic>
        <p:cxnSp>
          <p:nvCxnSpPr>
            <p:cNvPr id="41" name="Straight Connector 40">
              <a:extLst>
                <a:ext uri="{FF2B5EF4-FFF2-40B4-BE49-F238E27FC236}">
                  <a16:creationId xmlns:a16="http://schemas.microsoft.com/office/drawing/2014/main" id="{5E7866D2-F393-4E5D-A907-F1202E058CC0}"/>
                </a:ext>
              </a:extLst>
            </p:cNvPr>
            <p:cNvCxnSpPr/>
            <p:nvPr/>
          </p:nvCxnSpPr>
          <p:spPr>
            <a:xfrm flipV="1">
              <a:off x="1403350" y="3746500"/>
              <a:ext cx="953399" cy="520700"/>
            </a:xfrm>
            <a:prstGeom prst="line">
              <a:avLst/>
            </a:prstGeom>
            <a:ln w="152400" cap="sq">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CE91716-6598-46E0-B292-D3555D844277}"/>
                </a:ext>
              </a:extLst>
            </p:cNvPr>
            <p:cNvCxnSpPr/>
            <p:nvPr/>
          </p:nvCxnSpPr>
          <p:spPr>
            <a:xfrm>
              <a:off x="2363444" y="3759200"/>
              <a:ext cx="228254" cy="311153"/>
            </a:xfrm>
            <a:prstGeom prst="line">
              <a:avLst/>
            </a:prstGeom>
            <a:ln w="152400" cap="sq">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0B121FF5-3CBC-4656-AF68-2F59D47227AD}"/>
                </a:ext>
              </a:extLst>
            </p:cNvPr>
            <p:cNvCxnSpPr/>
            <p:nvPr/>
          </p:nvCxnSpPr>
          <p:spPr>
            <a:xfrm flipV="1">
              <a:off x="2598393" y="3165952"/>
              <a:ext cx="1236107" cy="894875"/>
            </a:xfrm>
            <a:prstGeom prst="line">
              <a:avLst/>
            </a:prstGeom>
            <a:ln w="152400" cap="sq">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5A4B4A75-8A22-462D-9B98-67D32D81CAF5}"/>
                </a:ext>
              </a:extLst>
            </p:cNvPr>
            <p:cNvCxnSpPr/>
            <p:nvPr/>
          </p:nvCxnSpPr>
          <p:spPr>
            <a:xfrm>
              <a:off x="3862732" y="3203574"/>
              <a:ext cx="228254" cy="311153"/>
            </a:xfrm>
            <a:prstGeom prst="line">
              <a:avLst/>
            </a:prstGeom>
            <a:ln w="152400" cap="sq">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BD4377CB-EAF8-493C-9CAC-B8CC4B9CDAFA}"/>
                </a:ext>
              </a:extLst>
            </p:cNvPr>
            <p:cNvCxnSpPr/>
            <p:nvPr/>
          </p:nvCxnSpPr>
          <p:spPr>
            <a:xfrm flipV="1">
              <a:off x="4090986" y="2613502"/>
              <a:ext cx="1236107" cy="894875"/>
            </a:xfrm>
            <a:prstGeom prst="line">
              <a:avLst/>
            </a:prstGeom>
            <a:ln w="152400" cap="sq">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B4F886C-7945-4848-9E91-2C54135204AC}"/>
                </a:ext>
              </a:extLst>
            </p:cNvPr>
            <p:cNvCxnSpPr/>
            <p:nvPr/>
          </p:nvCxnSpPr>
          <p:spPr>
            <a:xfrm>
              <a:off x="5333615" y="2622547"/>
              <a:ext cx="228254" cy="311153"/>
            </a:xfrm>
            <a:prstGeom prst="line">
              <a:avLst/>
            </a:prstGeom>
            <a:ln w="152400" cap="sq">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4D105F9B-940A-478F-B5B0-B10E46DB4924}"/>
                </a:ext>
              </a:extLst>
            </p:cNvPr>
            <p:cNvCxnSpPr/>
            <p:nvPr/>
          </p:nvCxnSpPr>
          <p:spPr>
            <a:xfrm flipV="1">
              <a:off x="5570323" y="1593850"/>
              <a:ext cx="2163977" cy="1330088"/>
            </a:xfrm>
            <a:prstGeom prst="line">
              <a:avLst/>
            </a:prstGeom>
            <a:ln w="152400" cap="sq">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pic>
        <p:nvPicPr>
          <p:cNvPr id="7" name="Picture 6">
            <a:extLst>
              <a:ext uri="{FF2B5EF4-FFF2-40B4-BE49-F238E27FC236}">
                <a16:creationId xmlns:a16="http://schemas.microsoft.com/office/drawing/2014/main" id="{01A7D31B-D336-4062-9069-25428F58524C}"/>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4808" b="88462" l="5263" r="89474">
                        <a14:foregroundMark x1="76316" y1="11538" x2="75000" y2="13462"/>
                        <a14:foregroundMark x1="75000" y1="9615" x2="76316" y2="4808"/>
                        <a14:foregroundMark x1="82895" y1="32692" x2="86842" y2="24038"/>
                        <a14:foregroundMark x1="82895" y1="46154" x2="88158" y2="49038"/>
                        <a14:foregroundMark x1="27632" y1="86538" x2="32895" y2="89423"/>
                        <a14:foregroundMark x1="10526" y1="48077" x2="5263" y2="50962"/>
                      </a14:backgroundRemoval>
                    </a14:imgEffect>
                    <a14:imgEffect>
                      <a14:brightnessContrast contrast="-40000"/>
                    </a14:imgEffect>
                  </a14:imgLayer>
                </a14:imgProps>
              </a:ext>
            </a:extLst>
          </a:blip>
          <a:stretch>
            <a:fillRect/>
          </a:stretch>
        </p:blipFill>
        <p:spPr>
          <a:xfrm>
            <a:off x="2874435" y="4193645"/>
            <a:ext cx="1007703" cy="1378962"/>
          </a:xfrm>
          <a:prstGeom prst="rect">
            <a:avLst/>
          </a:prstGeom>
        </p:spPr>
      </p:pic>
      <p:pic>
        <p:nvPicPr>
          <p:cNvPr id="2058" name="Picture 10" descr="Image result for spice icon">
            <a:extLst>
              <a:ext uri="{FF2B5EF4-FFF2-40B4-BE49-F238E27FC236}">
                <a16:creationId xmlns:a16="http://schemas.microsoft.com/office/drawing/2014/main" id="{B871937A-A937-4EDC-A5C9-3413A4F1A35A}"/>
              </a:ext>
            </a:extLst>
          </p:cNvPr>
          <p:cNvPicPr>
            <a:picLocks noChangeAspect="1" noChangeArrowheads="1"/>
          </p:cNvPicPr>
          <p:nvPr/>
        </p:nvPicPr>
        <p:blipFill rotWithShape="1">
          <a:blip r:embed="rId11" cstate="screen">
            <a:extLst>
              <a:ext uri="{28A0092B-C50C-407E-A947-70E740481C1C}">
                <a14:useLocalDpi xmlns:a14="http://schemas.microsoft.com/office/drawing/2010/main"/>
              </a:ext>
            </a:extLst>
          </a:blip>
          <a:srcRect/>
          <a:stretch/>
        </p:blipFill>
        <p:spPr bwMode="auto">
          <a:xfrm>
            <a:off x="7260338" y="6982610"/>
            <a:ext cx="1475140" cy="1462370"/>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Image result for tourism crime">
            <a:extLst>
              <a:ext uri="{FF2B5EF4-FFF2-40B4-BE49-F238E27FC236}">
                <a16:creationId xmlns:a16="http://schemas.microsoft.com/office/drawing/2014/main" id="{8836A708-BA76-4B2E-94F0-842E3E091B56}"/>
              </a:ext>
            </a:extLst>
          </p:cNvPr>
          <p:cNvPicPr>
            <a:picLocks noChangeAspect="1" noChangeArrowheads="1"/>
          </p:cNvPicPr>
          <p:nvPr/>
        </p:nvPicPr>
        <p:blipFill>
          <a:blip r:embed="rId12">
            <a:extLst>
              <a:ext uri="{28A0092B-C50C-407E-A947-70E740481C1C}">
                <a14:useLocalDpi xmlns:a14="http://schemas.microsoft.com/office/drawing/2010/main"/>
              </a:ext>
            </a:extLst>
          </a:blip>
          <a:srcRect/>
          <a:stretch>
            <a:fillRect/>
          </a:stretch>
        </p:blipFill>
        <p:spPr bwMode="auto">
          <a:xfrm>
            <a:off x="8293750" y="4004918"/>
            <a:ext cx="4304650" cy="1621793"/>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062" name="Picture 14" descr="Image result for cybercrime identity theft icon">
            <a:extLst>
              <a:ext uri="{FF2B5EF4-FFF2-40B4-BE49-F238E27FC236}">
                <a16:creationId xmlns:a16="http://schemas.microsoft.com/office/drawing/2014/main" id="{1122A0E4-3816-4143-95B4-42EA4321A0B4}"/>
              </a:ext>
            </a:extLst>
          </p:cNvPr>
          <p:cNvPicPr>
            <a:picLocks noChangeAspect="1" noChangeArrowheads="1"/>
          </p:cNvPicPr>
          <p:nvPr/>
        </p:nvPicPr>
        <p:blipFill>
          <a:blip r:embed="rId13" cstate="screen">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4439291" y="3999421"/>
            <a:ext cx="2633436" cy="1621793"/>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Image result for cybercrime icon">
            <a:extLst>
              <a:ext uri="{FF2B5EF4-FFF2-40B4-BE49-F238E27FC236}">
                <a16:creationId xmlns:a16="http://schemas.microsoft.com/office/drawing/2014/main" id="{6A00DF39-7119-4DF6-812D-3FF73271190A}"/>
              </a:ext>
            </a:extLst>
          </p:cNvPr>
          <p:cNvPicPr>
            <a:picLocks noChangeAspect="1" noChangeArrowheads="1"/>
          </p:cNvPicPr>
          <p:nvPr/>
        </p:nvPicPr>
        <p:blipFill rotWithShape="1">
          <a:blip r:embed="rId14" cstate="screen">
            <a:duotone>
              <a:schemeClr val="accent2">
                <a:shade val="45000"/>
                <a:satMod val="135000"/>
              </a:schemeClr>
              <a:prstClr val="white"/>
            </a:duotone>
            <a:extLst>
              <a:ext uri="{28A0092B-C50C-407E-A947-70E740481C1C}">
                <a14:useLocalDpi xmlns:a14="http://schemas.microsoft.com/office/drawing/2010/main"/>
              </a:ext>
            </a:extLst>
          </a:blip>
          <a:srcRect/>
          <a:stretch/>
        </p:blipFill>
        <p:spPr bwMode="auto">
          <a:xfrm>
            <a:off x="7019036" y="3988890"/>
            <a:ext cx="1252205" cy="1628471"/>
          </a:xfrm>
          <a:prstGeom prst="rect">
            <a:avLst/>
          </a:prstGeom>
          <a:noFill/>
          <a:extLst>
            <a:ext uri="{909E8E84-426E-40DD-AFC4-6F175D3DCCD1}">
              <a14:hiddenFill xmlns:a14="http://schemas.microsoft.com/office/drawing/2010/main">
                <a:solidFill>
                  <a:srgbClr val="FFFFFF"/>
                </a:solidFill>
              </a14:hiddenFill>
            </a:ext>
          </a:extLst>
        </p:spPr>
      </p:pic>
      <p:pic>
        <p:nvPicPr>
          <p:cNvPr id="2074" name="Picture 26" descr="Image result for social media icon">
            <a:extLst>
              <a:ext uri="{FF2B5EF4-FFF2-40B4-BE49-F238E27FC236}">
                <a16:creationId xmlns:a16="http://schemas.microsoft.com/office/drawing/2014/main" id="{ED181943-A7D6-471F-BBD1-987B0999E916}"/>
              </a:ext>
            </a:extLst>
          </p:cNvPr>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8881096" y="6965033"/>
            <a:ext cx="1437479" cy="1437479"/>
          </a:xfrm>
          <a:prstGeom prst="rect">
            <a:avLst/>
          </a:prstGeom>
          <a:noFill/>
          <a:extLst>
            <a:ext uri="{909E8E84-426E-40DD-AFC4-6F175D3DCCD1}">
              <a14:hiddenFill xmlns:a14="http://schemas.microsoft.com/office/drawing/2010/main">
                <a:solidFill>
                  <a:srgbClr val="FFFFFF"/>
                </a:solidFill>
              </a14:hiddenFill>
            </a:ext>
          </a:extLst>
        </p:spPr>
      </p:pic>
      <p:pic>
        <p:nvPicPr>
          <p:cNvPr id="2076" name="Picture 28" descr="Image result for school  icon">
            <a:extLst>
              <a:ext uri="{FF2B5EF4-FFF2-40B4-BE49-F238E27FC236}">
                <a16:creationId xmlns:a16="http://schemas.microsoft.com/office/drawing/2014/main" id="{AE6BA258-FC16-41AC-9DB7-35705AB8235E}"/>
              </a:ext>
            </a:extLst>
          </p:cNvPr>
          <p:cNvPicPr>
            <a:picLocks noChangeAspect="1" noChangeArrowheads="1"/>
          </p:cNvPicPr>
          <p:nvPr/>
        </p:nvPicPr>
        <p:blipFill>
          <a:blip r:embed="rId16">
            <a:extLst>
              <a:ext uri="{28A0092B-C50C-407E-A947-70E740481C1C}">
                <a14:useLocalDpi xmlns:a14="http://schemas.microsoft.com/office/drawing/2010/main"/>
              </a:ext>
            </a:extLst>
          </a:blip>
          <a:srcRect/>
          <a:stretch>
            <a:fillRect/>
          </a:stretch>
        </p:blipFill>
        <p:spPr bwMode="auto">
          <a:xfrm>
            <a:off x="10464193" y="6929292"/>
            <a:ext cx="1448407" cy="1448407"/>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a:extLst>
              <a:ext uri="{FF2B5EF4-FFF2-40B4-BE49-F238E27FC236}">
                <a16:creationId xmlns:a16="http://schemas.microsoft.com/office/drawing/2014/main" id="{D9240CFD-E939-4181-AFBA-BB938FA7D425}"/>
              </a:ext>
            </a:extLst>
          </p:cNvPr>
          <p:cNvGrpSpPr/>
          <p:nvPr/>
        </p:nvGrpSpPr>
        <p:grpSpPr>
          <a:xfrm>
            <a:off x="4186639" y="7002583"/>
            <a:ext cx="1339985" cy="1339985"/>
            <a:chOff x="9869568" y="7097923"/>
            <a:chExt cx="1177462" cy="1177462"/>
          </a:xfrm>
        </p:grpSpPr>
        <p:pic>
          <p:nvPicPr>
            <p:cNvPr id="2078" name="Picture 30" descr="Image result for homeless icon">
              <a:extLst>
                <a:ext uri="{FF2B5EF4-FFF2-40B4-BE49-F238E27FC236}">
                  <a16:creationId xmlns:a16="http://schemas.microsoft.com/office/drawing/2014/main" id="{E4BF66CC-0445-4762-BE19-548B2DE3777A}"/>
                </a:ext>
              </a:extLst>
            </p:cNvPr>
            <p:cNvPicPr>
              <a:picLocks noChangeAspect="1" noChangeArrowheads="1"/>
            </p:cNvPicPr>
            <p:nvPr/>
          </p:nvPicPr>
          <p:blipFill>
            <a:blip r:embed="rId17" cstate="screen">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0026885" y="7233137"/>
              <a:ext cx="862829" cy="862829"/>
            </a:xfrm>
            <a:prstGeom prst="rect">
              <a:avLst/>
            </a:prstGeom>
            <a:noFill/>
            <a:extLst>
              <a:ext uri="{909E8E84-426E-40DD-AFC4-6F175D3DCCD1}">
                <a14:hiddenFill xmlns:a14="http://schemas.microsoft.com/office/drawing/2010/main">
                  <a:solidFill>
                    <a:srgbClr val="FFFFFF"/>
                  </a:solidFill>
                </a14:hiddenFill>
              </a:ext>
            </a:extLst>
          </p:spPr>
        </p:pic>
        <p:sp>
          <p:nvSpPr>
            <p:cNvPr id="11" name="Oval 10">
              <a:extLst>
                <a:ext uri="{FF2B5EF4-FFF2-40B4-BE49-F238E27FC236}">
                  <a16:creationId xmlns:a16="http://schemas.microsoft.com/office/drawing/2014/main" id="{62729C04-0CA9-4140-9610-C9A399FC22F0}"/>
                </a:ext>
              </a:extLst>
            </p:cNvPr>
            <p:cNvSpPr/>
            <p:nvPr/>
          </p:nvSpPr>
          <p:spPr>
            <a:xfrm>
              <a:off x="9869568" y="7097923"/>
              <a:ext cx="1177462" cy="1177462"/>
            </a:xfrm>
            <a:prstGeom prst="ellipse">
              <a:avLst/>
            </a:prstGeom>
            <a:noFill/>
            <a:ln w="1143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a:extLst>
              <a:ext uri="{FF2B5EF4-FFF2-40B4-BE49-F238E27FC236}">
                <a16:creationId xmlns:a16="http://schemas.microsoft.com/office/drawing/2014/main" id="{D520FBC2-7165-4A34-89ED-1774EE41AFE5}"/>
              </a:ext>
            </a:extLst>
          </p:cNvPr>
          <p:cNvSpPr txBox="1"/>
          <p:nvPr/>
        </p:nvSpPr>
        <p:spPr>
          <a:xfrm>
            <a:off x="1038699" y="8357679"/>
            <a:ext cx="1474461" cy="646331"/>
          </a:xfrm>
          <a:prstGeom prst="rect">
            <a:avLst/>
          </a:prstGeom>
          <a:noFill/>
        </p:spPr>
        <p:txBody>
          <a:bodyPr wrap="square" rtlCol="0">
            <a:spAutoFit/>
          </a:bodyPr>
          <a:lstStyle/>
          <a:p>
            <a:r>
              <a:rPr lang="en-US" sz="1800" dirty="0">
                <a:solidFill>
                  <a:schemeClr val="accent2"/>
                </a:solidFill>
              </a:rPr>
              <a:t>Legalization &amp; regulation</a:t>
            </a:r>
          </a:p>
        </p:txBody>
      </p:sp>
      <p:sp>
        <p:nvSpPr>
          <p:cNvPr id="39" name="TextBox 38">
            <a:extLst>
              <a:ext uri="{FF2B5EF4-FFF2-40B4-BE49-F238E27FC236}">
                <a16:creationId xmlns:a16="http://schemas.microsoft.com/office/drawing/2014/main" id="{1C0E551B-F991-4720-A5B7-A1D4E430DA72}"/>
              </a:ext>
            </a:extLst>
          </p:cNvPr>
          <p:cNvSpPr txBox="1"/>
          <p:nvPr/>
        </p:nvSpPr>
        <p:spPr>
          <a:xfrm>
            <a:off x="2578975" y="8348505"/>
            <a:ext cx="1474461" cy="646331"/>
          </a:xfrm>
          <a:prstGeom prst="rect">
            <a:avLst/>
          </a:prstGeom>
          <a:noFill/>
        </p:spPr>
        <p:txBody>
          <a:bodyPr wrap="square" rtlCol="0">
            <a:spAutoFit/>
          </a:bodyPr>
          <a:lstStyle/>
          <a:p>
            <a:r>
              <a:rPr lang="en-US" sz="1800" dirty="0">
                <a:solidFill>
                  <a:schemeClr val="accent2"/>
                </a:solidFill>
              </a:rPr>
              <a:t>Impaired Driving</a:t>
            </a:r>
          </a:p>
        </p:txBody>
      </p:sp>
      <p:sp>
        <p:nvSpPr>
          <p:cNvPr id="40" name="TextBox 39">
            <a:extLst>
              <a:ext uri="{FF2B5EF4-FFF2-40B4-BE49-F238E27FC236}">
                <a16:creationId xmlns:a16="http://schemas.microsoft.com/office/drawing/2014/main" id="{68B012C8-3EA0-4162-9001-48474500D9A3}"/>
              </a:ext>
            </a:extLst>
          </p:cNvPr>
          <p:cNvSpPr txBox="1"/>
          <p:nvPr/>
        </p:nvSpPr>
        <p:spPr>
          <a:xfrm>
            <a:off x="4140200" y="8382801"/>
            <a:ext cx="1536632" cy="646331"/>
          </a:xfrm>
          <a:prstGeom prst="rect">
            <a:avLst/>
          </a:prstGeom>
          <a:noFill/>
        </p:spPr>
        <p:txBody>
          <a:bodyPr wrap="square" rtlCol="0">
            <a:spAutoFit/>
          </a:bodyPr>
          <a:lstStyle/>
          <a:p>
            <a:r>
              <a:rPr lang="en-US" sz="1800" dirty="0">
                <a:solidFill>
                  <a:schemeClr val="accent2"/>
                </a:solidFill>
              </a:rPr>
              <a:t>Increasing Homelessness</a:t>
            </a:r>
          </a:p>
        </p:txBody>
      </p:sp>
      <p:sp>
        <p:nvSpPr>
          <p:cNvPr id="48" name="TextBox 47">
            <a:extLst>
              <a:ext uri="{FF2B5EF4-FFF2-40B4-BE49-F238E27FC236}">
                <a16:creationId xmlns:a16="http://schemas.microsoft.com/office/drawing/2014/main" id="{72DB139D-9FD6-4950-BEA1-40791285997C}"/>
              </a:ext>
            </a:extLst>
          </p:cNvPr>
          <p:cNvSpPr txBox="1"/>
          <p:nvPr/>
        </p:nvSpPr>
        <p:spPr>
          <a:xfrm>
            <a:off x="5700269" y="8382801"/>
            <a:ext cx="1536632" cy="646331"/>
          </a:xfrm>
          <a:prstGeom prst="rect">
            <a:avLst/>
          </a:prstGeom>
          <a:noFill/>
        </p:spPr>
        <p:txBody>
          <a:bodyPr wrap="square" rtlCol="0">
            <a:spAutoFit/>
          </a:bodyPr>
          <a:lstStyle/>
          <a:p>
            <a:r>
              <a:rPr lang="en-US" sz="1800" dirty="0">
                <a:solidFill>
                  <a:schemeClr val="accent2"/>
                </a:solidFill>
              </a:rPr>
              <a:t>Human Trafficking</a:t>
            </a:r>
          </a:p>
        </p:txBody>
      </p:sp>
      <p:sp>
        <p:nvSpPr>
          <p:cNvPr id="49" name="TextBox 48">
            <a:extLst>
              <a:ext uri="{FF2B5EF4-FFF2-40B4-BE49-F238E27FC236}">
                <a16:creationId xmlns:a16="http://schemas.microsoft.com/office/drawing/2014/main" id="{611A37E1-2F15-422C-B26D-B3235422AE8F}"/>
              </a:ext>
            </a:extLst>
          </p:cNvPr>
          <p:cNvSpPr txBox="1"/>
          <p:nvPr/>
        </p:nvSpPr>
        <p:spPr>
          <a:xfrm>
            <a:off x="7229592" y="8390421"/>
            <a:ext cx="1536632" cy="646331"/>
          </a:xfrm>
          <a:prstGeom prst="rect">
            <a:avLst/>
          </a:prstGeom>
          <a:noFill/>
        </p:spPr>
        <p:txBody>
          <a:bodyPr wrap="square" rtlCol="0">
            <a:spAutoFit/>
          </a:bodyPr>
          <a:lstStyle/>
          <a:p>
            <a:r>
              <a:rPr lang="en-US" sz="1800" dirty="0">
                <a:solidFill>
                  <a:schemeClr val="accent2"/>
                </a:solidFill>
              </a:rPr>
              <a:t>Evolving</a:t>
            </a:r>
          </a:p>
          <a:p>
            <a:r>
              <a:rPr lang="en-US" sz="1800" dirty="0">
                <a:solidFill>
                  <a:schemeClr val="accent2"/>
                </a:solidFill>
              </a:rPr>
              <a:t>Drug Crimes</a:t>
            </a:r>
          </a:p>
        </p:txBody>
      </p:sp>
      <p:sp>
        <p:nvSpPr>
          <p:cNvPr id="50" name="TextBox 49">
            <a:extLst>
              <a:ext uri="{FF2B5EF4-FFF2-40B4-BE49-F238E27FC236}">
                <a16:creationId xmlns:a16="http://schemas.microsoft.com/office/drawing/2014/main" id="{E82F8688-2B31-482A-9C8D-13D14C9DB9B7}"/>
              </a:ext>
            </a:extLst>
          </p:cNvPr>
          <p:cNvSpPr txBox="1"/>
          <p:nvPr/>
        </p:nvSpPr>
        <p:spPr>
          <a:xfrm>
            <a:off x="8788400" y="8382801"/>
            <a:ext cx="1632674" cy="646331"/>
          </a:xfrm>
          <a:prstGeom prst="rect">
            <a:avLst/>
          </a:prstGeom>
          <a:noFill/>
        </p:spPr>
        <p:txBody>
          <a:bodyPr wrap="square" rtlCol="0">
            <a:spAutoFit/>
          </a:bodyPr>
          <a:lstStyle/>
          <a:p>
            <a:r>
              <a:rPr lang="en-US" sz="1800" dirty="0">
                <a:solidFill>
                  <a:schemeClr val="accent2"/>
                </a:solidFill>
              </a:rPr>
              <a:t>Need for More Outreach</a:t>
            </a:r>
          </a:p>
        </p:txBody>
      </p:sp>
      <p:sp>
        <p:nvSpPr>
          <p:cNvPr id="51" name="TextBox 50">
            <a:extLst>
              <a:ext uri="{FF2B5EF4-FFF2-40B4-BE49-F238E27FC236}">
                <a16:creationId xmlns:a16="http://schemas.microsoft.com/office/drawing/2014/main" id="{F4B95A84-3FB6-4A94-82D7-FD0FB95909B0}"/>
              </a:ext>
            </a:extLst>
          </p:cNvPr>
          <p:cNvSpPr txBox="1"/>
          <p:nvPr/>
        </p:nvSpPr>
        <p:spPr>
          <a:xfrm>
            <a:off x="10411271" y="8382801"/>
            <a:ext cx="1632674" cy="646331"/>
          </a:xfrm>
          <a:prstGeom prst="rect">
            <a:avLst/>
          </a:prstGeom>
          <a:noFill/>
        </p:spPr>
        <p:txBody>
          <a:bodyPr wrap="square" rtlCol="0">
            <a:spAutoFit/>
          </a:bodyPr>
          <a:lstStyle/>
          <a:p>
            <a:r>
              <a:rPr lang="en-US" sz="1800" dirty="0">
                <a:solidFill>
                  <a:schemeClr val="accent2"/>
                </a:solidFill>
              </a:rPr>
              <a:t>School/Student Safety</a:t>
            </a:r>
          </a:p>
        </p:txBody>
      </p:sp>
    </p:spTree>
    <p:extLst>
      <p:ext uri="{BB962C8B-B14F-4D97-AF65-F5344CB8AC3E}">
        <p14:creationId xmlns:p14="http://schemas.microsoft.com/office/powerpoint/2010/main" val="276706065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p:cNvSpPr>
          <p:nvPr/>
        </p:nvSpPr>
        <p:spPr bwMode="auto">
          <a:xfrm>
            <a:off x="-18369" y="9144000"/>
            <a:ext cx="6513979" cy="635000"/>
          </a:xfrm>
          <a:prstGeom prst="rect">
            <a:avLst/>
          </a:prstGeom>
          <a:solidFill>
            <a:srgbClr val="2D2D8A"/>
          </a:solidFill>
          <a:ln>
            <a:noFill/>
          </a:ln>
          <a:effectLst>
            <a:outerShdw blurRad="76200" algn="ctr" rotWithShape="0">
              <a:schemeClr val="bg2">
                <a:alpha val="79999"/>
              </a:schemeClr>
            </a:outerShdw>
          </a:effectLst>
        </p:spPr>
        <p:txBody>
          <a:bodyPr lIns="0" tIns="0" rIns="0" bIns="0"/>
          <a:lstStyle/>
          <a:p>
            <a:endParaRPr lang="en-US" dirty="0">
              <a:solidFill>
                <a:schemeClr val="accent6"/>
              </a:solidFill>
            </a:endParaRPr>
          </a:p>
        </p:txBody>
      </p:sp>
      <p:sp>
        <p:nvSpPr>
          <p:cNvPr id="16386" name="Rectangle 2"/>
          <p:cNvSpPr>
            <a:spLocks/>
          </p:cNvSpPr>
          <p:nvPr/>
        </p:nvSpPr>
        <p:spPr bwMode="auto">
          <a:xfrm>
            <a:off x="6502400" y="9144000"/>
            <a:ext cx="6502400" cy="635000"/>
          </a:xfrm>
          <a:prstGeom prst="rect">
            <a:avLst/>
          </a:prstGeom>
          <a:solidFill>
            <a:schemeClr val="accent1"/>
          </a:solidFill>
          <a:ln>
            <a:noFill/>
          </a:ln>
          <a:effectLst>
            <a:outerShdw blurRad="76200" algn="ctr" rotWithShape="0">
              <a:schemeClr val="bg2">
                <a:alpha val="79999"/>
              </a:schemeClr>
            </a:outerShdw>
          </a:effectLst>
          <a:extLst>
            <a:ext uri="{91240B29-F687-4f45-9708-019B960494DF}">
              <a14:hiddenLine xmlns="" xmlns:a14="http://schemas.microsoft.com/office/drawing/2010/main" w="12700">
                <a:solidFill>
                  <a:srgbClr val="2F3946">
                    <a:alpha val="84999"/>
                  </a:srgbClr>
                </a:solidFill>
                <a:miter lim="800000"/>
                <a:headEnd/>
                <a:tailEnd/>
              </a14:hiddenLine>
            </a:ext>
          </a:extLst>
        </p:spPr>
        <p:txBody>
          <a:bodyPr lIns="0" tIns="0" rIns="0" bIns="0"/>
          <a:lstStyle/>
          <a:p>
            <a:endParaRPr lang="en-US"/>
          </a:p>
        </p:txBody>
      </p:sp>
      <p:pic>
        <p:nvPicPr>
          <p:cNvPr id="16387" name="Picture 3"/>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4763" y="-25356"/>
            <a:ext cx="13033375" cy="13461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pic>
      <p:pic>
        <p:nvPicPr>
          <p:cNvPr id="16388" name="Picture 4"/>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1684000" y="8610600"/>
            <a:ext cx="1049241" cy="8727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pic>
      <p:sp>
        <p:nvSpPr>
          <p:cNvPr id="16389" name="Rectangle 5"/>
          <p:cNvSpPr>
            <a:spLocks/>
          </p:cNvSpPr>
          <p:nvPr/>
        </p:nvSpPr>
        <p:spPr bwMode="auto">
          <a:xfrm>
            <a:off x="4961000" y="9347200"/>
            <a:ext cx="3124200" cy="406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0" tIns="0" rIns="0" bIns="0"/>
          <a:lstStyle/>
          <a:p>
            <a:pPr algn="r">
              <a:lnSpc>
                <a:spcPct val="90000"/>
              </a:lnSpc>
            </a:pPr>
            <a:r>
              <a:rPr lang="en-US" sz="1500" b="1" dirty="0">
                <a:solidFill>
                  <a:srgbClr val="D5D4D6"/>
                </a:solidFill>
                <a:latin typeface="Arial" charset="0"/>
                <a:ea typeface="ＭＳ Ｐゴシック" charset="0"/>
                <a:cs typeface="Arial" charset="0"/>
                <a:sym typeface="Arial" charset="0"/>
              </a:rPr>
              <a:t>CHULA VISTA   PUBLIC SAFETY</a:t>
            </a:r>
          </a:p>
        </p:txBody>
      </p:sp>
      <p:sp>
        <p:nvSpPr>
          <p:cNvPr id="16390" name="Rectangle 6"/>
          <p:cNvSpPr>
            <a:spLocks/>
          </p:cNvSpPr>
          <p:nvPr/>
        </p:nvSpPr>
        <p:spPr bwMode="auto">
          <a:xfrm>
            <a:off x="863600" y="1304936"/>
            <a:ext cx="11696700" cy="901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0" tIns="0" rIns="0" bIns="0"/>
          <a:lstStyle/>
          <a:p>
            <a:pPr>
              <a:lnSpc>
                <a:spcPct val="90000"/>
              </a:lnSpc>
            </a:pPr>
            <a:br>
              <a:rPr lang="en-US" sz="4400" b="1" dirty="0">
                <a:solidFill>
                  <a:srgbClr val="D5D4D6"/>
                </a:solidFill>
                <a:latin typeface="Arial" charset="0"/>
                <a:ea typeface="ＭＳ Ｐゴシック" charset="0"/>
                <a:cs typeface="Arial" charset="0"/>
                <a:sym typeface="Arial" charset="0"/>
              </a:rPr>
            </a:br>
            <a:endParaRPr lang="en-US" sz="5000" b="1" dirty="0">
              <a:solidFill>
                <a:srgbClr val="D5D4D6"/>
              </a:solidFill>
              <a:latin typeface="Arial" charset="0"/>
              <a:ea typeface="ＭＳ Ｐゴシック" charset="0"/>
              <a:cs typeface="Arial" charset="0"/>
              <a:sym typeface="Arial" charset="0"/>
            </a:endParaRPr>
          </a:p>
        </p:txBody>
      </p:sp>
      <p:pic>
        <p:nvPicPr>
          <p:cNvPr id="2" name="Picture 1" descr="CVPDpatch.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77800" y="8534400"/>
            <a:ext cx="847438" cy="1053974"/>
          </a:xfrm>
          <a:prstGeom prst="rect">
            <a:avLst/>
          </a:prstGeom>
        </p:spPr>
      </p:pic>
      <p:sp>
        <p:nvSpPr>
          <p:cNvPr id="4" name="Rectangle 3"/>
          <p:cNvSpPr/>
          <p:nvPr/>
        </p:nvSpPr>
        <p:spPr>
          <a:xfrm>
            <a:off x="711200" y="1905000"/>
            <a:ext cx="9677400" cy="5535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C83FC889-34F8-4441-B24C-535862F70388}"/>
              </a:ext>
            </a:extLst>
          </p:cNvPr>
          <p:cNvSpPr>
            <a:spLocks noGrp="1"/>
          </p:cNvSpPr>
          <p:nvPr>
            <p:ph type="title"/>
          </p:nvPr>
        </p:nvSpPr>
        <p:spPr>
          <a:xfrm>
            <a:off x="558800" y="1320755"/>
            <a:ext cx="11216640" cy="1083780"/>
          </a:xfrm>
        </p:spPr>
        <p:txBody>
          <a:bodyPr>
            <a:normAutofit/>
          </a:bodyPr>
          <a:lstStyle/>
          <a:p>
            <a:r>
              <a:rPr lang="en-US" sz="4800" dirty="0">
                <a:latin typeface="Arial" charset="0"/>
                <a:ea typeface="ＭＳ Ｐゴシック" charset="0"/>
                <a:cs typeface="Arial" charset="0"/>
              </a:rPr>
              <a:t>Police Critical Needs – Staffing</a:t>
            </a:r>
            <a:endParaRPr lang="en-US" dirty="0"/>
          </a:p>
        </p:txBody>
      </p:sp>
      <p:sp>
        <p:nvSpPr>
          <p:cNvPr id="7" name="Content Placeholder 6">
            <a:extLst>
              <a:ext uri="{FF2B5EF4-FFF2-40B4-BE49-F238E27FC236}">
                <a16:creationId xmlns:a16="http://schemas.microsoft.com/office/drawing/2014/main" id="{1B53E87A-4485-492D-9E71-074DEF31E065}"/>
              </a:ext>
            </a:extLst>
          </p:cNvPr>
          <p:cNvSpPr>
            <a:spLocks noGrp="1"/>
          </p:cNvSpPr>
          <p:nvPr>
            <p:ph idx="1"/>
          </p:nvPr>
        </p:nvSpPr>
        <p:spPr>
          <a:xfrm>
            <a:off x="894080" y="3243204"/>
            <a:ext cx="11216640" cy="5541810"/>
          </a:xfrm>
        </p:spPr>
        <p:txBody>
          <a:bodyPr>
            <a:normAutofit fontScale="92500" lnSpcReduction="10000"/>
          </a:bodyPr>
          <a:lstStyle/>
          <a:p>
            <a:pPr>
              <a:buClr>
                <a:srgbClr val="FF0000"/>
              </a:buClr>
              <a:buFont typeface="Wingdings" panose="05000000000000000000" pitchFamily="2" charset="2"/>
              <a:buChar char="ü"/>
            </a:pPr>
            <a:r>
              <a:rPr lang="en-US" sz="3630" dirty="0">
                <a:latin typeface="Arial" panose="020B0604020202020204" pitchFamily="34" charset="0"/>
                <a:cs typeface="Arial" panose="020B0604020202020204" pitchFamily="34" charset="0"/>
              </a:rPr>
              <a:t>Increase </a:t>
            </a:r>
            <a:r>
              <a:rPr lang="en-US" sz="3630" dirty="0">
                <a:solidFill>
                  <a:srgbClr val="C00000"/>
                </a:solidFill>
                <a:latin typeface="Arial" panose="020B0604020202020204" pitchFamily="34" charset="0"/>
                <a:cs typeface="Arial" panose="020B0604020202020204" pitchFamily="34" charset="0"/>
              </a:rPr>
              <a:t>43 sworn positions </a:t>
            </a:r>
            <a:r>
              <a:rPr lang="en-US" sz="3630" dirty="0">
                <a:latin typeface="Arial" panose="020B0604020202020204" pitchFamily="34" charset="0"/>
                <a:cs typeface="Arial" panose="020B0604020202020204" pitchFamily="34" charset="0"/>
              </a:rPr>
              <a:t>in the following areas:</a:t>
            </a:r>
          </a:p>
          <a:p>
            <a:pPr lvl="1">
              <a:buClr>
                <a:srgbClr val="FF0000"/>
              </a:buClr>
              <a:buFont typeface="Wingdings" panose="05000000000000000000" pitchFamily="2" charset="2"/>
              <a:buChar char="ü"/>
            </a:pPr>
            <a:r>
              <a:rPr lang="en-US" sz="3200" dirty="0">
                <a:latin typeface="Arial" panose="020B0604020202020204" pitchFamily="34" charset="0"/>
                <a:cs typeface="Arial" panose="020B0604020202020204" pitchFamily="34" charset="0"/>
              </a:rPr>
              <a:t>Community Patrol (24)</a:t>
            </a:r>
          </a:p>
          <a:p>
            <a:pPr lvl="1">
              <a:buClr>
                <a:srgbClr val="FF0000"/>
              </a:buClr>
              <a:buFont typeface="Wingdings" panose="05000000000000000000" pitchFamily="2" charset="2"/>
              <a:buChar char="ü"/>
            </a:pPr>
            <a:r>
              <a:rPr lang="en-US" sz="3200" dirty="0">
                <a:latin typeface="Arial" panose="020B0604020202020204" pitchFamily="34" charset="0"/>
                <a:cs typeface="Arial" panose="020B0604020202020204" pitchFamily="34" charset="0"/>
              </a:rPr>
              <a:t>Homeless Outreach Team (4)</a:t>
            </a:r>
          </a:p>
          <a:p>
            <a:pPr lvl="1">
              <a:buClr>
                <a:srgbClr val="FF0000"/>
              </a:buClr>
              <a:buFont typeface="Wingdings" panose="05000000000000000000" pitchFamily="2" charset="2"/>
              <a:buChar char="ü"/>
            </a:pPr>
            <a:r>
              <a:rPr lang="en-US" sz="3200" dirty="0">
                <a:latin typeface="Arial" panose="020B0604020202020204" pitchFamily="34" charset="0"/>
                <a:cs typeface="Arial" panose="020B0604020202020204" pitchFamily="34" charset="0"/>
              </a:rPr>
              <a:t>Traffic Enforcement Officers (4)</a:t>
            </a:r>
          </a:p>
          <a:p>
            <a:pPr lvl="1">
              <a:buClr>
                <a:srgbClr val="FF0000"/>
              </a:buClr>
              <a:buFont typeface="Wingdings" panose="05000000000000000000" pitchFamily="2" charset="2"/>
              <a:buChar char="ü"/>
            </a:pPr>
            <a:r>
              <a:rPr lang="en-US" sz="3200" dirty="0">
                <a:latin typeface="Arial" panose="020B0604020202020204" pitchFamily="34" charset="0"/>
                <a:cs typeface="Arial" panose="020B0604020202020204" pitchFamily="34" charset="0"/>
              </a:rPr>
              <a:t> School Resource Officer Unit (4)</a:t>
            </a:r>
          </a:p>
          <a:p>
            <a:pPr lvl="1">
              <a:buClr>
                <a:srgbClr val="FF0000"/>
              </a:buClr>
              <a:buFont typeface="Wingdings" panose="05000000000000000000" pitchFamily="2" charset="2"/>
              <a:buChar char="ü"/>
            </a:pPr>
            <a:r>
              <a:rPr lang="en-US" sz="3200" dirty="0">
                <a:latin typeface="Arial" panose="020B0604020202020204" pitchFamily="34" charset="0"/>
                <a:cs typeface="Arial" panose="020B0604020202020204" pitchFamily="34" charset="0"/>
              </a:rPr>
              <a:t> Investigations (7)</a:t>
            </a:r>
          </a:p>
          <a:p>
            <a:pPr>
              <a:buClr>
                <a:srgbClr val="FF0000"/>
              </a:buClr>
              <a:buFont typeface="Wingdings" panose="05000000000000000000" pitchFamily="2" charset="2"/>
              <a:buChar char="ü"/>
            </a:pPr>
            <a:r>
              <a:rPr lang="en-US" sz="3627" dirty="0">
                <a:latin typeface="Arial" panose="020B0604020202020204" pitchFamily="34" charset="0"/>
                <a:cs typeface="Arial" panose="020B0604020202020204" pitchFamily="34" charset="0"/>
              </a:rPr>
              <a:t> Increase </a:t>
            </a:r>
            <a:r>
              <a:rPr lang="en-US" sz="3627" dirty="0">
                <a:solidFill>
                  <a:srgbClr val="C00000"/>
                </a:solidFill>
                <a:latin typeface="Arial" panose="020B0604020202020204" pitchFamily="34" charset="0"/>
                <a:cs typeface="Arial" panose="020B0604020202020204" pitchFamily="34" charset="0"/>
              </a:rPr>
              <a:t>19 civilian positions </a:t>
            </a:r>
            <a:r>
              <a:rPr lang="en-US" sz="3627" dirty="0">
                <a:latin typeface="Arial" panose="020B0604020202020204" pitchFamily="34" charset="0"/>
                <a:cs typeface="Arial" panose="020B0604020202020204" pitchFamily="34" charset="0"/>
              </a:rPr>
              <a:t>in the following areas:</a:t>
            </a:r>
          </a:p>
          <a:p>
            <a:pPr lvl="1">
              <a:buClr>
                <a:srgbClr val="FF0000"/>
              </a:buClr>
              <a:buFont typeface="Wingdings" panose="05000000000000000000" pitchFamily="2" charset="2"/>
              <a:buChar char="ü"/>
            </a:pPr>
            <a:r>
              <a:rPr lang="en-US" sz="3200" dirty="0">
                <a:latin typeface="Arial" panose="020B0604020202020204" pitchFamily="34" charset="0"/>
                <a:cs typeface="Arial" panose="020B0604020202020204" pitchFamily="34" charset="0"/>
              </a:rPr>
              <a:t> Dispatch Center (12)</a:t>
            </a:r>
          </a:p>
          <a:p>
            <a:pPr lvl="1">
              <a:buClr>
                <a:srgbClr val="FF0000"/>
              </a:buClr>
              <a:buFont typeface="Wingdings" panose="05000000000000000000" pitchFamily="2" charset="2"/>
              <a:buChar char="ü"/>
            </a:pPr>
            <a:r>
              <a:rPr lang="en-US" sz="3200" dirty="0">
                <a:latin typeface="Arial" panose="020B0604020202020204" pitchFamily="34" charset="0"/>
                <a:cs typeface="Arial" panose="020B0604020202020204" pitchFamily="34" charset="0"/>
              </a:rPr>
              <a:t> Community Patrol (3) </a:t>
            </a:r>
          </a:p>
          <a:p>
            <a:pPr lvl="1">
              <a:buClr>
                <a:srgbClr val="FF0000"/>
              </a:buClr>
              <a:buFont typeface="Wingdings" panose="05000000000000000000" pitchFamily="2" charset="2"/>
              <a:buChar char="ü"/>
            </a:pPr>
            <a:r>
              <a:rPr lang="en-US" sz="3200" dirty="0">
                <a:latin typeface="Arial" panose="020B0604020202020204" pitchFamily="34" charset="0"/>
                <a:cs typeface="Arial" panose="020B0604020202020204" pitchFamily="34" charset="0"/>
              </a:rPr>
              <a:t> Police Technology (1)</a:t>
            </a:r>
          </a:p>
          <a:p>
            <a:pPr lvl="1">
              <a:buClr>
                <a:srgbClr val="FF0000"/>
              </a:buClr>
              <a:buFont typeface="Wingdings" panose="05000000000000000000" pitchFamily="2" charset="2"/>
              <a:buChar char="ü"/>
            </a:pPr>
            <a:r>
              <a:rPr lang="en-US" sz="3200" dirty="0">
                <a:latin typeface="Arial" panose="020B0604020202020204" pitchFamily="34" charset="0"/>
                <a:cs typeface="Arial" panose="020B0604020202020204" pitchFamily="34" charset="0"/>
              </a:rPr>
              <a:t> Detention Facility (1)</a:t>
            </a:r>
          </a:p>
          <a:p>
            <a:pPr lvl="1">
              <a:buClr>
                <a:srgbClr val="FF0000"/>
              </a:buClr>
              <a:buFont typeface="Wingdings" panose="05000000000000000000" pitchFamily="2" charset="2"/>
              <a:buChar char="ü"/>
            </a:pPr>
            <a:r>
              <a:rPr lang="en-US" sz="3200" dirty="0">
                <a:latin typeface="Arial" panose="020B0604020202020204" pitchFamily="34" charset="0"/>
                <a:cs typeface="Arial" panose="020B0604020202020204" pitchFamily="34" charset="0"/>
              </a:rPr>
              <a:t> Background Investigations (2)</a:t>
            </a:r>
          </a:p>
        </p:txBody>
      </p:sp>
      <p:sp>
        <p:nvSpPr>
          <p:cNvPr id="27" name="TextBox 26">
            <a:extLst>
              <a:ext uri="{FF2B5EF4-FFF2-40B4-BE49-F238E27FC236}">
                <a16:creationId xmlns:a16="http://schemas.microsoft.com/office/drawing/2014/main" id="{6AC896F4-0A48-4B3D-BCFD-0F59E815CC83}"/>
              </a:ext>
            </a:extLst>
          </p:cNvPr>
          <p:cNvSpPr txBox="1"/>
          <p:nvPr/>
        </p:nvSpPr>
        <p:spPr>
          <a:xfrm>
            <a:off x="538322" y="2204770"/>
            <a:ext cx="11831478" cy="738664"/>
          </a:xfrm>
          <a:prstGeom prst="rect">
            <a:avLst/>
          </a:prstGeom>
          <a:noFill/>
        </p:spPr>
        <p:txBody>
          <a:bodyPr wrap="square" rtlCol="0">
            <a:spAutoFit/>
          </a:bodyPr>
          <a:lstStyle/>
          <a:p>
            <a:pPr algn="l"/>
            <a:r>
              <a:rPr lang="en-US" dirty="0">
                <a:solidFill>
                  <a:schemeClr val="accent1">
                    <a:lumMod val="75000"/>
                  </a:schemeClr>
                </a:solidFill>
              </a:rPr>
              <a:t>New Positions Needed to “Catch Up” to Population</a:t>
            </a:r>
          </a:p>
        </p:txBody>
      </p:sp>
    </p:spTree>
    <p:extLst>
      <p:ext uri="{BB962C8B-B14F-4D97-AF65-F5344CB8AC3E}">
        <p14:creationId xmlns:p14="http://schemas.microsoft.com/office/powerpoint/2010/main" val="24881796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p:cNvSpPr>
          <p:nvPr/>
        </p:nvSpPr>
        <p:spPr bwMode="auto">
          <a:xfrm>
            <a:off x="-18369" y="9144000"/>
            <a:ext cx="6513979" cy="635000"/>
          </a:xfrm>
          <a:prstGeom prst="rect">
            <a:avLst/>
          </a:prstGeom>
          <a:solidFill>
            <a:srgbClr val="2D2D8A"/>
          </a:solidFill>
          <a:ln>
            <a:noFill/>
          </a:ln>
          <a:effectLst>
            <a:outerShdw blurRad="76200" algn="ctr" rotWithShape="0">
              <a:schemeClr val="bg2">
                <a:alpha val="79999"/>
              </a:schemeClr>
            </a:outerShdw>
          </a:effectLst>
        </p:spPr>
        <p:txBody>
          <a:bodyPr lIns="0" tIns="0" rIns="0" bIns="0"/>
          <a:lstStyle/>
          <a:p>
            <a:endParaRPr lang="en-US" dirty="0">
              <a:solidFill>
                <a:schemeClr val="accent6"/>
              </a:solidFill>
            </a:endParaRPr>
          </a:p>
        </p:txBody>
      </p:sp>
      <p:sp>
        <p:nvSpPr>
          <p:cNvPr id="16386" name="Rectangle 2"/>
          <p:cNvSpPr>
            <a:spLocks/>
          </p:cNvSpPr>
          <p:nvPr/>
        </p:nvSpPr>
        <p:spPr bwMode="auto">
          <a:xfrm>
            <a:off x="6502400" y="9144000"/>
            <a:ext cx="6502400" cy="635000"/>
          </a:xfrm>
          <a:prstGeom prst="rect">
            <a:avLst/>
          </a:prstGeom>
          <a:solidFill>
            <a:schemeClr val="accent1"/>
          </a:solidFill>
          <a:ln>
            <a:noFill/>
          </a:ln>
          <a:effectLst>
            <a:outerShdw blurRad="76200" algn="ctr" rotWithShape="0">
              <a:schemeClr val="bg2">
                <a:alpha val="79999"/>
              </a:schemeClr>
            </a:outerShdw>
          </a:effectLst>
          <a:extLst>
            <a:ext uri="{91240B29-F687-4f45-9708-019B960494DF}">
              <a14:hiddenLine xmlns="" xmlns:a14="http://schemas.microsoft.com/office/drawing/2010/main" w="12700">
                <a:solidFill>
                  <a:srgbClr val="2F3946">
                    <a:alpha val="84999"/>
                  </a:srgbClr>
                </a:solidFill>
                <a:miter lim="800000"/>
                <a:headEnd/>
                <a:tailEnd/>
              </a14:hiddenLine>
            </a:ext>
          </a:extLst>
        </p:spPr>
        <p:txBody>
          <a:bodyPr lIns="0" tIns="0" rIns="0" bIns="0"/>
          <a:lstStyle/>
          <a:p>
            <a:endParaRPr lang="en-US"/>
          </a:p>
        </p:txBody>
      </p:sp>
      <p:pic>
        <p:nvPicPr>
          <p:cNvPr id="16387" name="Picture 3"/>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4763" y="-25356"/>
            <a:ext cx="13033375" cy="13461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pic>
      <p:pic>
        <p:nvPicPr>
          <p:cNvPr id="16388" name="Picture 4"/>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1684000" y="8610600"/>
            <a:ext cx="1049241" cy="8727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pic>
      <p:sp>
        <p:nvSpPr>
          <p:cNvPr id="16389" name="Rectangle 5"/>
          <p:cNvSpPr>
            <a:spLocks/>
          </p:cNvSpPr>
          <p:nvPr/>
        </p:nvSpPr>
        <p:spPr bwMode="auto">
          <a:xfrm>
            <a:off x="4961000" y="9347200"/>
            <a:ext cx="3124200" cy="406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0" tIns="0" rIns="0" bIns="0"/>
          <a:lstStyle/>
          <a:p>
            <a:pPr algn="r">
              <a:lnSpc>
                <a:spcPct val="90000"/>
              </a:lnSpc>
            </a:pPr>
            <a:r>
              <a:rPr lang="en-US" sz="1500" b="1" dirty="0">
                <a:solidFill>
                  <a:srgbClr val="D5D4D6"/>
                </a:solidFill>
                <a:latin typeface="Arial" charset="0"/>
                <a:ea typeface="ＭＳ Ｐゴシック" charset="0"/>
                <a:cs typeface="Arial" charset="0"/>
                <a:sym typeface="Arial" charset="0"/>
              </a:rPr>
              <a:t>CHULA VISTA   PUBLIC SAFETY</a:t>
            </a:r>
          </a:p>
        </p:txBody>
      </p:sp>
      <p:sp>
        <p:nvSpPr>
          <p:cNvPr id="16390" name="Rectangle 6"/>
          <p:cNvSpPr>
            <a:spLocks/>
          </p:cNvSpPr>
          <p:nvPr/>
        </p:nvSpPr>
        <p:spPr bwMode="auto">
          <a:xfrm>
            <a:off x="863600" y="1304936"/>
            <a:ext cx="11696700" cy="901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0" tIns="0" rIns="0" bIns="0"/>
          <a:lstStyle/>
          <a:p>
            <a:pPr>
              <a:lnSpc>
                <a:spcPct val="90000"/>
              </a:lnSpc>
            </a:pPr>
            <a:br>
              <a:rPr lang="en-US" sz="4400" b="1" dirty="0">
                <a:solidFill>
                  <a:srgbClr val="D5D4D6"/>
                </a:solidFill>
                <a:latin typeface="Arial" charset="0"/>
                <a:ea typeface="ＭＳ Ｐゴシック" charset="0"/>
                <a:cs typeface="Arial" charset="0"/>
                <a:sym typeface="Arial" charset="0"/>
              </a:rPr>
            </a:br>
            <a:endParaRPr lang="en-US" sz="5000" b="1" dirty="0">
              <a:solidFill>
                <a:srgbClr val="D5D4D6"/>
              </a:solidFill>
              <a:latin typeface="Arial" charset="0"/>
              <a:ea typeface="ＭＳ Ｐゴシック" charset="0"/>
              <a:cs typeface="Arial" charset="0"/>
              <a:sym typeface="Arial" charset="0"/>
            </a:endParaRPr>
          </a:p>
        </p:txBody>
      </p:sp>
      <p:pic>
        <p:nvPicPr>
          <p:cNvPr id="2" name="Picture 1" descr="CVPDpatch.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77800" y="8534400"/>
            <a:ext cx="847438" cy="1053974"/>
          </a:xfrm>
          <a:prstGeom prst="rect">
            <a:avLst/>
          </a:prstGeom>
        </p:spPr>
      </p:pic>
      <p:sp>
        <p:nvSpPr>
          <p:cNvPr id="4" name="Rectangle 3"/>
          <p:cNvSpPr/>
          <p:nvPr/>
        </p:nvSpPr>
        <p:spPr>
          <a:xfrm>
            <a:off x="711200" y="1905000"/>
            <a:ext cx="9677400" cy="5535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C83FC889-34F8-4441-B24C-535862F70388}"/>
              </a:ext>
            </a:extLst>
          </p:cNvPr>
          <p:cNvSpPr>
            <a:spLocks noGrp="1"/>
          </p:cNvSpPr>
          <p:nvPr>
            <p:ph type="title"/>
          </p:nvPr>
        </p:nvSpPr>
        <p:spPr>
          <a:xfrm>
            <a:off x="543278" y="1374325"/>
            <a:ext cx="11216640" cy="979923"/>
          </a:xfrm>
        </p:spPr>
        <p:txBody>
          <a:bodyPr>
            <a:normAutofit/>
          </a:bodyPr>
          <a:lstStyle/>
          <a:p>
            <a:r>
              <a:rPr lang="en-US" sz="4800" dirty="0">
                <a:latin typeface="Arial" charset="0"/>
                <a:ea typeface="ＭＳ Ｐゴシック" charset="0"/>
                <a:cs typeface="Arial" charset="0"/>
              </a:rPr>
              <a:t>Police Critical Needs – Staffing</a:t>
            </a:r>
            <a:endParaRPr lang="en-US" dirty="0"/>
          </a:p>
        </p:txBody>
      </p:sp>
      <p:sp>
        <p:nvSpPr>
          <p:cNvPr id="3" name="Content Placeholder 2">
            <a:extLst>
              <a:ext uri="{FF2B5EF4-FFF2-40B4-BE49-F238E27FC236}">
                <a16:creationId xmlns:a16="http://schemas.microsoft.com/office/drawing/2014/main" id="{45C1AA92-5BA1-44D1-99AF-DB4302E986AB}"/>
              </a:ext>
            </a:extLst>
          </p:cNvPr>
          <p:cNvSpPr>
            <a:spLocks noGrp="1"/>
          </p:cNvSpPr>
          <p:nvPr>
            <p:ph sz="half" idx="1"/>
          </p:nvPr>
        </p:nvSpPr>
        <p:spPr>
          <a:xfrm>
            <a:off x="894080" y="3238660"/>
            <a:ext cx="5527040" cy="5546354"/>
          </a:xfrm>
        </p:spPr>
        <p:txBody>
          <a:bodyPr>
            <a:normAutofit lnSpcReduction="10000"/>
          </a:bodyPr>
          <a:lstStyle/>
          <a:p>
            <a:pPr marL="0" indent="0" algn="ctr">
              <a:buNone/>
            </a:pPr>
            <a:r>
              <a:rPr lang="en-US" sz="4400" dirty="0"/>
              <a:t>43 Sworn Positions</a:t>
            </a:r>
          </a:p>
          <a:p>
            <a:pPr marL="0" indent="0">
              <a:buNone/>
            </a:pPr>
            <a:endParaRPr lang="en-US" sz="4400" dirty="0"/>
          </a:p>
          <a:p>
            <a:pPr marL="0" indent="0">
              <a:buNone/>
            </a:pPr>
            <a:endParaRPr lang="en-US" sz="4400" dirty="0"/>
          </a:p>
          <a:p>
            <a:pPr marL="0" indent="0">
              <a:buNone/>
            </a:pPr>
            <a:endParaRPr lang="en-US" sz="4400" dirty="0"/>
          </a:p>
          <a:p>
            <a:pPr marL="0" indent="0">
              <a:buNone/>
            </a:pPr>
            <a:endParaRPr lang="en-US" sz="4400" dirty="0"/>
          </a:p>
          <a:p>
            <a:pPr marL="685800" indent="-242888">
              <a:tabLst>
                <a:tab pos="1600200" algn="l"/>
              </a:tabLst>
            </a:pPr>
            <a:r>
              <a:rPr lang="en-US" sz="3600" dirty="0"/>
              <a:t>27	Officers</a:t>
            </a:r>
          </a:p>
          <a:p>
            <a:pPr marL="685800" indent="-242888">
              <a:tabLst>
                <a:tab pos="1600200" algn="l"/>
              </a:tabLst>
            </a:pPr>
            <a:r>
              <a:rPr lang="en-US" sz="3600" dirty="0"/>
              <a:t>10	Agents</a:t>
            </a:r>
          </a:p>
          <a:p>
            <a:pPr marL="685800" indent="-242888">
              <a:tabLst>
                <a:tab pos="1600200" algn="l"/>
              </a:tabLst>
            </a:pPr>
            <a:r>
              <a:rPr lang="en-US" sz="3600" dirty="0"/>
              <a:t>6	Sergeants</a:t>
            </a:r>
          </a:p>
        </p:txBody>
      </p:sp>
      <p:sp>
        <p:nvSpPr>
          <p:cNvPr id="5" name="Content Placeholder 4">
            <a:extLst>
              <a:ext uri="{FF2B5EF4-FFF2-40B4-BE49-F238E27FC236}">
                <a16:creationId xmlns:a16="http://schemas.microsoft.com/office/drawing/2014/main" id="{6E126CB6-0029-4137-B286-05C795F42F6D}"/>
              </a:ext>
            </a:extLst>
          </p:cNvPr>
          <p:cNvSpPr>
            <a:spLocks noGrp="1"/>
          </p:cNvSpPr>
          <p:nvPr>
            <p:ph sz="half" idx="2"/>
          </p:nvPr>
        </p:nvSpPr>
        <p:spPr>
          <a:xfrm>
            <a:off x="6583680" y="3238658"/>
            <a:ext cx="5976620" cy="5546355"/>
          </a:xfrm>
        </p:spPr>
        <p:txBody>
          <a:bodyPr>
            <a:normAutofit lnSpcReduction="10000"/>
          </a:bodyPr>
          <a:lstStyle/>
          <a:p>
            <a:pPr marL="0" indent="0" algn="ctr">
              <a:buNone/>
            </a:pPr>
            <a:r>
              <a:rPr lang="en-US" sz="4400" dirty="0"/>
              <a:t>19 Civilian Positions</a:t>
            </a:r>
          </a:p>
          <a:p>
            <a:pPr marL="0" indent="0" algn="ctr">
              <a:buNone/>
            </a:pPr>
            <a:endParaRPr lang="en-US" sz="4400" dirty="0"/>
          </a:p>
          <a:p>
            <a:pPr marL="0" indent="0" algn="ctr">
              <a:buNone/>
            </a:pPr>
            <a:endParaRPr lang="en-US" sz="4400" dirty="0"/>
          </a:p>
          <a:p>
            <a:pPr marL="0" indent="0" algn="ctr">
              <a:buNone/>
            </a:pPr>
            <a:endParaRPr lang="en-US" sz="4400" dirty="0"/>
          </a:p>
          <a:p>
            <a:pPr marL="0" indent="0" algn="ctr">
              <a:buNone/>
            </a:pPr>
            <a:endParaRPr lang="en-US" sz="4400" dirty="0"/>
          </a:p>
          <a:p>
            <a:pPr marL="457200" indent="-242888">
              <a:tabLst>
                <a:tab pos="1257300" algn="l"/>
              </a:tabLst>
            </a:pPr>
            <a:r>
              <a:rPr lang="en-US" sz="3600" dirty="0"/>
              <a:t>11	911 Dispatchers</a:t>
            </a:r>
          </a:p>
          <a:p>
            <a:pPr marL="457200" indent="-242888">
              <a:tabLst>
                <a:tab pos="1257300" algn="l"/>
              </a:tabLst>
            </a:pPr>
            <a:r>
              <a:rPr lang="en-US" sz="3600" dirty="0"/>
              <a:t>3	Community Svc Officers</a:t>
            </a:r>
          </a:p>
          <a:p>
            <a:pPr marL="457200" indent="-242888">
              <a:tabLst>
                <a:tab pos="1257300" algn="l"/>
              </a:tabLst>
            </a:pPr>
            <a:r>
              <a:rPr lang="en-US" sz="3600" dirty="0"/>
              <a:t>5	Miscellaneous</a:t>
            </a:r>
          </a:p>
          <a:p>
            <a:pPr marL="0" indent="0" algn="ctr">
              <a:buNone/>
            </a:pPr>
            <a:endParaRPr lang="en-US" sz="4400" dirty="0"/>
          </a:p>
        </p:txBody>
      </p:sp>
      <p:sp>
        <p:nvSpPr>
          <p:cNvPr id="27" name="TextBox 26">
            <a:extLst>
              <a:ext uri="{FF2B5EF4-FFF2-40B4-BE49-F238E27FC236}">
                <a16:creationId xmlns:a16="http://schemas.microsoft.com/office/drawing/2014/main" id="{6AC896F4-0A48-4B3D-BCFD-0F59E815CC83}"/>
              </a:ext>
            </a:extLst>
          </p:cNvPr>
          <p:cNvSpPr txBox="1"/>
          <p:nvPr/>
        </p:nvSpPr>
        <p:spPr>
          <a:xfrm>
            <a:off x="538322" y="2204770"/>
            <a:ext cx="11831478" cy="738664"/>
          </a:xfrm>
          <a:prstGeom prst="rect">
            <a:avLst/>
          </a:prstGeom>
          <a:noFill/>
        </p:spPr>
        <p:txBody>
          <a:bodyPr wrap="square" rtlCol="0">
            <a:spAutoFit/>
          </a:bodyPr>
          <a:lstStyle/>
          <a:p>
            <a:pPr algn="l"/>
            <a:r>
              <a:rPr lang="en-US" dirty="0">
                <a:solidFill>
                  <a:schemeClr val="accent1">
                    <a:lumMod val="75000"/>
                  </a:schemeClr>
                </a:solidFill>
              </a:rPr>
              <a:t>New Positions Needed to “Catch Up” to Population</a:t>
            </a:r>
          </a:p>
        </p:txBody>
      </p:sp>
      <p:pic>
        <p:nvPicPr>
          <p:cNvPr id="4098" name="Picture 2" descr="Image result for police support icon">
            <a:extLst>
              <a:ext uri="{FF2B5EF4-FFF2-40B4-BE49-F238E27FC236}">
                <a16:creationId xmlns:a16="http://schemas.microsoft.com/office/drawing/2014/main" id="{8E6AC61C-4B8A-4A11-B7D3-F187DF792AF8}"/>
              </a:ext>
            </a:extLst>
          </p:cNvPr>
          <p:cNvPicPr>
            <a:picLocks noChangeAspect="1" noChangeArrowheads="1"/>
          </p:cNvPicPr>
          <p:nvPr/>
        </p:nvPicPr>
        <p:blipFill>
          <a:blip r:embed="rId6" cstate="screen">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8503426" y="3988156"/>
            <a:ext cx="2137127" cy="241515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mage result for police officer icon">
            <a:extLst>
              <a:ext uri="{FF2B5EF4-FFF2-40B4-BE49-F238E27FC236}">
                <a16:creationId xmlns:a16="http://schemas.microsoft.com/office/drawing/2014/main" id="{DDCC8990-FADC-4279-B717-F158FB084AC2}"/>
              </a:ext>
            </a:extLst>
          </p:cNvPr>
          <p:cNvPicPr>
            <a:picLocks noChangeAspect="1" noChangeArrowheads="1"/>
          </p:cNvPicPr>
          <p:nvPr/>
        </p:nvPicPr>
        <p:blipFill rotWithShape="1">
          <a:blip r:embed="rId7" cstate="screen">
            <a:clrChange>
              <a:clrFrom>
                <a:srgbClr val="FFFFFF"/>
              </a:clrFrom>
              <a:clrTo>
                <a:srgbClr val="FFFFFF">
                  <a:alpha val="0"/>
                </a:srgbClr>
              </a:clrTo>
            </a:clrChange>
            <a:duotone>
              <a:srgbClr val="4472C4">
                <a:shade val="45000"/>
                <a:satMod val="135000"/>
              </a:srgbClr>
              <a:prstClr val="white"/>
            </a:duotone>
            <a:extLst>
              <a:ext uri="{28A0092B-C50C-407E-A947-70E740481C1C}">
                <a14:useLocalDpi xmlns:a14="http://schemas.microsoft.com/office/drawing/2010/main"/>
              </a:ext>
            </a:extLst>
          </a:blip>
          <a:srcRect l="22066" t="10345" r="22956" b="9119"/>
          <a:stretch/>
        </p:blipFill>
        <p:spPr bwMode="auto">
          <a:xfrm>
            <a:off x="2616200" y="4038600"/>
            <a:ext cx="2344800" cy="228600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8147DEDB-8BF1-4CD6-A5E5-5444DA5F9EA6}"/>
              </a:ext>
            </a:extLst>
          </p:cNvPr>
          <p:cNvSpPr txBox="1"/>
          <p:nvPr/>
        </p:nvSpPr>
        <p:spPr>
          <a:xfrm>
            <a:off x="1084581" y="8468380"/>
            <a:ext cx="10599420" cy="523220"/>
          </a:xfrm>
          <a:prstGeom prst="rect">
            <a:avLst/>
          </a:prstGeom>
          <a:noFill/>
        </p:spPr>
        <p:txBody>
          <a:bodyPr wrap="square" rtlCol="0">
            <a:spAutoFit/>
          </a:bodyPr>
          <a:lstStyle/>
          <a:p>
            <a:r>
              <a:rPr lang="en-US" sz="2800" dirty="0">
                <a:solidFill>
                  <a:schemeClr val="tx1"/>
                </a:solidFill>
              </a:rPr>
              <a:t>Note: This doesn’t account for future population growth.</a:t>
            </a:r>
          </a:p>
        </p:txBody>
      </p:sp>
    </p:spTree>
    <p:extLst>
      <p:ext uri="{BB962C8B-B14F-4D97-AF65-F5344CB8AC3E}">
        <p14:creationId xmlns:p14="http://schemas.microsoft.com/office/powerpoint/2010/main" val="13839488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3179F58-ECA3-4017-BDEA-F08D024DF6C0}"/>
              </a:ext>
            </a:extLst>
          </p:cNvPr>
          <p:cNvSpPr/>
          <p:nvPr/>
        </p:nvSpPr>
        <p:spPr>
          <a:xfrm>
            <a:off x="0" y="-152400"/>
            <a:ext cx="13004800" cy="990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088D2085-679D-4EE6-B107-9B8B9741CDA9}"/>
              </a:ext>
            </a:extLst>
          </p:cNvPr>
          <p:cNvPicPr>
            <a:picLocks noChangeAspect="1"/>
          </p:cNvPicPr>
          <p:nvPr/>
        </p:nvPicPr>
        <p:blipFill rotWithShape="1">
          <a:blip r:embed="rId3" cstate="screen">
            <a:alphaModFix amt="35000"/>
            <a:extLst>
              <a:ext uri="{28A0092B-C50C-407E-A947-70E740481C1C}">
                <a14:useLocalDpi xmlns:a14="http://schemas.microsoft.com/office/drawing/2010/main"/>
              </a:ext>
            </a:extLst>
          </a:blip>
          <a:srcRect/>
          <a:stretch/>
        </p:blipFill>
        <p:spPr>
          <a:xfrm>
            <a:off x="0" y="0"/>
            <a:ext cx="13004800" cy="9753600"/>
          </a:xfrm>
          <a:prstGeom prst="rect">
            <a:avLst/>
          </a:prstGeom>
        </p:spPr>
      </p:pic>
      <p:sp>
        <p:nvSpPr>
          <p:cNvPr id="11" name="Title 1">
            <a:extLst>
              <a:ext uri="{FF2B5EF4-FFF2-40B4-BE49-F238E27FC236}">
                <a16:creationId xmlns:a16="http://schemas.microsoft.com/office/drawing/2014/main" id="{126C49FB-DE44-4BB5-B12C-DCCFAB15FC16}"/>
              </a:ext>
            </a:extLst>
          </p:cNvPr>
          <p:cNvSpPr txBox="1">
            <a:spLocks/>
          </p:cNvSpPr>
          <p:nvPr/>
        </p:nvSpPr>
        <p:spPr>
          <a:xfrm>
            <a:off x="1478281" y="2494502"/>
            <a:ext cx="10363197" cy="835885"/>
          </a:xfrm>
          <a:prstGeom prst="rect">
            <a:avLst/>
          </a:prstGeom>
        </p:spPr>
        <p:txBody>
          <a:bodyPr vert="horz" lIns="91440" tIns="45720" rIns="91440" bIns="45720" rtlCol="0" anchor="b">
            <a:normAutofit/>
          </a:bodyPr>
          <a:lstStyle>
            <a:lvl1pPr algn="ctr" defTabSz="975390" rtl="0" eaLnBrk="1" latinLnBrk="0" hangingPunct="1">
              <a:lnSpc>
                <a:spcPct val="90000"/>
              </a:lnSpc>
              <a:spcBef>
                <a:spcPct val="0"/>
              </a:spcBef>
              <a:buNone/>
              <a:defRPr sz="6400" kern="1200">
                <a:solidFill>
                  <a:schemeClr val="tx1"/>
                </a:solidFill>
                <a:latin typeface="+mj-lt"/>
                <a:ea typeface="+mj-ea"/>
                <a:cs typeface="+mj-cs"/>
              </a:defRPr>
            </a:lvl1pPr>
          </a:lstStyle>
          <a:p>
            <a:pPr fontAlgn="auto">
              <a:spcAft>
                <a:spcPts val="0"/>
              </a:spcAft>
            </a:pPr>
            <a:r>
              <a:rPr lang="en-US" sz="5000" b="1" dirty="0">
                <a:solidFill>
                  <a:srgbClr val="FFFFFF"/>
                </a:solidFill>
                <a:latin typeface="+mn-lt"/>
              </a:rPr>
              <a:t>Community Population</a:t>
            </a:r>
          </a:p>
        </p:txBody>
      </p:sp>
      <p:sp>
        <p:nvSpPr>
          <p:cNvPr id="12" name="Content Placeholder 3">
            <a:extLst>
              <a:ext uri="{FF2B5EF4-FFF2-40B4-BE49-F238E27FC236}">
                <a16:creationId xmlns:a16="http://schemas.microsoft.com/office/drawing/2014/main" id="{C125B1A8-5124-4FE0-9FE4-B8CB9AA53819}"/>
              </a:ext>
            </a:extLst>
          </p:cNvPr>
          <p:cNvSpPr txBox="1">
            <a:spLocks/>
          </p:cNvSpPr>
          <p:nvPr/>
        </p:nvSpPr>
        <p:spPr>
          <a:xfrm>
            <a:off x="254000" y="6324599"/>
            <a:ext cx="12497469" cy="2974115"/>
          </a:xfrm>
          <a:prstGeom prst="rect">
            <a:avLst/>
          </a:prstGeom>
        </p:spPr>
        <p:txBody>
          <a:bodyPr vert="horz" lIns="91440" tIns="45720" rIns="91440" bIns="45720" rtlCol="0" anchor="ctr">
            <a:normAutofit/>
          </a:bodyPr>
          <a:lstStyle>
            <a:lvl1pPr marL="0" indent="0" algn="ctr" defTabSz="975390" rtl="0" eaLnBrk="1" latinLnBrk="0" hangingPunct="1">
              <a:lnSpc>
                <a:spcPct val="90000"/>
              </a:lnSpc>
              <a:spcBef>
                <a:spcPts val="1067"/>
              </a:spcBef>
              <a:buFont typeface="Arial" panose="020B0604020202020204" pitchFamily="34" charset="0"/>
              <a:buNone/>
              <a:defRPr sz="2560" kern="1200">
                <a:solidFill>
                  <a:schemeClr val="tx1"/>
                </a:solidFill>
                <a:latin typeface="+mn-lt"/>
                <a:ea typeface="+mn-ea"/>
                <a:cs typeface="+mn-cs"/>
              </a:defRPr>
            </a:lvl1pPr>
            <a:lvl2pPr marL="487695" indent="0" algn="ctr" defTabSz="975390" rtl="0" eaLnBrk="1" latinLnBrk="0" hangingPunct="1">
              <a:lnSpc>
                <a:spcPct val="90000"/>
              </a:lnSpc>
              <a:spcBef>
                <a:spcPts val="533"/>
              </a:spcBef>
              <a:buFont typeface="Arial" panose="020B0604020202020204" pitchFamily="34" charset="0"/>
              <a:buNone/>
              <a:defRPr sz="2133" kern="1200">
                <a:solidFill>
                  <a:schemeClr val="tx1"/>
                </a:solidFill>
                <a:latin typeface="+mn-lt"/>
                <a:ea typeface="+mn-ea"/>
                <a:cs typeface="+mn-cs"/>
              </a:defRPr>
            </a:lvl2pPr>
            <a:lvl3pPr marL="975390" indent="0" algn="ctr" defTabSz="975390" rtl="0" eaLnBrk="1" latinLnBrk="0" hangingPunct="1">
              <a:lnSpc>
                <a:spcPct val="90000"/>
              </a:lnSpc>
              <a:spcBef>
                <a:spcPts val="533"/>
              </a:spcBef>
              <a:buFont typeface="Arial" panose="020B0604020202020204" pitchFamily="34" charset="0"/>
              <a:buNone/>
              <a:defRPr sz="1920" kern="1200">
                <a:solidFill>
                  <a:schemeClr val="tx1"/>
                </a:solidFill>
                <a:latin typeface="+mn-lt"/>
                <a:ea typeface="+mn-ea"/>
                <a:cs typeface="+mn-cs"/>
              </a:defRPr>
            </a:lvl3pPr>
            <a:lvl4pPr marL="1463086" indent="0" algn="ctr" defTabSz="975390" rtl="0" eaLnBrk="1" latinLnBrk="0" hangingPunct="1">
              <a:lnSpc>
                <a:spcPct val="90000"/>
              </a:lnSpc>
              <a:spcBef>
                <a:spcPts val="533"/>
              </a:spcBef>
              <a:buFont typeface="Arial" panose="020B0604020202020204" pitchFamily="34" charset="0"/>
              <a:buNone/>
              <a:defRPr sz="1707" kern="1200">
                <a:solidFill>
                  <a:schemeClr val="tx1"/>
                </a:solidFill>
                <a:latin typeface="+mn-lt"/>
                <a:ea typeface="+mn-ea"/>
                <a:cs typeface="+mn-cs"/>
              </a:defRPr>
            </a:lvl4pPr>
            <a:lvl5pPr marL="1950781" indent="0" algn="ctr" defTabSz="975390" rtl="0" eaLnBrk="1" latinLnBrk="0" hangingPunct="1">
              <a:lnSpc>
                <a:spcPct val="90000"/>
              </a:lnSpc>
              <a:spcBef>
                <a:spcPts val="533"/>
              </a:spcBef>
              <a:buFont typeface="Arial" panose="020B0604020202020204" pitchFamily="34" charset="0"/>
              <a:buNone/>
              <a:defRPr sz="1707" kern="1200">
                <a:solidFill>
                  <a:schemeClr val="tx1"/>
                </a:solidFill>
                <a:latin typeface="+mn-lt"/>
                <a:ea typeface="+mn-ea"/>
                <a:cs typeface="+mn-cs"/>
              </a:defRPr>
            </a:lvl5pPr>
            <a:lvl6pPr marL="2438476" indent="0" algn="ctr" defTabSz="975390" rtl="0" eaLnBrk="1" latinLnBrk="0" hangingPunct="1">
              <a:lnSpc>
                <a:spcPct val="90000"/>
              </a:lnSpc>
              <a:spcBef>
                <a:spcPts val="533"/>
              </a:spcBef>
              <a:buFont typeface="Arial" panose="020B0604020202020204" pitchFamily="34" charset="0"/>
              <a:buNone/>
              <a:defRPr sz="1707" kern="1200">
                <a:solidFill>
                  <a:schemeClr val="tx1"/>
                </a:solidFill>
                <a:latin typeface="+mn-lt"/>
                <a:ea typeface="+mn-ea"/>
                <a:cs typeface="+mn-cs"/>
              </a:defRPr>
            </a:lvl6pPr>
            <a:lvl7pPr marL="2926171" indent="0" algn="ctr" defTabSz="975390" rtl="0" eaLnBrk="1" latinLnBrk="0" hangingPunct="1">
              <a:lnSpc>
                <a:spcPct val="90000"/>
              </a:lnSpc>
              <a:spcBef>
                <a:spcPts val="533"/>
              </a:spcBef>
              <a:buFont typeface="Arial" panose="020B0604020202020204" pitchFamily="34" charset="0"/>
              <a:buNone/>
              <a:defRPr sz="1707" kern="1200">
                <a:solidFill>
                  <a:schemeClr val="tx1"/>
                </a:solidFill>
                <a:latin typeface="+mn-lt"/>
                <a:ea typeface="+mn-ea"/>
                <a:cs typeface="+mn-cs"/>
              </a:defRPr>
            </a:lvl7pPr>
            <a:lvl8pPr marL="3413867" indent="0" algn="ctr" defTabSz="975390" rtl="0" eaLnBrk="1" latinLnBrk="0" hangingPunct="1">
              <a:lnSpc>
                <a:spcPct val="90000"/>
              </a:lnSpc>
              <a:spcBef>
                <a:spcPts val="533"/>
              </a:spcBef>
              <a:buFont typeface="Arial" panose="020B0604020202020204" pitchFamily="34" charset="0"/>
              <a:buNone/>
              <a:defRPr sz="1707" kern="1200">
                <a:solidFill>
                  <a:schemeClr val="tx1"/>
                </a:solidFill>
                <a:latin typeface="+mn-lt"/>
                <a:ea typeface="+mn-ea"/>
                <a:cs typeface="+mn-cs"/>
              </a:defRPr>
            </a:lvl8pPr>
            <a:lvl9pPr marL="3901562" indent="0" algn="ctr" defTabSz="975390" rtl="0" eaLnBrk="1" latinLnBrk="0" hangingPunct="1">
              <a:lnSpc>
                <a:spcPct val="90000"/>
              </a:lnSpc>
              <a:spcBef>
                <a:spcPts val="533"/>
              </a:spcBef>
              <a:buFont typeface="Arial" panose="020B0604020202020204" pitchFamily="34" charset="0"/>
              <a:buNone/>
              <a:defRPr sz="1707" kern="1200">
                <a:solidFill>
                  <a:schemeClr val="tx1"/>
                </a:solidFill>
                <a:latin typeface="+mn-lt"/>
                <a:ea typeface="+mn-ea"/>
                <a:cs typeface="+mn-cs"/>
              </a:defRPr>
            </a:lvl9pPr>
          </a:lstStyle>
          <a:p>
            <a:r>
              <a:rPr lang="en-US" sz="3200" dirty="0">
                <a:solidFill>
                  <a:schemeClr val="bg1"/>
                </a:solidFill>
              </a:rPr>
              <a:t>Current Population (2017): 267,971</a:t>
            </a:r>
          </a:p>
          <a:p>
            <a:r>
              <a:rPr lang="en-US" sz="3200" dirty="0">
                <a:solidFill>
                  <a:schemeClr val="accent4">
                    <a:lumMod val="60000"/>
                    <a:lumOff val="40000"/>
                  </a:schemeClr>
                </a:solidFill>
              </a:rPr>
              <a:t>Projected Population (2035): 350,000</a:t>
            </a:r>
          </a:p>
          <a:p>
            <a:r>
              <a:rPr lang="en-US" sz="3200" dirty="0">
                <a:solidFill>
                  <a:schemeClr val="bg1"/>
                </a:solidFill>
              </a:rPr>
              <a:t>Historically one of the fastest-growing cities in the nation</a:t>
            </a:r>
          </a:p>
          <a:p>
            <a:r>
              <a:rPr lang="en-US" sz="3200" dirty="0">
                <a:solidFill>
                  <a:schemeClr val="bg1"/>
                </a:solidFill>
              </a:rPr>
              <a:t>Second-largest city in the County of San Diego</a:t>
            </a:r>
          </a:p>
        </p:txBody>
      </p:sp>
      <p:graphicFrame>
        <p:nvGraphicFramePr>
          <p:cNvPr id="10" name="Chart 9">
            <a:extLst>
              <a:ext uri="{FF2B5EF4-FFF2-40B4-BE49-F238E27FC236}">
                <a16:creationId xmlns:a16="http://schemas.microsoft.com/office/drawing/2014/main" id="{144EC98D-DB08-42D1-B134-1C8B91AD09E5}"/>
              </a:ext>
            </a:extLst>
          </p:cNvPr>
          <p:cNvGraphicFramePr>
            <a:graphicFrameLocks/>
          </p:cNvGraphicFramePr>
          <p:nvPr>
            <p:extLst>
              <p:ext uri="{D42A27DB-BD31-4B8C-83A1-F6EECF244321}">
                <p14:modId xmlns:p14="http://schemas.microsoft.com/office/powerpoint/2010/main" val="1276283048"/>
              </p:ext>
            </p:extLst>
          </p:nvPr>
        </p:nvGraphicFramePr>
        <p:xfrm>
          <a:off x="939800" y="2831317"/>
          <a:ext cx="11135360" cy="3340882"/>
        </p:xfrm>
        <a:graphic>
          <a:graphicData uri="http://schemas.openxmlformats.org/drawingml/2006/chart">
            <c:chart xmlns:c="http://schemas.openxmlformats.org/drawingml/2006/chart" xmlns:r="http://schemas.openxmlformats.org/officeDocument/2006/relationships" r:id="rId4"/>
          </a:graphicData>
        </a:graphic>
      </p:graphicFrame>
      <p:sp>
        <p:nvSpPr>
          <p:cNvPr id="15" name="Rectangle 1">
            <a:extLst>
              <a:ext uri="{FF2B5EF4-FFF2-40B4-BE49-F238E27FC236}">
                <a16:creationId xmlns:a16="http://schemas.microsoft.com/office/drawing/2014/main" id="{B810C135-860C-403F-BEF6-763DD71B03D5}"/>
              </a:ext>
            </a:extLst>
          </p:cNvPr>
          <p:cNvSpPr>
            <a:spLocks/>
          </p:cNvSpPr>
          <p:nvPr/>
        </p:nvSpPr>
        <p:spPr bwMode="auto">
          <a:xfrm>
            <a:off x="406400" y="449093"/>
            <a:ext cx="12192000" cy="2370307"/>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0" tIns="0" rIns="0" bIns="0"/>
          <a:lstStyle/>
          <a:p>
            <a:pPr>
              <a:spcBef>
                <a:spcPts val="600"/>
              </a:spcBef>
              <a:buClr>
                <a:srgbClr val="B72121"/>
              </a:buClr>
              <a:buSzPct val="75000"/>
            </a:pPr>
            <a:r>
              <a:rPr lang="en-US" sz="6600" b="1" dirty="0">
                <a:solidFill>
                  <a:schemeClr val="bg1"/>
                </a:solidFill>
                <a:latin typeface="Arial" charset="0"/>
                <a:ea typeface="ＭＳ Ｐゴシック" charset="0"/>
                <a:cs typeface="Arial" charset="0"/>
                <a:sym typeface="Arial" charset="0"/>
              </a:rPr>
              <a:t>City of Chula Vista</a:t>
            </a:r>
          </a:p>
        </p:txBody>
      </p:sp>
    </p:spTree>
    <p:extLst>
      <p:ext uri="{BB962C8B-B14F-4D97-AF65-F5344CB8AC3E}">
        <p14:creationId xmlns:p14="http://schemas.microsoft.com/office/powerpoint/2010/main" val="33201213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p:cNvSpPr>
          <p:nvPr/>
        </p:nvSpPr>
        <p:spPr bwMode="auto">
          <a:xfrm>
            <a:off x="-18369" y="9144000"/>
            <a:ext cx="6513979" cy="635000"/>
          </a:xfrm>
          <a:prstGeom prst="rect">
            <a:avLst/>
          </a:prstGeom>
          <a:solidFill>
            <a:srgbClr val="2D2D8A"/>
          </a:solidFill>
          <a:ln>
            <a:noFill/>
          </a:ln>
          <a:effectLst>
            <a:outerShdw blurRad="76200" algn="ctr" rotWithShape="0">
              <a:schemeClr val="bg2">
                <a:alpha val="79999"/>
              </a:schemeClr>
            </a:outerShdw>
          </a:effectLst>
        </p:spPr>
        <p:txBody>
          <a:bodyPr lIns="0" tIns="0" rIns="0" bIns="0"/>
          <a:lstStyle/>
          <a:p>
            <a:endParaRPr lang="en-US" dirty="0">
              <a:solidFill>
                <a:schemeClr val="accent6"/>
              </a:solidFill>
            </a:endParaRPr>
          </a:p>
        </p:txBody>
      </p:sp>
      <p:sp>
        <p:nvSpPr>
          <p:cNvPr id="16386" name="Rectangle 2"/>
          <p:cNvSpPr>
            <a:spLocks/>
          </p:cNvSpPr>
          <p:nvPr/>
        </p:nvSpPr>
        <p:spPr bwMode="auto">
          <a:xfrm>
            <a:off x="6502400" y="9144000"/>
            <a:ext cx="6502400" cy="635000"/>
          </a:xfrm>
          <a:prstGeom prst="rect">
            <a:avLst/>
          </a:prstGeom>
          <a:solidFill>
            <a:schemeClr val="accent1"/>
          </a:solidFill>
          <a:ln>
            <a:noFill/>
          </a:ln>
          <a:effectLst>
            <a:outerShdw blurRad="76200" algn="ctr" rotWithShape="0">
              <a:schemeClr val="bg2">
                <a:alpha val="79999"/>
              </a:schemeClr>
            </a:outerShdw>
          </a:effectLst>
          <a:extLst>
            <a:ext uri="{91240B29-F687-4f45-9708-019B960494DF}">
              <a14:hiddenLine xmlns="" xmlns:a14="http://schemas.microsoft.com/office/drawing/2010/main" w="12700">
                <a:solidFill>
                  <a:srgbClr val="2F3946">
                    <a:alpha val="84999"/>
                  </a:srgbClr>
                </a:solidFill>
                <a:miter lim="800000"/>
                <a:headEnd/>
                <a:tailEnd/>
              </a14:hiddenLine>
            </a:ext>
          </a:extLst>
        </p:spPr>
        <p:txBody>
          <a:bodyPr lIns="0" tIns="0" rIns="0" bIns="0"/>
          <a:lstStyle/>
          <a:p>
            <a:endParaRPr lang="en-US"/>
          </a:p>
        </p:txBody>
      </p:sp>
      <p:pic>
        <p:nvPicPr>
          <p:cNvPr id="16387" name="Picture 3"/>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4763" y="-25356"/>
            <a:ext cx="13033375" cy="13461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pic>
      <p:pic>
        <p:nvPicPr>
          <p:cNvPr id="16388" name="Picture 4"/>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1684000" y="8610600"/>
            <a:ext cx="1049241" cy="8727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pic>
      <p:sp>
        <p:nvSpPr>
          <p:cNvPr id="16389" name="Rectangle 5"/>
          <p:cNvSpPr>
            <a:spLocks/>
          </p:cNvSpPr>
          <p:nvPr/>
        </p:nvSpPr>
        <p:spPr bwMode="auto">
          <a:xfrm>
            <a:off x="4961000" y="9347200"/>
            <a:ext cx="3124200" cy="406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0" tIns="0" rIns="0" bIns="0"/>
          <a:lstStyle/>
          <a:p>
            <a:pPr algn="r">
              <a:lnSpc>
                <a:spcPct val="90000"/>
              </a:lnSpc>
            </a:pPr>
            <a:r>
              <a:rPr lang="en-US" sz="1500" b="1" dirty="0">
                <a:solidFill>
                  <a:srgbClr val="D5D4D6"/>
                </a:solidFill>
                <a:latin typeface="Arial" charset="0"/>
                <a:ea typeface="ＭＳ Ｐゴシック" charset="0"/>
                <a:cs typeface="Arial" charset="0"/>
                <a:sym typeface="Arial" charset="0"/>
              </a:rPr>
              <a:t>CHULA VISTA   PUBLIC SAFETY</a:t>
            </a:r>
          </a:p>
        </p:txBody>
      </p:sp>
      <p:sp>
        <p:nvSpPr>
          <p:cNvPr id="16390" name="Rectangle 6"/>
          <p:cNvSpPr>
            <a:spLocks/>
          </p:cNvSpPr>
          <p:nvPr/>
        </p:nvSpPr>
        <p:spPr bwMode="auto">
          <a:xfrm>
            <a:off x="863600" y="1304936"/>
            <a:ext cx="11696700" cy="901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0" tIns="0" rIns="0" bIns="0"/>
          <a:lstStyle/>
          <a:p>
            <a:pPr>
              <a:lnSpc>
                <a:spcPct val="90000"/>
              </a:lnSpc>
            </a:pPr>
            <a:br>
              <a:rPr lang="en-US" sz="4400" b="1" dirty="0">
                <a:solidFill>
                  <a:srgbClr val="D5D4D6"/>
                </a:solidFill>
                <a:latin typeface="Arial" charset="0"/>
                <a:ea typeface="ＭＳ Ｐゴシック" charset="0"/>
                <a:cs typeface="Arial" charset="0"/>
                <a:sym typeface="Arial" charset="0"/>
              </a:rPr>
            </a:br>
            <a:endParaRPr lang="en-US" sz="5000" b="1" dirty="0">
              <a:solidFill>
                <a:srgbClr val="D5D4D6"/>
              </a:solidFill>
              <a:latin typeface="Arial" charset="0"/>
              <a:ea typeface="ＭＳ Ｐゴシック" charset="0"/>
              <a:cs typeface="Arial" charset="0"/>
              <a:sym typeface="Arial" charset="0"/>
            </a:endParaRPr>
          </a:p>
        </p:txBody>
      </p:sp>
      <p:pic>
        <p:nvPicPr>
          <p:cNvPr id="2" name="Picture 1" descr="CVPDpatch.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77800" y="8534400"/>
            <a:ext cx="847438" cy="1053974"/>
          </a:xfrm>
          <a:prstGeom prst="rect">
            <a:avLst/>
          </a:prstGeom>
        </p:spPr>
      </p:pic>
      <p:sp>
        <p:nvSpPr>
          <p:cNvPr id="4" name="Rectangle 3"/>
          <p:cNvSpPr/>
          <p:nvPr/>
        </p:nvSpPr>
        <p:spPr>
          <a:xfrm>
            <a:off x="711200" y="1905000"/>
            <a:ext cx="9677400" cy="5535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C83FC889-34F8-4441-B24C-535862F70388}"/>
              </a:ext>
            </a:extLst>
          </p:cNvPr>
          <p:cNvSpPr>
            <a:spLocks noGrp="1"/>
          </p:cNvSpPr>
          <p:nvPr>
            <p:ph type="title"/>
          </p:nvPr>
        </p:nvSpPr>
        <p:spPr>
          <a:xfrm>
            <a:off x="546577" y="1302349"/>
            <a:ext cx="11216640" cy="1083780"/>
          </a:xfrm>
        </p:spPr>
        <p:txBody>
          <a:bodyPr>
            <a:normAutofit/>
          </a:bodyPr>
          <a:lstStyle/>
          <a:p>
            <a:r>
              <a:rPr lang="en-US" sz="4800" dirty="0">
                <a:latin typeface="Arial" charset="0"/>
                <a:ea typeface="ＭＳ Ｐゴシック" charset="0"/>
                <a:cs typeface="Arial" charset="0"/>
              </a:rPr>
              <a:t>Police Critical Needs – Costs</a:t>
            </a:r>
            <a:endParaRPr lang="en-US" dirty="0"/>
          </a:p>
        </p:txBody>
      </p:sp>
      <p:sp>
        <p:nvSpPr>
          <p:cNvPr id="7" name="Content Placeholder 6">
            <a:extLst>
              <a:ext uri="{FF2B5EF4-FFF2-40B4-BE49-F238E27FC236}">
                <a16:creationId xmlns:a16="http://schemas.microsoft.com/office/drawing/2014/main" id="{B4F0E395-CBF2-47D5-A63F-693C52F3A702}"/>
              </a:ext>
            </a:extLst>
          </p:cNvPr>
          <p:cNvSpPr>
            <a:spLocks noGrp="1"/>
          </p:cNvSpPr>
          <p:nvPr>
            <p:ph idx="1"/>
          </p:nvPr>
        </p:nvSpPr>
        <p:spPr>
          <a:xfrm>
            <a:off x="1025238" y="3299232"/>
            <a:ext cx="5760720" cy="5235168"/>
          </a:xfrm>
        </p:spPr>
        <p:txBody>
          <a:bodyPr>
            <a:normAutofit/>
          </a:bodyPr>
          <a:lstStyle/>
          <a:p>
            <a:pPr marL="0" indent="0" algn="ctr">
              <a:buNone/>
            </a:pPr>
            <a:r>
              <a:rPr lang="en-US" sz="5200" dirty="0">
                <a:solidFill>
                  <a:schemeClr val="bg1">
                    <a:lumMod val="65000"/>
                  </a:schemeClr>
                </a:solidFill>
              </a:rPr>
              <a:t>43 Sworn Positions</a:t>
            </a:r>
          </a:p>
          <a:p>
            <a:pPr marL="0" indent="0" algn="ctr">
              <a:buNone/>
            </a:pPr>
            <a:r>
              <a:rPr lang="en-US" sz="5200" dirty="0">
                <a:solidFill>
                  <a:schemeClr val="bg1">
                    <a:lumMod val="65000"/>
                  </a:schemeClr>
                </a:solidFill>
              </a:rPr>
              <a:t>19 Civilian Positions</a:t>
            </a:r>
          </a:p>
          <a:p>
            <a:pPr marL="0" indent="0" algn="ctr">
              <a:buNone/>
            </a:pPr>
            <a:r>
              <a:rPr lang="en-US" sz="9600" b="1" spc="600" dirty="0">
                <a:solidFill>
                  <a:schemeClr val="accent6">
                    <a:lumMod val="75000"/>
                  </a:schemeClr>
                </a:solidFill>
                <a:latin typeface="Arial Black" panose="020B0A04020102020204" pitchFamily="34" charset="0"/>
              </a:rPr>
              <a:t>$12.7M</a:t>
            </a:r>
          </a:p>
          <a:p>
            <a:pPr marL="0" indent="0" algn="ctr">
              <a:buNone/>
            </a:pPr>
            <a:r>
              <a:rPr lang="en-US" sz="6600" b="1" spc="1500" dirty="0">
                <a:solidFill>
                  <a:schemeClr val="accent6">
                    <a:lumMod val="75000"/>
                  </a:schemeClr>
                </a:solidFill>
              </a:rPr>
              <a:t>ANNUALLY</a:t>
            </a:r>
          </a:p>
          <a:p>
            <a:pPr marL="0" indent="0" algn="ctr">
              <a:buNone/>
            </a:pPr>
            <a:r>
              <a:rPr lang="en-US" sz="6600" spc="400" dirty="0">
                <a:solidFill>
                  <a:schemeClr val="accent6">
                    <a:lumMod val="75000"/>
                  </a:schemeClr>
                </a:solidFill>
              </a:rPr>
              <a:t>FOR PD ONLY</a:t>
            </a:r>
            <a:endParaRPr lang="en-US" sz="6600" spc="400" dirty="0">
              <a:solidFill>
                <a:schemeClr val="bg1">
                  <a:lumMod val="50000"/>
                </a:schemeClr>
              </a:solidFill>
            </a:endParaRPr>
          </a:p>
        </p:txBody>
      </p:sp>
      <p:sp>
        <p:nvSpPr>
          <p:cNvPr id="27" name="TextBox 26">
            <a:extLst>
              <a:ext uri="{FF2B5EF4-FFF2-40B4-BE49-F238E27FC236}">
                <a16:creationId xmlns:a16="http://schemas.microsoft.com/office/drawing/2014/main" id="{6AC896F4-0A48-4B3D-BCFD-0F59E815CC83}"/>
              </a:ext>
            </a:extLst>
          </p:cNvPr>
          <p:cNvSpPr txBox="1"/>
          <p:nvPr/>
        </p:nvSpPr>
        <p:spPr>
          <a:xfrm>
            <a:off x="538322" y="2204770"/>
            <a:ext cx="11831478" cy="738664"/>
          </a:xfrm>
          <a:prstGeom prst="rect">
            <a:avLst/>
          </a:prstGeom>
          <a:noFill/>
        </p:spPr>
        <p:txBody>
          <a:bodyPr wrap="square" rtlCol="0">
            <a:spAutoFit/>
          </a:bodyPr>
          <a:lstStyle/>
          <a:p>
            <a:pPr algn="l"/>
            <a:r>
              <a:rPr lang="en-US" dirty="0">
                <a:solidFill>
                  <a:schemeClr val="accent1">
                    <a:lumMod val="75000"/>
                  </a:schemeClr>
                </a:solidFill>
              </a:rPr>
              <a:t>New Resources to “Catch Up” to Population </a:t>
            </a:r>
            <a:r>
              <a:rPr lang="en-US" dirty="0">
                <a:solidFill>
                  <a:schemeClr val="bg1">
                    <a:lumMod val="50000"/>
                  </a:schemeClr>
                </a:solidFill>
              </a:rPr>
              <a:t>(PD only)</a:t>
            </a:r>
          </a:p>
        </p:txBody>
      </p:sp>
      <p:pic>
        <p:nvPicPr>
          <p:cNvPr id="5124" name="Picture 4" descr="Image result for money icon">
            <a:extLst>
              <a:ext uri="{FF2B5EF4-FFF2-40B4-BE49-F238E27FC236}">
                <a16:creationId xmlns:a16="http://schemas.microsoft.com/office/drawing/2014/main" id="{13B2DF87-E430-49BC-824F-32CB7AB47C6C}"/>
              </a:ext>
            </a:extLst>
          </p:cNvPr>
          <p:cNvPicPr>
            <a:picLocks noChangeAspect="1" noChangeArrowheads="1"/>
          </p:cNvPicPr>
          <p:nvPr/>
        </p:nvPicPr>
        <p:blipFill rotWithShape="1">
          <a:blip r:embed="rId6" cstate="screen">
            <a:duotone>
              <a:srgbClr val="70AD47">
                <a:shade val="45000"/>
                <a:satMod val="135000"/>
              </a:srgbClr>
              <a:prstClr val="white"/>
            </a:duotone>
            <a:extLst>
              <a:ext uri="{BEBA8EAE-BF5A-486C-A8C5-ECC9F3942E4B}">
                <a14:imgProps xmlns:a14="http://schemas.microsoft.com/office/drawing/2010/main">
                  <a14:imgLayer r:embed="rId7">
                    <a14:imgEffect>
                      <a14:backgroundRemoval t="8056" b="83704" l="10300" r="91000">
                        <a14:foregroundMark x1="16900" y1="36481" x2="83200" y2="37963"/>
                        <a14:foregroundMark x1="83200" y1="37963" x2="84400" y2="49537"/>
                        <a14:foregroundMark x1="84400" y1="49537" x2="77800" y2="57593"/>
                        <a14:foregroundMark x1="77800" y1="57593" x2="68700" y2="63241"/>
                        <a14:foregroundMark x1="68700" y1="63241" x2="58800" y2="64537"/>
                        <a14:foregroundMark x1="58800" y1="64537" x2="47900" y2="62870"/>
                        <a14:foregroundMark x1="47900" y1="62870" x2="35700" y2="54444"/>
                        <a14:foregroundMark x1="35700" y1="54444" x2="32500" y2="41389"/>
                        <a14:foregroundMark x1="32500" y1="41389" x2="33000" y2="38981"/>
                        <a14:foregroundMark x1="42200" y1="49907" x2="45900" y2="40185"/>
                        <a14:foregroundMark x1="45900" y1="40185" x2="55900" y2="45370"/>
                        <a14:foregroundMark x1="55900" y1="45370" x2="60600" y2="54815"/>
                        <a14:foregroundMark x1="60600" y1="54815" x2="56000" y2="62963"/>
                        <a14:foregroundMark x1="56000" y1="62963" x2="45800" y2="64352"/>
                        <a14:foregroundMark x1="45800" y1="64352" x2="39500" y2="57037"/>
                        <a14:foregroundMark x1="39500" y1="57037" x2="39500" y2="57037"/>
                        <a14:foregroundMark x1="36400" y1="60556" x2="43000" y2="67500"/>
                        <a14:foregroundMark x1="43000" y1="67500" x2="43900" y2="67500"/>
                        <a14:foregroundMark x1="58100" y1="63889" x2="60500" y2="53889"/>
                        <a14:foregroundMark x1="60500" y1="53889" x2="59500" y2="44074"/>
                        <a14:foregroundMark x1="59500" y1="44074" x2="64800" y2="62778"/>
                        <a14:foregroundMark x1="70800" y1="58981" x2="70200" y2="69259"/>
                        <a14:foregroundMark x1="70200" y1="69259" x2="61200" y2="75463"/>
                        <a14:foregroundMark x1="61200" y1="75463" x2="34500" y2="77963"/>
                        <a14:foregroundMark x1="34500" y1="77963" x2="27000" y2="69722"/>
                        <a14:foregroundMark x1="27000" y1="69722" x2="22100" y2="48519"/>
                        <a14:foregroundMark x1="22100" y1="48519" x2="29800" y2="27593"/>
                        <a14:foregroundMark x1="29800" y1="27593" x2="40400" y2="20648"/>
                        <a14:foregroundMark x1="40400" y1="20648" x2="53500" y2="20370"/>
                        <a14:foregroundMark x1="53500" y1="20370" x2="64100" y2="24722"/>
                        <a14:foregroundMark x1="64100" y1="24722" x2="71000" y2="34167"/>
                        <a14:foregroundMark x1="71000" y1="34167" x2="73400" y2="43704"/>
                        <a14:foregroundMark x1="73400" y1="43704" x2="72800" y2="65000"/>
                        <a14:foregroundMark x1="49900" y1="55000" x2="54000" y2="55185"/>
                        <a14:foregroundMark x1="48000" y1="51389" x2="49200" y2="48981"/>
                        <a14:foregroundMark x1="53300" y1="30000" x2="44900" y2="24630"/>
                        <a14:foregroundMark x1="44900" y1="24630" x2="47700" y2="34630"/>
                        <a14:foregroundMark x1="47700" y1="34630" x2="51800" y2="32963"/>
                        <a14:foregroundMark x1="53700" y1="34537" x2="59500" y2="26204"/>
                        <a14:foregroundMark x1="59500" y1="26204" x2="54500" y2="28241"/>
                        <a14:foregroundMark x1="21500" y1="19815" x2="29000" y2="13704"/>
                        <a14:foregroundMark x1="29000" y1="13704" x2="49800" y2="7778"/>
                        <a14:foregroundMark x1="49800" y1="7778" x2="70300" y2="13704"/>
                        <a14:foregroundMark x1="70300" y1="13704" x2="82100" y2="22037"/>
                        <a14:foregroundMark x1="71100" y1="16852" x2="61900" y2="13148"/>
                        <a14:foregroundMark x1="61900" y1="13148" x2="39300" y2="13241"/>
                        <a14:foregroundMark x1="39300" y1="13241" x2="27500" y2="18704"/>
                        <a14:foregroundMark x1="32800" y1="11759" x2="42300" y2="8426"/>
                        <a14:foregroundMark x1="42300" y1="8426" x2="53300" y2="8056"/>
                        <a14:foregroundMark x1="53300" y1="8056" x2="65800" y2="11759"/>
                        <a14:foregroundMark x1="37900" y1="14907" x2="26600" y2="18519"/>
                        <a14:foregroundMark x1="26600" y1="18519" x2="24900" y2="19815"/>
                        <a14:foregroundMark x1="35700" y1="13796" x2="25700" y2="18241"/>
                        <a14:foregroundMark x1="25700" y1="18241" x2="24600" y2="19352"/>
                        <a14:foregroundMark x1="50900" y1="29815" x2="48500" y2="28704"/>
                        <a14:foregroundMark x1="50400" y1="30000" x2="51300" y2="24722"/>
                        <a14:foregroundMark x1="47500" y1="38704" x2="38800" y2="45833"/>
                        <a14:foregroundMark x1="38800" y1="45833" x2="36200" y2="55926"/>
                        <a14:foregroundMark x1="36200" y1="55926" x2="37600" y2="61019"/>
                        <a14:foregroundMark x1="52800" y1="49167" x2="46000" y2="53889"/>
                        <a14:foregroundMark x1="50900" y1="55185" x2="46500" y2="55463"/>
                        <a14:foregroundMark x1="15200" y1="27778" x2="11700" y2="56574"/>
                        <a14:foregroundMark x1="11700" y1="56574" x2="14300" y2="65833"/>
                        <a14:foregroundMark x1="14300" y1="65833" x2="18600" y2="68796"/>
                        <a14:foregroundMark x1="12800" y1="37130" x2="9700" y2="46111"/>
                        <a14:foregroundMark x1="9700" y1="46111" x2="10300" y2="55093"/>
                        <a14:foregroundMark x1="10300" y1="55093" x2="12100" y2="57870"/>
                        <a14:foregroundMark x1="29200" y1="76852" x2="39700" y2="80000"/>
                        <a14:foregroundMark x1="39700" y1="80000" x2="61400" y2="76944"/>
                        <a14:foregroundMark x1="61400" y1="76944" x2="70500" y2="73519"/>
                        <a14:foregroundMark x1="70500" y1="73519" x2="79400" y2="66944"/>
                        <a14:foregroundMark x1="79400" y1="66944" x2="89100" y2="50185"/>
                        <a14:foregroundMark x1="89100" y1="50185" x2="90500" y2="40741"/>
                        <a14:foregroundMark x1="90500" y1="40741" x2="88100" y2="31111"/>
                        <a14:foregroundMark x1="88100" y1="31111" x2="83300" y2="26019"/>
                        <a14:foregroundMark x1="32300" y1="79074" x2="52700" y2="83704"/>
                        <a14:foregroundMark x1="52700" y1="83704" x2="71100" y2="77685"/>
                        <a14:foregroundMark x1="89100" y1="40093" x2="91000" y2="53889"/>
                        <a14:foregroundMark x1="54200" y1="48519" x2="48900" y2="50556"/>
                      </a14:backgroundRemoval>
                    </a14:imgEffect>
                  </a14:imgLayer>
                </a14:imgProps>
              </a:ext>
              <a:ext uri="{28A0092B-C50C-407E-A947-70E740481C1C}">
                <a14:useLocalDpi xmlns:a14="http://schemas.microsoft.com/office/drawing/2010/main"/>
              </a:ext>
            </a:extLst>
          </a:blip>
          <a:srcRect l="7322" t="6779" r="6646" b="13560"/>
          <a:stretch/>
        </p:blipFill>
        <p:spPr bwMode="auto">
          <a:xfrm>
            <a:off x="8051985" y="3935714"/>
            <a:ext cx="3400582" cy="3400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707657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afterEffect">
                                  <p:stCondLst>
                                    <p:cond delay="0"/>
                                  </p:stCondLst>
                                  <p:childTnLst>
                                    <p:animScale>
                                      <p:cBhvr>
                                        <p:cTn id="6" dur="2000" fill="hold"/>
                                        <p:tgtEl>
                                          <p:spTgt spid="512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p:cNvSpPr>
          <p:nvPr/>
        </p:nvSpPr>
        <p:spPr bwMode="auto">
          <a:xfrm>
            <a:off x="-18369" y="9144000"/>
            <a:ext cx="6513979" cy="635000"/>
          </a:xfrm>
          <a:prstGeom prst="rect">
            <a:avLst/>
          </a:prstGeom>
          <a:solidFill>
            <a:srgbClr val="2D2D8A"/>
          </a:solidFill>
          <a:ln>
            <a:noFill/>
          </a:ln>
          <a:effectLst>
            <a:outerShdw blurRad="76200" algn="ctr" rotWithShape="0">
              <a:schemeClr val="bg2">
                <a:alpha val="79999"/>
              </a:schemeClr>
            </a:outerShdw>
          </a:effectLst>
        </p:spPr>
        <p:txBody>
          <a:bodyPr lIns="0" tIns="0" rIns="0" bIns="0"/>
          <a:lstStyle/>
          <a:p>
            <a:endParaRPr lang="en-US" dirty="0">
              <a:solidFill>
                <a:schemeClr val="accent6"/>
              </a:solidFill>
            </a:endParaRPr>
          </a:p>
        </p:txBody>
      </p:sp>
      <p:sp>
        <p:nvSpPr>
          <p:cNvPr id="16386" name="Rectangle 2"/>
          <p:cNvSpPr>
            <a:spLocks/>
          </p:cNvSpPr>
          <p:nvPr/>
        </p:nvSpPr>
        <p:spPr bwMode="auto">
          <a:xfrm>
            <a:off x="6502400" y="9144000"/>
            <a:ext cx="6502400" cy="635000"/>
          </a:xfrm>
          <a:prstGeom prst="rect">
            <a:avLst/>
          </a:prstGeom>
          <a:solidFill>
            <a:schemeClr val="accent1"/>
          </a:solidFill>
          <a:ln>
            <a:noFill/>
          </a:ln>
          <a:effectLst>
            <a:outerShdw blurRad="76200" algn="ctr" rotWithShape="0">
              <a:schemeClr val="bg2">
                <a:alpha val="79999"/>
              </a:schemeClr>
            </a:outerShdw>
          </a:effectLst>
          <a:extLst>
            <a:ext uri="{91240B29-F687-4f45-9708-019B960494DF}">
              <a14:hiddenLine xmlns="" xmlns:a14="http://schemas.microsoft.com/office/drawing/2010/main" w="12700">
                <a:solidFill>
                  <a:srgbClr val="2F3946">
                    <a:alpha val="84999"/>
                  </a:srgbClr>
                </a:solidFill>
                <a:miter lim="800000"/>
                <a:headEnd/>
                <a:tailEnd/>
              </a14:hiddenLine>
            </a:ext>
          </a:extLst>
        </p:spPr>
        <p:txBody>
          <a:bodyPr lIns="0" tIns="0" rIns="0" bIns="0"/>
          <a:lstStyle/>
          <a:p>
            <a:endParaRPr lang="en-US"/>
          </a:p>
        </p:txBody>
      </p:sp>
      <p:pic>
        <p:nvPicPr>
          <p:cNvPr id="16387" name="Picture 3"/>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4763" y="-25356"/>
            <a:ext cx="13033375" cy="13461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pic>
      <p:pic>
        <p:nvPicPr>
          <p:cNvPr id="16388" name="Picture 4"/>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1684000" y="8610600"/>
            <a:ext cx="1049241" cy="8727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pic>
      <p:sp>
        <p:nvSpPr>
          <p:cNvPr id="16389" name="Rectangle 5"/>
          <p:cNvSpPr>
            <a:spLocks/>
          </p:cNvSpPr>
          <p:nvPr/>
        </p:nvSpPr>
        <p:spPr bwMode="auto">
          <a:xfrm>
            <a:off x="4961000" y="9347200"/>
            <a:ext cx="3124200" cy="406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0" tIns="0" rIns="0" bIns="0"/>
          <a:lstStyle/>
          <a:p>
            <a:pPr algn="r">
              <a:lnSpc>
                <a:spcPct val="90000"/>
              </a:lnSpc>
            </a:pPr>
            <a:r>
              <a:rPr lang="en-US" sz="1500" b="1" dirty="0">
                <a:solidFill>
                  <a:srgbClr val="D5D4D6"/>
                </a:solidFill>
                <a:latin typeface="Arial" charset="0"/>
                <a:ea typeface="ＭＳ Ｐゴシック" charset="0"/>
                <a:cs typeface="Arial" charset="0"/>
                <a:sym typeface="Arial" charset="0"/>
              </a:rPr>
              <a:t>CHULA VISTA   PUBLIC SAFETY</a:t>
            </a:r>
          </a:p>
        </p:txBody>
      </p:sp>
      <p:sp>
        <p:nvSpPr>
          <p:cNvPr id="16390" name="Rectangle 6"/>
          <p:cNvSpPr>
            <a:spLocks/>
          </p:cNvSpPr>
          <p:nvPr/>
        </p:nvSpPr>
        <p:spPr bwMode="auto">
          <a:xfrm>
            <a:off x="863600" y="1304936"/>
            <a:ext cx="11696700" cy="901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0" tIns="0" rIns="0" bIns="0"/>
          <a:lstStyle/>
          <a:p>
            <a:pPr>
              <a:lnSpc>
                <a:spcPct val="90000"/>
              </a:lnSpc>
            </a:pPr>
            <a:br>
              <a:rPr lang="en-US" sz="4400" b="1" dirty="0">
                <a:solidFill>
                  <a:srgbClr val="D5D4D6"/>
                </a:solidFill>
                <a:latin typeface="Arial" charset="0"/>
                <a:ea typeface="ＭＳ Ｐゴシック" charset="0"/>
                <a:cs typeface="Arial" charset="0"/>
                <a:sym typeface="Arial" charset="0"/>
              </a:rPr>
            </a:br>
            <a:endParaRPr lang="en-US" sz="5000" b="1" dirty="0">
              <a:solidFill>
                <a:srgbClr val="D5D4D6"/>
              </a:solidFill>
              <a:latin typeface="Arial" charset="0"/>
              <a:ea typeface="ＭＳ Ｐゴシック" charset="0"/>
              <a:cs typeface="Arial" charset="0"/>
              <a:sym typeface="Arial" charset="0"/>
            </a:endParaRPr>
          </a:p>
        </p:txBody>
      </p:sp>
      <p:pic>
        <p:nvPicPr>
          <p:cNvPr id="2" name="Picture 1" descr="CVPDpatch.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77800" y="8534400"/>
            <a:ext cx="847438" cy="1053974"/>
          </a:xfrm>
          <a:prstGeom prst="rect">
            <a:avLst/>
          </a:prstGeom>
        </p:spPr>
      </p:pic>
      <p:sp>
        <p:nvSpPr>
          <p:cNvPr id="4" name="Rectangle 3"/>
          <p:cNvSpPr/>
          <p:nvPr/>
        </p:nvSpPr>
        <p:spPr>
          <a:xfrm>
            <a:off x="711200" y="1905000"/>
            <a:ext cx="9677400" cy="5535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C83FC889-34F8-4441-B24C-535862F70388}"/>
              </a:ext>
            </a:extLst>
          </p:cNvPr>
          <p:cNvSpPr>
            <a:spLocks noGrp="1"/>
          </p:cNvSpPr>
          <p:nvPr>
            <p:ph type="title"/>
          </p:nvPr>
        </p:nvSpPr>
        <p:spPr>
          <a:xfrm>
            <a:off x="546577" y="1302349"/>
            <a:ext cx="11216640" cy="1083780"/>
          </a:xfrm>
        </p:spPr>
        <p:txBody>
          <a:bodyPr>
            <a:normAutofit/>
          </a:bodyPr>
          <a:lstStyle/>
          <a:p>
            <a:r>
              <a:rPr lang="en-US" sz="4800" dirty="0">
                <a:latin typeface="Arial" charset="0"/>
                <a:ea typeface="ＭＳ Ｐゴシック" charset="0"/>
                <a:cs typeface="Arial" charset="0"/>
              </a:rPr>
              <a:t>Potential Revenue Options</a:t>
            </a:r>
            <a:endParaRPr lang="en-US" dirty="0"/>
          </a:p>
        </p:txBody>
      </p:sp>
      <p:graphicFrame>
        <p:nvGraphicFramePr>
          <p:cNvPr id="10" name="Content Placeholder 9">
            <a:extLst>
              <a:ext uri="{FF2B5EF4-FFF2-40B4-BE49-F238E27FC236}">
                <a16:creationId xmlns:a16="http://schemas.microsoft.com/office/drawing/2014/main" id="{4AAA9E22-A2B5-4F94-9905-B37FC90F2432}"/>
              </a:ext>
            </a:extLst>
          </p:cNvPr>
          <p:cNvGraphicFramePr>
            <a:graphicFrameLocks noGrp="1"/>
          </p:cNvGraphicFramePr>
          <p:nvPr>
            <p:ph idx="1"/>
            <p:extLst>
              <p:ext uri="{D42A27DB-BD31-4B8C-83A1-F6EECF244321}">
                <p14:modId xmlns:p14="http://schemas.microsoft.com/office/powerpoint/2010/main" val="547547946"/>
              </p:ext>
            </p:extLst>
          </p:nvPr>
        </p:nvGraphicFramePr>
        <p:xfrm>
          <a:off x="893763" y="3352800"/>
          <a:ext cx="11171238" cy="5420487"/>
        </p:xfrm>
        <a:graphic>
          <a:graphicData uri="http://schemas.openxmlformats.org/drawingml/2006/table">
            <a:tbl>
              <a:tblPr firstRow="1" bandRow="1">
                <a:tableStyleId>{5C22544A-7EE6-4342-B048-85BDC9FD1C3A}</a:tableStyleId>
              </a:tblPr>
              <a:tblGrid>
                <a:gridCol w="2408237">
                  <a:extLst>
                    <a:ext uri="{9D8B030D-6E8A-4147-A177-3AD203B41FA5}">
                      <a16:colId xmlns:a16="http://schemas.microsoft.com/office/drawing/2014/main" val="1534468717"/>
                    </a:ext>
                  </a:extLst>
                </a:gridCol>
                <a:gridCol w="5562600">
                  <a:extLst>
                    <a:ext uri="{9D8B030D-6E8A-4147-A177-3AD203B41FA5}">
                      <a16:colId xmlns:a16="http://schemas.microsoft.com/office/drawing/2014/main" val="2909362224"/>
                    </a:ext>
                  </a:extLst>
                </a:gridCol>
                <a:gridCol w="3200401">
                  <a:extLst>
                    <a:ext uri="{9D8B030D-6E8A-4147-A177-3AD203B41FA5}">
                      <a16:colId xmlns:a16="http://schemas.microsoft.com/office/drawing/2014/main" val="2685785783"/>
                    </a:ext>
                  </a:extLst>
                </a:gridCol>
              </a:tblGrid>
              <a:tr h="511175">
                <a:tc>
                  <a:txBody>
                    <a:bodyPr/>
                    <a:lstStyle/>
                    <a:p>
                      <a:pPr algn="ctr"/>
                      <a:r>
                        <a:rPr lang="en-US" sz="2400" dirty="0"/>
                        <a:t>Option</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sz="2400" dirty="0"/>
                        <a:t>Considerations</a:t>
                      </a:r>
                    </a:p>
                  </a:txBody>
                  <a:tcPr>
                    <a:lnT w="12700" cap="flat" cmpd="sng" algn="ctr">
                      <a:solidFill>
                        <a:schemeClr val="tx1"/>
                      </a:solidFill>
                      <a:prstDash val="solid"/>
                      <a:round/>
                      <a:headEnd type="none" w="med" len="med"/>
                      <a:tailEnd type="none" w="med" len="med"/>
                    </a:lnT>
                  </a:tcPr>
                </a:tc>
                <a:tc>
                  <a:txBody>
                    <a:bodyPr/>
                    <a:lstStyle/>
                    <a:p>
                      <a:pPr algn="ctr"/>
                      <a:r>
                        <a:rPr lang="en-US" sz="2400" dirty="0"/>
                        <a:t>Estimated Revenue</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825027387"/>
                  </a:ext>
                </a:extLst>
              </a:tr>
              <a:tr h="763016">
                <a:tc>
                  <a:txBody>
                    <a:bodyPr/>
                    <a:lstStyle/>
                    <a:p>
                      <a:r>
                        <a:rPr lang="en-US" sz="1800" b="1" dirty="0"/>
                        <a:t>Sales Tax</a:t>
                      </a:r>
                    </a:p>
                  </a:txBody>
                  <a:tcPr>
                    <a:lnL w="12700" cap="flat" cmpd="sng" algn="ctr">
                      <a:solidFill>
                        <a:schemeClr val="tx1"/>
                      </a:solidFill>
                      <a:prstDash val="solid"/>
                      <a:round/>
                      <a:headEnd type="none" w="med" len="med"/>
                      <a:tailEnd type="none" w="med" len="med"/>
                    </a:lnL>
                    <a:solidFill>
                      <a:srgbClr val="FFFF00"/>
                    </a:solidFill>
                  </a:tcPr>
                </a:tc>
                <a:tc>
                  <a:txBody>
                    <a:bodyPr/>
                    <a:lstStyle/>
                    <a:p>
                      <a:pPr marL="234950" indent="-234950">
                        <a:buFont typeface="Arial" panose="020B0604020202020204" pitchFamily="34" charset="0"/>
                        <a:buChar char="•"/>
                      </a:pPr>
                      <a:r>
                        <a:rPr lang="en-US" sz="1800" dirty="0"/>
                        <a:t>General tax (50% + 1) vs Special tax  (Requires 2/3)</a:t>
                      </a:r>
                    </a:p>
                    <a:p>
                      <a:pPr marL="234950" indent="-234950">
                        <a:buFont typeface="Arial" panose="020B0604020202020204" pitchFamily="34" charset="0"/>
                        <a:buChar char="•"/>
                      </a:pPr>
                      <a:r>
                        <a:rPr lang="en-US" sz="1800" dirty="0"/>
                        <a:t>Immediate Impact</a:t>
                      </a:r>
                    </a:p>
                    <a:p>
                      <a:pPr marL="234950" indent="-234950">
                        <a:buFont typeface="Arial" panose="020B0604020202020204" pitchFamily="34" charset="0"/>
                        <a:buChar char="•"/>
                      </a:pPr>
                      <a:r>
                        <a:rPr lang="en-US" sz="1800" dirty="0"/>
                        <a:t>Susceptible to declines during recession</a:t>
                      </a:r>
                    </a:p>
                  </a:txBody>
                  <a:tcPr>
                    <a:solidFill>
                      <a:srgbClr val="FFFF00"/>
                    </a:solidFill>
                  </a:tcPr>
                </a:tc>
                <a:tc>
                  <a:txBody>
                    <a:bodyPr/>
                    <a:lstStyle/>
                    <a:p>
                      <a:r>
                        <a:rPr lang="en-US" sz="1800" b="1" dirty="0"/>
                        <a:t>Up to $16M per year.</a:t>
                      </a:r>
                    </a:p>
                  </a:txBody>
                  <a:tcPr>
                    <a:lnR w="12700" cap="flat" cmpd="sng" algn="ctr">
                      <a:solidFill>
                        <a:schemeClr val="tx1"/>
                      </a:solidFill>
                      <a:prstDash val="solid"/>
                      <a:round/>
                      <a:headEnd type="none" w="med" len="med"/>
                      <a:tailEnd type="none" w="med" len="med"/>
                    </a:lnR>
                    <a:solidFill>
                      <a:srgbClr val="FFFF00"/>
                    </a:solidFill>
                  </a:tcPr>
                </a:tc>
                <a:extLst>
                  <a:ext uri="{0D108BD9-81ED-4DB2-BD59-A6C34878D82A}">
                    <a16:rowId xmlns:a16="http://schemas.microsoft.com/office/drawing/2014/main" val="3568228211"/>
                  </a:ext>
                </a:extLst>
              </a:tr>
              <a:tr h="609600">
                <a:tc>
                  <a:txBody>
                    <a:bodyPr/>
                    <a:lstStyle/>
                    <a:p>
                      <a:r>
                        <a:rPr lang="en-US" sz="1800" b="1" dirty="0"/>
                        <a:t>Parcel Tax</a:t>
                      </a:r>
                    </a:p>
                  </a:txBody>
                  <a:tcPr>
                    <a:lnL w="12700" cap="flat" cmpd="sng" algn="ctr">
                      <a:solidFill>
                        <a:schemeClr val="tx1"/>
                      </a:solidFill>
                      <a:prstDash val="solid"/>
                      <a:round/>
                      <a:headEnd type="none" w="med" len="med"/>
                      <a:tailEnd type="none" w="med" len="med"/>
                    </a:lnL>
                  </a:tcPr>
                </a:tc>
                <a:tc>
                  <a:txBody>
                    <a:bodyPr/>
                    <a:lstStyle/>
                    <a:p>
                      <a:pPr marL="234950" indent="-234950" algn="l" defTabSz="975390" rtl="0" eaLnBrk="1" latinLnBrk="0" hangingPunct="1">
                        <a:buFont typeface="Arial" panose="020B0604020202020204" pitchFamily="34" charset="0"/>
                        <a:buChar char="•"/>
                      </a:pPr>
                      <a:r>
                        <a:rPr lang="en-US" sz="1800" kern="1200" dirty="0">
                          <a:solidFill>
                            <a:schemeClr val="dk1"/>
                          </a:solidFill>
                          <a:latin typeface="+mn-lt"/>
                          <a:ea typeface="+mn-ea"/>
                          <a:cs typeface="+mn-cs"/>
                        </a:rPr>
                        <a:t>Requires 2/3 votes</a:t>
                      </a:r>
                    </a:p>
                    <a:p>
                      <a:pPr marL="234950" indent="-234950" algn="l" defTabSz="975390" rtl="0" eaLnBrk="1" latinLnBrk="0" hangingPunct="1">
                        <a:buFont typeface="Arial" panose="020B0604020202020204" pitchFamily="34" charset="0"/>
                        <a:buChar char="•"/>
                      </a:pPr>
                      <a:r>
                        <a:rPr lang="en-US" sz="1800" kern="1200" dirty="0">
                          <a:solidFill>
                            <a:schemeClr val="dk1"/>
                          </a:solidFill>
                          <a:latin typeface="+mn-lt"/>
                          <a:ea typeface="+mn-ea"/>
                          <a:cs typeface="+mn-cs"/>
                        </a:rPr>
                        <a:t>Immediate Impact</a:t>
                      </a:r>
                    </a:p>
                  </a:txBody>
                  <a:tcPr/>
                </a:tc>
                <a:tc>
                  <a:txBody>
                    <a:bodyPr/>
                    <a:lstStyle/>
                    <a:p>
                      <a:r>
                        <a:rPr lang="en-US" sz="1800" b="1" dirty="0"/>
                        <a:t>$100,000 for every $1 added.</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409344629"/>
                  </a:ext>
                </a:extLst>
              </a:tr>
              <a:tr h="763016">
                <a:tc>
                  <a:txBody>
                    <a:bodyPr/>
                    <a:lstStyle/>
                    <a:p>
                      <a:r>
                        <a:rPr lang="en-US" sz="1800" b="1" dirty="0"/>
                        <a:t>Public Safety Community Facilities District</a:t>
                      </a:r>
                    </a:p>
                  </a:txBody>
                  <a:tcPr>
                    <a:lnL w="12700" cap="flat" cmpd="sng" algn="ctr">
                      <a:solidFill>
                        <a:schemeClr val="tx1"/>
                      </a:solidFill>
                      <a:prstDash val="solid"/>
                      <a:round/>
                      <a:headEnd type="none" w="med" len="med"/>
                      <a:tailEnd type="none" w="med" len="med"/>
                    </a:lnL>
                  </a:tcPr>
                </a:tc>
                <a:tc>
                  <a:txBody>
                    <a:bodyPr/>
                    <a:lstStyle/>
                    <a:p>
                      <a:pPr marL="234950" indent="-234950" algn="l" defTabSz="975390" rtl="0" eaLnBrk="1" latinLnBrk="0" hangingPunct="1">
                        <a:buFont typeface="Arial" panose="020B0604020202020204" pitchFamily="34" charset="0"/>
                        <a:buChar char="•"/>
                      </a:pPr>
                      <a:r>
                        <a:rPr lang="en-US" sz="1800" kern="1200" dirty="0">
                          <a:solidFill>
                            <a:schemeClr val="dk1"/>
                          </a:solidFill>
                          <a:latin typeface="+mn-lt"/>
                          <a:ea typeface="+mn-ea"/>
                          <a:cs typeface="+mn-cs"/>
                        </a:rPr>
                        <a:t>Easier approval process</a:t>
                      </a:r>
                    </a:p>
                    <a:p>
                      <a:pPr marL="234950" indent="-234950" algn="l" defTabSz="975390" rtl="0" eaLnBrk="1" latinLnBrk="0" hangingPunct="1">
                        <a:buFont typeface="Arial" panose="020B0604020202020204" pitchFamily="34" charset="0"/>
                        <a:buChar char="•"/>
                      </a:pPr>
                      <a:r>
                        <a:rPr lang="en-US" sz="1800" kern="1200" dirty="0">
                          <a:solidFill>
                            <a:schemeClr val="dk1"/>
                          </a:solidFill>
                          <a:latin typeface="+mn-lt"/>
                          <a:ea typeface="+mn-ea"/>
                          <a:cs typeface="+mn-cs"/>
                        </a:rPr>
                        <a:t>Only applicable to new development or redevelopment</a:t>
                      </a:r>
                    </a:p>
                    <a:p>
                      <a:pPr marL="234950" indent="-234950" algn="l" defTabSz="975390" rtl="0" eaLnBrk="1" latinLnBrk="0" hangingPunct="1">
                        <a:buFont typeface="Arial" panose="020B0604020202020204" pitchFamily="34" charset="0"/>
                        <a:buChar char="•"/>
                      </a:pPr>
                      <a:r>
                        <a:rPr lang="en-US" sz="1800" kern="1200" dirty="0">
                          <a:solidFill>
                            <a:schemeClr val="dk1"/>
                          </a:solidFill>
                          <a:latin typeface="+mn-lt"/>
                          <a:ea typeface="+mn-ea"/>
                          <a:cs typeface="+mn-cs"/>
                        </a:rPr>
                        <a:t>Delayed Impact</a:t>
                      </a:r>
                    </a:p>
                  </a:txBody>
                  <a:tcPr/>
                </a:tc>
                <a:tc>
                  <a:txBody>
                    <a:bodyPr/>
                    <a:lstStyle/>
                    <a:p>
                      <a:r>
                        <a:rPr lang="en-US" sz="1800" b="1" dirty="0"/>
                        <a:t>Unknown. No upper limit.</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469229889"/>
                  </a:ext>
                </a:extLst>
              </a:tr>
              <a:tr h="763016">
                <a:tc>
                  <a:txBody>
                    <a:bodyPr/>
                    <a:lstStyle/>
                    <a:p>
                      <a:r>
                        <a:rPr lang="en-US" sz="1800" b="1" dirty="0"/>
                        <a:t>Fee Increases for Public Safety Services</a:t>
                      </a:r>
                    </a:p>
                  </a:txBody>
                  <a:tcPr>
                    <a:lnL w="12700" cap="flat" cmpd="sng" algn="ctr">
                      <a:solidFill>
                        <a:schemeClr val="tx1"/>
                      </a:solidFill>
                      <a:prstDash val="solid"/>
                      <a:round/>
                      <a:headEnd type="none" w="med" len="med"/>
                      <a:tailEnd type="none" w="med" len="med"/>
                    </a:lnL>
                  </a:tcPr>
                </a:tc>
                <a:tc>
                  <a:txBody>
                    <a:bodyPr/>
                    <a:lstStyle/>
                    <a:p>
                      <a:pPr marL="234950" marR="0" lvl="0" indent="-234950" algn="l" defTabSz="97539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dirty="0">
                          <a:solidFill>
                            <a:schemeClr val="dk1"/>
                          </a:solidFill>
                          <a:latin typeface="+mn-lt"/>
                          <a:ea typeface="+mn-ea"/>
                          <a:cs typeface="+mn-cs"/>
                        </a:rPr>
                        <a:t>Set fees based on cost of service provided</a:t>
                      </a:r>
                    </a:p>
                    <a:p>
                      <a:pPr marL="234950" indent="-234950" algn="l" defTabSz="975390" rtl="0" eaLnBrk="1" latinLnBrk="0" hangingPunct="1">
                        <a:buFont typeface="Arial" panose="020B0604020202020204" pitchFamily="34" charset="0"/>
                        <a:buChar char="•"/>
                      </a:pPr>
                      <a:r>
                        <a:rPr lang="en-US" sz="1800" kern="1200" dirty="0">
                          <a:solidFill>
                            <a:schemeClr val="dk1"/>
                          </a:solidFill>
                          <a:latin typeface="+mn-lt"/>
                          <a:ea typeface="+mn-ea"/>
                          <a:cs typeface="+mn-cs"/>
                        </a:rPr>
                        <a:t>Delayed Impact</a:t>
                      </a:r>
                    </a:p>
                  </a:txBody>
                  <a:tcPr/>
                </a:tc>
                <a:tc>
                  <a:txBody>
                    <a:bodyPr/>
                    <a:lstStyle/>
                    <a:p>
                      <a:r>
                        <a:rPr lang="en-US" sz="1800" b="1" dirty="0"/>
                        <a:t>Unknown.</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794041885"/>
                  </a:ext>
                </a:extLst>
              </a:tr>
              <a:tr h="763016">
                <a:tc>
                  <a:txBody>
                    <a:bodyPr/>
                    <a:lstStyle/>
                    <a:p>
                      <a:r>
                        <a:rPr lang="en-US" sz="1800" b="1" dirty="0"/>
                        <a:t>Transient Occupancy Tax</a:t>
                      </a:r>
                    </a:p>
                  </a:txBody>
                  <a:tcPr>
                    <a:lnL w="12700" cap="flat" cmpd="sng" algn="ctr">
                      <a:solidFill>
                        <a:schemeClr val="tx1"/>
                      </a:solidFill>
                      <a:prstDash val="solid"/>
                      <a:round/>
                      <a:headEnd type="none" w="med" len="med"/>
                      <a:tailEnd type="none" w="med" len="med"/>
                    </a:lnL>
                  </a:tcPr>
                </a:tc>
                <a:tc>
                  <a:txBody>
                    <a:bodyPr/>
                    <a:lstStyle/>
                    <a:p>
                      <a:pPr marL="234950" indent="-234950" algn="l" defTabSz="975390" rtl="0" eaLnBrk="1" latinLnBrk="0" hangingPunct="1">
                        <a:buFont typeface="Arial" panose="020B0604020202020204" pitchFamily="34" charset="0"/>
                        <a:buChar char="•"/>
                      </a:pPr>
                      <a:r>
                        <a:rPr lang="en-US" sz="1800" kern="1200" dirty="0">
                          <a:solidFill>
                            <a:schemeClr val="dk1"/>
                          </a:solidFill>
                          <a:latin typeface="+mn-lt"/>
                          <a:ea typeface="+mn-ea"/>
                          <a:cs typeface="+mn-cs"/>
                        </a:rPr>
                        <a:t>Paid by tourists</a:t>
                      </a:r>
                    </a:p>
                    <a:p>
                      <a:pPr marL="234950" indent="-234950" algn="l" defTabSz="975390" rtl="0" eaLnBrk="1" latinLnBrk="0" hangingPunct="1">
                        <a:buFont typeface="Arial" panose="020B0604020202020204" pitchFamily="34" charset="0"/>
                        <a:buChar char="•"/>
                      </a:pPr>
                      <a:r>
                        <a:rPr lang="en-US" sz="1800" kern="1200" dirty="0">
                          <a:solidFill>
                            <a:schemeClr val="dk1"/>
                          </a:solidFill>
                          <a:latin typeface="+mn-lt"/>
                          <a:ea typeface="+mn-ea"/>
                          <a:cs typeface="+mn-cs"/>
                        </a:rPr>
                        <a:t>Currently 10%, not recommended to go above 12%</a:t>
                      </a:r>
                    </a:p>
                    <a:p>
                      <a:pPr marL="234950" indent="-234950" algn="l" defTabSz="975390" rtl="0" eaLnBrk="1" latinLnBrk="0" hangingPunct="1">
                        <a:buFont typeface="Arial" panose="020B0604020202020204" pitchFamily="34" charset="0"/>
                        <a:buChar char="•"/>
                      </a:pPr>
                      <a:r>
                        <a:rPr lang="en-US" sz="1800" kern="1200" dirty="0">
                          <a:solidFill>
                            <a:schemeClr val="dk1"/>
                          </a:solidFill>
                          <a:latin typeface="+mn-lt"/>
                          <a:ea typeface="+mn-ea"/>
                          <a:cs typeface="+mn-cs"/>
                        </a:rPr>
                        <a:t>Delayed Impact</a:t>
                      </a:r>
                    </a:p>
                  </a:txBody>
                  <a:tcPr/>
                </a:tc>
                <a:tc>
                  <a:txBody>
                    <a:bodyPr/>
                    <a:lstStyle/>
                    <a:p>
                      <a:r>
                        <a:rPr lang="en-US" sz="1800" b="1" dirty="0"/>
                        <a:t>About $800K per 2% increase.</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496240769"/>
                  </a:ext>
                </a:extLst>
              </a:tr>
              <a:tr h="763016">
                <a:tc>
                  <a:txBody>
                    <a:bodyPr/>
                    <a:lstStyle/>
                    <a:p>
                      <a:r>
                        <a:rPr lang="en-US" sz="1800" b="1" dirty="0"/>
                        <a:t>Land Use, Revitalization, etc.</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234950" indent="-234950" algn="l" defTabSz="975390" rtl="0" eaLnBrk="1" latinLnBrk="0" hangingPunct="1">
                        <a:buFont typeface="Arial" panose="020B0604020202020204" pitchFamily="34" charset="0"/>
                        <a:buChar char="•"/>
                      </a:pPr>
                      <a:r>
                        <a:rPr lang="en-US" sz="1800" kern="1200" dirty="0">
                          <a:solidFill>
                            <a:schemeClr val="dk1"/>
                          </a:solidFill>
                          <a:latin typeface="+mn-lt"/>
                          <a:ea typeface="+mn-ea"/>
                          <a:cs typeface="+mn-cs"/>
                        </a:rPr>
                        <a:t>Very Slow Impact</a:t>
                      </a:r>
                    </a:p>
                    <a:p>
                      <a:endParaRPr lang="en-US" sz="1800" dirty="0"/>
                    </a:p>
                  </a:txBody>
                  <a:tcPr>
                    <a:lnB w="12700" cap="flat" cmpd="sng" algn="ctr">
                      <a:solidFill>
                        <a:schemeClr val="tx1"/>
                      </a:solidFill>
                      <a:prstDash val="solid"/>
                      <a:round/>
                      <a:headEnd type="none" w="med" len="med"/>
                      <a:tailEnd type="none" w="med" len="med"/>
                    </a:lnB>
                  </a:tcPr>
                </a:tc>
                <a:tc>
                  <a:txBody>
                    <a:bodyPr/>
                    <a:lstStyle/>
                    <a:p>
                      <a:r>
                        <a:rPr lang="en-US" b="1" dirty="0"/>
                        <a:t>Unknown.</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5655512"/>
                  </a:ext>
                </a:extLst>
              </a:tr>
            </a:tbl>
          </a:graphicData>
        </a:graphic>
      </p:graphicFrame>
      <p:sp>
        <p:nvSpPr>
          <p:cNvPr id="3" name="Oval 2">
            <a:extLst>
              <a:ext uri="{FF2B5EF4-FFF2-40B4-BE49-F238E27FC236}">
                <a16:creationId xmlns:a16="http://schemas.microsoft.com/office/drawing/2014/main" id="{2DC9D50D-C89B-49B7-9A62-FAEDC3BAE813}"/>
              </a:ext>
            </a:extLst>
          </p:cNvPr>
          <p:cNvSpPr/>
          <p:nvPr/>
        </p:nvSpPr>
        <p:spPr>
          <a:xfrm>
            <a:off x="8559800" y="3691532"/>
            <a:ext cx="2895600" cy="65186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BAA7D1B-6439-45D8-9F64-B2F30949A279}"/>
              </a:ext>
            </a:extLst>
          </p:cNvPr>
          <p:cNvSpPr txBox="1"/>
          <p:nvPr/>
        </p:nvSpPr>
        <p:spPr>
          <a:xfrm>
            <a:off x="538322" y="2057400"/>
            <a:ext cx="11831478" cy="1169551"/>
          </a:xfrm>
          <a:prstGeom prst="rect">
            <a:avLst/>
          </a:prstGeom>
          <a:noFill/>
        </p:spPr>
        <p:txBody>
          <a:bodyPr wrap="square" rtlCol="0">
            <a:spAutoFit/>
          </a:bodyPr>
          <a:lstStyle/>
          <a:p>
            <a:pPr algn="l"/>
            <a:r>
              <a:rPr lang="en-US" dirty="0">
                <a:solidFill>
                  <a:schemeClr val="accent1">
                    <a:lumMod val="75000"/>
                  </a:schemeClr>
                </a:solidFill>
              </a:rPr>
              <a:t>Revenue Options Considered</a:t>
            </a:r>
          </a:p>
          <a:p>
            <a:pPr algn="l"/>
            <a:r>
              <a:rPr lang="en-US" sz="2800" dirty="0">
                <a:solidFill>
                  <a:schemeClr val="accent1">
                    <a:lumMod val="75000"/>
                  </a:schemeClr>
                </a:solidFill>
              </a:rPr>
              <a:t>Evaluated by Public Safety Advisory Committee (PSAC) and City Council</a:t>
            </a:r>
          </a:p>
        </p:txBody>
      </p:sp>
    </p:spTree>
    <p:extLst>
      <p:ext uri="{BB962C8B-B14F-4D97-AF65-F5344CB8AC3E}">
        <p14:creationId xmlns:p14="http://schemas.microsoft.com/office/powerpoint/2010/main" val="39310014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p:cNvSpPr>
          <p:nvPr/>
        </p:nvSpPr>
        <p:spPr bwMode="auto">
          <a:xfrm>
            <a:off x="-18369" y="9144000"/>
            <a:ext cx="6513979" cy="635000"/>
          </a:xfrm>
          <a:prstGeom prst="rect">
            <a:avLst/>
          </a:prstGeom>
          <a:solidFill>
            <a:srgbClr val="2D2D8A"/>
          </a:solidFill>
          <a:ln>
            <a:noFill/>
          </a:ln>
          <a:effectLst>
            <a:outerShdw blurRad="76200" algn="ctr" rotWithShape="0">
              <a:schemeClr val="bg2">
                <a:alpha val="79999"/>
              </a:schemeClr>
            </a:outerShdw>
          </a:effectLst>
        </p:spPr>
        <p:txBody>
          <a:bodyPr lIns="0" tIns="0" rIns="0" bIns="0"/>
          <a:lstStyle/>
          <a:p>
            <a:endParaRPr lang="en-US" dirty="0">
              <a:solidFill>
                <a:schemeClr val="accent6"/>
              </a:solidFill>
            </a:endParaRPr>
          </a:p>
        </p:txBody>
      </p:sp>
      <p:sp>
        <p:nvSpPr>
          <p:cNvPr id="16386" name="Rectangle 2"/>
          <p:cNvSpPr>
            <a:spLocks/>
          </p:cNvSpPr>
          <p:nvPr/>
        </p:nvSpPr>
        <p:spPr bwMode="auto">
          <a:xfrm>
            <a:off x="6502400" y="9144000"/>
            <a:ext cx="6502400" cy="635000"/>
          </a:xfrm>
          <a:prstGeom prst="rect">
            <a:avLst/>
          </a:prstGeom>
          <a:solidFill>
            <a:schemeClr val="accent1"/>
          </a:solidFill>
          <a:ln>
            <a:noFill/>
          </a:ln>
          <a:effectLst>
            <a:outerShdw blurRad="76200" algn="ctr" rotWithShape="0">
              <a:schemeClr val="bg2">
                <a:alpha val="79999"/>
              </a:schemeClr>
            </a:outerShdw>
          </a:effectLst>
          <a:extLst>
            <a:ext uri="{91240B29-F687-4f45-9708-019B960494DF}">
              <a14:hiddenLine xmlns="" xmlns:a14="http://schemas.microsoft.com/office/drawing/2010/main" w="12700">
                <a:solidFill>
                  <a:srgbClr val="2F3946">
                    <a:alpha val="84999"/>
                  </a:srgbClr>
                </a:solidFill>
                <a:miter lim="800000"/>
                <a:headEnd/>
                <a:tailEnd/>
              </a14:hiddenLine>
            </a:ext>
          </a:extLst>
        </p:spPr>
        <p:txBody>
          <a:bodyPr lIns="0" tIns="0" rIns="0" bIns="0"/>
          <a:lstStyle/>
          <a:p>
            <a:endParaRPr lang="en-US"/>
          </a:p>
        </p:txBody>
      </p:sp>
      <p:pic>
        <p:nvPicPr>
          <p:cNvPr id="16387" name="Picture 3"/>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4763" y="-25356"/>
            <a:ext cx="13033375" cy="13461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pic>
      <p:pic>
        <p:nvPicPr>
          <p:cNvPr id="16388" name="Picture 4"/>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1684000" y="8610600"/>
            <a:ext cx="1049241" cy="8727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pic>
      <p:sp>
        <p:nvSpPr>
          <p:cNvPr id="16389" name="Rectangle 5"/>
          <p:cNvSpPr>
            <a:spLocks/>
          </p:cNvSpPr>
          <p:nvPr/>
        </p:nvSpPr>
        <p:spPr bwMode="auto">
          <a:xfrm>
            <a:off x="4961000" y="9347200"/>
            <a:ext cx="3124200" cy="406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0" tIns="0" rIns="0" bIns="0"/>
          <a:lstStyle/>
          <a:p>
            <a:pPr algn="r">
              <a:lnSpc>
                <a:spcPct val="90000"/>
              </a:lnSpc>
            </a:pPr>
            <a:r>
              <a:rPr lang="en-US" sz="1500" b="1" dirty="0">
                <a:solidFill>
                  <a:srgbClr val="D5D4D6"/>
                </a:solidFill>
                <a:latin typeface="Arial" charset="0"/>
                <a:ea typeface="ＭＳ Ｐゴシック" charset="0"/>
                <a:cs typeface="Arial" charset="0"/>
                <a:sym typeface="Arial" charset="0"/>
              </a:rPr>
              <a:t>CHULA VISTA   PUBLIC SAFETY</a:t>
            </a:r>
          </a:p>
        </p:txBody>
      </p:sp>
      <p:sp>
        <p:nvSpPr>
          <p:cNvPr id="16390" name="Rectangle 6"/>
          <p:cNvSpPr>
            <a:spLocks/>
          </p:cNvSpPr>
          <p:nvPr/>
        </p:nvSpPr>
        <p:spPr bwMode="auto">
          <a:xfrm>
            <a:off x="863600" y="1304936"/>
            <a:ext cx="11696700" cy="901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0" tIns="0" rIns="0" bIns="0"/>
          <a:lstStyle/>
          <a:p>
            <a:pPr>
              <a:lnSpc>
                <a:spcPct val="90000"/>
              </a:lnSpc>
            </a:pPr>
            <a:br>
              <a:rPr lang="en-US" sz="4400" b="1" dirty="0">
                <a:solidFill>
                  <a:srgbClr val="D5D4D6"/>
                </a:solidFill>
                <a:latin typeface="Arial" charset="0"/>
                <a:ea typeface="ＭＳ Ｐゴシック" charset="0"/>
                <a:cs typeface="Arial" charset="0"/>
                <a:sym typeface="Arial" charset="0"/>
              </a:rPr>
            </a:br>
            <a:endParaRPr lang="en-US" sz="5000" b="1" dirty="0">
              <a:solidFill>
                <a:srgbClr val="D5D4D6"/>
              </a:solidFill>
              <a:latin typeface="Arial" charset="0"/>
              <a:ea typeface="ＭＳ Ｐゴシック" charset="0"/>
              <a:cs typeface="Arial" charset="0"/>
              <a:sym typeface="Arial" charset="0"/>
            </a:endParaRPr>
          </a:p>
        </p:txBody>
      </p:sp>
      <p:pic>
        <p:nvPicPr>
          <p:cNvPr id="2" name="Picture 1" descr="CVPDpatch.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77800" y="8534400"/>
            <a:ext cx="847438" cy="1053974"/>
          </a:xfrm>
          <a:prstGeom prst="rect">
            <a:avLst/>
          </a:prstGeom>
        </p:spPr>
      </p:pic>
      <p:sp>
        <p:nvSpPr>
          <p:cNvPr id="4" name="Rectangle 3"/>
          <p:cNvSpPr/>
          <p:nvPr/>
        </p:nvSpPr>
        <p:spPr>
          <a:xfrm>
            <a:off x="711200" y="1905000"/>
            <a:ext cx="9677400" cy="5535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C83FC889-34F8-4441-B24C-535862F70388}"/>
              </a:ext>
            </a:extLst>
          </p:cNvPr>
          <p:cNvSpPr>
            <a:spLocks noGrp="1"/>
          </p:cNvSpPr>
          <p:nvPr>
            <p:ph type="title"/>
          </p:nvPr>
        </p:nvSpPr>
        <p:spPr>
          <a:xfrm>
            <a:off x="632362" y="1320755"/>
            <a:ext cx="11216640" cy="1083780"/>
          </a:xfrm>
        </p:spPr>
        <p:txBody>
          <a:bodyPr>
            <a:normAutofit/>
          </a:bodyPr>
          <a:lstStyle/>
          <a:p>
            <a:r>
              <a:rPr lang="en-US" sz="4800" dirty="0">
                <a:latin typeface="Arial" charset="0"/>
                <a:ea typeface="ＭＳ Ｐゴシック" charset="0"/>
                <a:cs typeface="Arial" charset="0"/>
              </a:rPr>
              <a:t>Two-Phase Staffing Plan</a:t>
            </a:r>
            <a:endParaRPr lang="en-US" dirty="0"/>
          </a:p>
        </p:txBody>
      </p:sp>
      <p:graphicFrame>
        <p:nvGraphicFramePr>
          <p:cNvPr id="21" name="Content Placeholder 3">
            <a:extLst>
              <a:ext uri="{FF2B5EF4-FFF2-40B4-BE49-F238E27FC236}">
                <a16:creationId xmlns:a16="http://schemas.microsoft.com/office/drawing/2014/main" id="{2ACB9456-A2E4-4814-8454-2183A5C276DA}"/>
              </a:ext>
            </a:extLst>
          </p:cNvPr>
          <p:cNvGraphicFramePr>
            <a:graphicFrameLocks noGrp="1"/>
          </p:cNvGraphicFramePr>
          <p:nvPr>
            <p:ph idx="1"/>
            <p:extLst/>
          </p:nvPr>
        </p:nvGraphicFramePr>
        <p:xfrm>
          <a:off x="1412650" y="2915412"/>
          <a:ext cx="9656064" cy="5923788"/>
        </p:xfrm>
        <a:graphic>
          <a:graphicData uri="http://schemas.openxmlformats.org/drawingml/2006/table">
            <a:tbl>
              <a:tblPr firstRow="1" bandRow="1">
                <a:tableStyleId>{5C22544A-7EE6-4342-B048-85BDC9FD1C3A}</a:tableStyleId>
              </a:tblPr>
              <a:tblGrid>
                <a:gridCol w="4800600">
                  <a:extLst>
                    <a:ext uri="{9D8B030D-6E8A-4147-A177-3AD203B41FA5}">
                      <a16:colId xmlns:a16="http://schemas.microsoft.com/office/drawing/2014/main" val="1179449635"/>
                    </a:ext>
                  </a:extLst>
                </a:gridCol>
                <a:gridCol w="1524000">
                  <a:extLst>
                    <a:ext uri="{9D8B030D-6E8A-4147-A177-3AD203B41FA5}">
                      <a16:colId xmlns:a16="http://schemas.microsoft.com/office/drawing/2014/main" val="4275698985"/>
                    </a:ext>
                  </a:extLst>
                </a:gridCol>
                <a:gridCol w="1575816">
                  <a:extLst>
                    <a:ext uri="{9D8B030D-6E8A-4147-A177-3AD203B41FA5}">
                      <a16:colId xmlns:a16="http://schemas.microsoft.com/office/drawing/2014/main" val="821564828"/>
                    </a:ext>
                  </a:extLst>
                </a:gridCol>
                <a:gridCol w="1755648">
                  <a:extLst>
                    <a:ext uri="{9D8B030D-6E8A-4147-A177-3AD203B41FA5}">
                      <a16:colId xmlns:a16="http://schemas.microsoft.com/office/drawing/2014/main" val="140600898"/>
                    </a:ext>
                  </a:extLst>
                </a:gridCol>
              </a:tblGrid>
              <a:tr h="448666">
                <a:tc>
                  <a:txBody>
                    <a:bodyPr/>
                    <a:lstStyle/>
                    <a:p>
                      <a:pPr marL="0" marR="0">
                        <a:lnSpc>
                          <a:spcPct val="115000"/>
                        </a:lnSpc>
                        <a:spcBef>
                          <a:spcPts val="0"/>
                        </a:spcBef>
                        <a:spcAft>
                          <a:spcPts val="0"/>
                        </a:spcAft>
                      </a:pPr>
                      <a:r>
                        <a:rPr lang="en-US" sz="2600" dirty="0">
                          <a:effectLst/>
                          <a:latin typeface="Calibri" panose="020F0502020204030204" pitchFamily="34" charset="0"/>
                          <a:ea typeface="Calibri" panose="020F0502020204030204" pitchFamily="34" charset="0"/>
                          <a:cs typeface="Times New Roman" panose="02020603050405020304" pitchFamily="18" charset="0"/>
                        </a:rPr>
                        <a:t>Positions</a:t>
                      </a:r>
                    </a:p>
                  </a:txBody>
                  <a:tcPr marL="73152" marR="73152"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marR="0" algn="ctr">
                        <a:lnSpc>
                          <a:spcPct val="115000"/>
                        </a:lnSpc>
                        <a:spcBef>
                          <a:spcPts val="0"/>
                        </a:spcBef>
                        <a:spcAft>
                          <a:spcPts val="0"/>
                        </a:spcAft>
                      </a:pPr>
                      <a:r>
                        <a:rPr lang="en-US" sz="2600" dirty="0">
                          <a:effectLst/>
                          <a:latin typeface="Calibri" panose="020F0502020204030204" pitchFamily="34" charset="0"/>
                          <a:ea typeface="Calibri" panose="020F0502020204030204" pitchFamily="34" charset="0"/>
                          <a:cs typeface="Times New Roman" panose="02020603050405020304" pitchFamily="18" charset="0"/>
                        </a:rPr>
                        <a:t>Phase I</a:t>
                      </a:r>
                    </a:p>
                  </a:txBody>
                  <a:tcPr marL="73152" marR="73152" marT="0" marB="0">
                    <a:lnT w="12700" cap="flat" cmpd="sng" algn="ctr">
                      <a:solidFill>
                        <a:schemeClr val="tx1"/>
                      </a:solidFill>
                      <a:prstDash val="solid"/>
                      <a:round/>
                      <a:headEnd type="none" w="med" len="med"/>
                      <a:tailEnd type="none" w="med" len="med"/>
                    </a:lnT>
                  </a:tcPr>
                </a:tc>
                <a:tc>
                  <a:txBody>
                    <a:bodyPr/>
                    <a:lstStyle/>
                    <a:p>
                      <a:pPr marL="0" marR="0" algn="ctr">
                        <a:lnSpc>
                          <a:spcPct val="115000"/>
                        </a:lnSpc>
                        <a:spcBef>
                          <a:spcPts val="0"/>
                        </a:spcBef>
                        <a:spcAft>
                          <a:spcPts val="0"/>
                        </a:spcAft>
                      </a:pPr>
                      <a:r>
                        <a:rPr lang="en-US" sz="2600">
                          <a:effectLst/>
                          <a:latin typeface="Calibri" panose="020F0502020204030204" pitchFamily="34" charset="0"/>
                          <a:ea typeface="Calibri" panose="020F0502020204030204" pitchFamily="34" charset="0"/>
                          <a:cs typeface="Times New Roman" panose="02020603050405020304" pitchFamily="18" charset="0"/>
                        </a:rPr>
                        <a:t>Phase II</a:t>
                      </a:r>
                    </a:p>
                  </a:txBody>
                  <a:tcPr marL="73152" marR="73152" marT="0" marB="0">
                    <a:lnT w="12700" cap="flat" cmpd="sng" algn="ctr">
                      <a:solidFill>
                        <a:schemeClr val="tx1"/>
                      </a:solidFill>
                      <a:prstDash val="solid"/>
                      <a:round/>
                      <a:headEnd type="none" w="med" len="med"/>
                      <a:tailEnd type="none" w="med" len="med"/>
                    </a:lnT>
                  </a:tcPr>
                </a:tc>
                <a:tc>
                  <a:txBody>
                    <a:bodyPr/>
                    <a:lstStyle/>
                    <a:p>
                      <a:pPr marL="0" marR="0" algn="ctr">
                        <a:lnSpc>
                          <a:spcPct val="115000"/>
                        </a:lnSpc>
                        <a:spcBef>
                          <a:spcPts val="0"/>
                        </a:spcBef>
                        <a:spcAft>
                          <a:spcPts val="0"/>
                        </a:spcAft>
                      </a:pPr>
                      <a:r>
                        <a:rPr lang="en-US" sz="2600" dirty="0">
                          <a:effectLst/>
                          <a:latin typeface="Calibri" panose="020F0502020204030204" pitchFamily="34" charset="0"/>
                          <a:ea typeface="Calibri" panose="020F0502020204030204" pitchFamily="34" charset="0"/>
                          <a:cs typeface="Times New Roman" panose="02020603050405020304" pitchFamily="18" charset="0"/>
                        </a:rPr>
                        <a:t>Total</a:t>
                      </a:r>
                    </a:p>
                  </a:txBody>
                  <a:tcPr marL="73152" marR="73152"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205809994"/>
                  </a:ext>
                </a:extLst>
              </a:tr>
              <a:tr h="448666">
                <a:tc>
                  <a:txBody>
                    <a:bodyPr/>
                    <a:lstStyle/>
                    <a:p>
                      <a:pPr marL="0" marR="0">
                        <a:lnSpc>
                          <a:spcPct val="115000"/>
                        </a:lnSpc>
                        <a:spcBef>
                          <a:spcPts val="0"/>
                        </a:spcBef>
                        <a:spcAft>
                          <a:spcPts val="0"/>
                        </a:spcAft>
                      </a:pPr>
                      <a:r>
                        <a:rPr lang="en-US" sz="2600" dirty="0">
                          <a:effectLst/>
                          <a:latin typeface="Calibri" panose="020F0502020204030204" pitchFamily="34" charset="0"/>
                          <a:ea typeface="Calibri" panose="020F0502020204030204" pitchFamily="34" charset="0"/>
                          <a:cs typeface="Times New Roman" panose="02020603050405020304" pitchFamily="18" charset="0"/>
                        </a:rPr>
                        <a:t>Peace Officers</a:t>
                      </a:r>
                    </a:p>
                  </a:txBody>
                  <a:tcPr marL="73152" marR="73152" marT="0" marB="0">
                    <a:lnL w="12700" cap="flat" cmpd="sng" algn="ctr">
                      <a:solidFill>
                        <a:schemeClr val="tx1"/>
                      </a:solidFill>
                      <a:prstDash val="solid"/>
                      <a:round/>
                      <a:headEnd type="none" w="med" len="med"/>
                      <a:tailEnd type="none" w="med" len="med"/>
                    </a:lnL>
                  </a:tcPr>
                </a:tc>
                <a:tc>
                  <a:txBody>
                    <a:bodyPr/>
                    <a:lstStyle/>
                    <a:p>
                      <a:pPr marL="0" marR="0" algn="ctr">
                        <a:lnSpc>
                          <a:spcPct val="115000"/>
                        </a:lnSpc>
                        <a:spcBef>
                          <a:spcPts val="0"/>
                        </a:spcBef>
                        <a:spcAft>
                          <a:spcPts val="0"/>
                        </a:spcAft>
                      </a:pPr>
                      <a:r>
                        <a:rPr lang="en-US" sz="2600" dirty="0">
                          <a:effectLst/>
                          <a:latin typeface="Calibri" panose="020F0502020204030204" pitchFamily="34" charset="0"/>
                          <a:ea typeface="Calibri" panose="020F0502020204030204" pitchFamily="34" charset="0"/>
                          <a:cs typeface="Times New Roman" panose="02020603050405020304" pitchFamily="18" charset="0"/>
                        </a:rPr>
                        <a:t>16</a:t>
                      </a:r>
                    </a:p>
                  </a:txBody>
                  <a:tcPr marL="73152" marR="73152" marT="0" marB="0"/>
                </a:tc>
                <a:tc>
                  <a:txBody>
                    <a:bodyPr/>
                    <a:lstStyle/>
                    <a:p>
                      <a:pPr marL="0" marR="0" algn="ctr">
                        <a:lnSpc>
                          <a:spcPct val="115000"/>
                        </a:lnSpc>
                        <a:spcBef>
                          <a:spcPts val="0"/>
                        </a:spcBef>
                        <a:spcAft>
                          <a:spcPts val="0"/>
                        </a:spcAft>
                      </a:pPr>
                      <a:r>
                        <a:rPr lang="en-US" sz="2600">
                          <a:effectLst/>
                          <a:latin typeface="Calibri" panose="020F0502020204030204" pitchFamily="34" charset="0"/>
                          <a:ea typeface="Calibri" panose="020F0502020204030204" pitchFamily="34" charset="0"/>
                          <a:cs typeface="Times New Roman" panose="02020603050405020304" pitchFamily="18" charset="0"/>
                        </a:rPr>
                        <a:t>11</a:t>
                      </a:r>
                    </a:p>
                  </a:txBody>
                  <a:tcPr marL="73152" marR="73152" marT="0" marB="0"/>
                </a:tc>
                <a:tc>
                  <a:txBody>
                    <a:bodyPr/>
                    <a:lstStyle/>
                    <a:p>
                      <a:pPr marL="0" marR="0" algn="ctr">
                        <a:lnSpc>
                          <a:spcPct val="115000"/>
                        </a:lnSpc>
                        <a:spcBef>
                          <a:spcPts val="0"/>
                        </a:spcBef>
                        <a:spcAft>
                          <a:spcPts val="0"/>
                        </a:spcAft>
                      </a:pPr>
                      <a:r>
                        <a:rPr lang="en-US" sz="2600" dirty="0">
                          <a:effectLst/>
                          <a:latin typeface="Calibri" panose="020F0502020204030204" pitchFamily="34" charset="0"/>
                          <a:ea typeface="Calibri" panose="020F0502020204030204" pitchFamily="34" charset="0"/>
                          <a:cs typeface="Times New Roman" panose="02020603050405020304" pitchFamily="18" charset="0"/>
                        </a:rPr>
                        <a:t>27</a:t>
                      </a:r>
                    </a:p>
                  </a:txBody>
                  <a:tcPr marL="73152" marR="73152" marT="0" marB="0">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89096621"/>
                  </a:ext>
                </a:extLst>
              </a:tr>
              <a:tr h="448666">
                <a:tc>
                  <a:txBody>
                    <a:bodyPr/>
                    <a:lstStyle/>
                    <a:p>
                      <a:pPr marL="0" marR="0">
                        <a:lnSpc>
                          <a:spcPct val="115000"/>
                        </a:lnSpc>
                        <a:spcBef>
                          <a:spcPts val="0"/>
                        </a:spcBef>
                        <a:spcAft>
                          <a:spcPts val="0"/>
                        </a:spcAft>
                      </a:pPr>
                      <a:r>
                        <a:rPr lang="en-US" sz="2600" dirty="0">
                          <a:effectLst/>
                          <a:latin typeface="Calibri" panose="020F0502020204030204" pitchFamily="34" charset="0"/>
                          <a:ea typeface="Calibri" panose="020F0502020204030204" pitchFamily="34" charset="0"/>
                          <a:cs typeface="Times New Roman" panose="02020603050405020304" pitchFamily="18" charset="0"/>
                        </a:rPr>
                        <a:t>Police Agents</a:t>
                      </a:r>
                    </a:p>
                  </a:txBody>
                  <a:tcPr marL="73152" marR="73152" marT="0" marB="0">
                    <a:lnL w="12700" cap="flat" cmpd="sng" algn="ctr">
                      <a:solidFill>
                        <a:schemeClr val="tx1"/>
                      </a:solidFill>
                      <a:prstDash val="solid"/>
                      <a:round/>
                      <a:headEnd type="none" w="med" len="med"/>
                      <a:tailEnd type="none" w="med" len="med"/>
                    </a:lnL>
                  </a:tcPr>
                </a:tc>
                <a:tc>
                  <a:txBody>
                    <a:bodyPr/>
                    <a:lstStyle/>
                    <a:p>
                      <a:pPr marL="0" marR="0" algn="ctr">
                        <a:lnSpc>
                          <a:spcPct val="115000"/>
                        </a:lnSpc>
                        <a:spcBef>
                          <a:spcPts val="0"/>
                        </a:spcBef>
                        <a:spcAft>
                          <a:spcPts val="0"/>
                        </a:spcAft>
                      </a:pPr>
                      <a:r>
                        <a:rPr lang="en-US" sz="2600" dirty="0">
                          <a:effectLst/>
                          <a:latin typeface="Calibri" panose="020F0502020204030204" pitchFamily="34" charset="0"/>
                          <a:ea typeface="Calibri" panose="020F0502020204030204" pitchFamily="34" charset="0"/>
                          <a:cs typeface="Times New Roman" panose="02020603050405020304" pitchFamily="18" charset="0"/>
                        </a:rPr>
                        <a:t>8</a:t>
                      </a:r>
                    </a:p>
                  </a:txBody>
                  <a:tcPr marL="73152" marR="73152" marT="0" marB="0"/>
                </a:tc>
                <a:tc>
                  <a:txBody>
                    <a:bodyPr/>
                    <a:lstStyle/>
                    <a:p>
                      <a:pPr marL="0" marR="0" algn="ctr">
                        <a:lnSpc>
                          <a:spcPct val="115000"/>
                        </a:lnSpc>
                        <a:spcBef>
                          <a:spcPts val="0"/>
                        </a:spcBef>
                        <a:spcAft>
                          <a:spcPts val="0"/>
                        </a:spcAft>
                      </a:pPr>
                      <a:r>
                        <a:rPr lang="en-US" sz="2600">
                          <a:effectLst/>
                          <a:latin typeface="Calibri" panose="020F0502020204030204" pitchFamily="34" charset="0"/>
                          <a:ea typeface="Calibri" panose="020F0502020204030204" pitchFamily="34" charset="0"/>
                          <a:cs typeface="Times New Roman" panose="02020603050405020304" pitchFamily="18" charset="0"/>
                        </a:rPr>
                        <a:t>2</a:t>
                      </a:r>
                    </a:p>
                  </a:txBody>
                  <a:tcPr marL="73152" marR="73152" marT="0" marB="0"/>
                </a:tc>
                <a:tc>
                  <a:txBody>
                    <a:bodyPr/>
                    <a:lstStyle/>
                    <a:p>
                      <a:pPr marL="0" marR="0" algn="ctr">
                        <a:lnSpc>
                          <a:spcPct val="115000"/>
                        </a:lnSpc>
                        <a:spcBef>
                          <a:spcPts val="0"/>
                        </a:spcBef>
                        <a:spcAft>
                          <a:spcPts val="0"/>
                        </a:spcAft>
                      </a:pPr>
                      <a:r>
                        <a:rPr lang="en-US" sz="2600" dirty="0">
                          <a:effectLst/>
                          <a:latin typeface="Calibri" panose="020F0502020204030204" pitchFamily="34" charset="0"/>
                          <a:ea typeface="Calibri" panose="020F0502020204030204" pitchFamily="34" charset="0"/>
                          <a:cs typeface="Times New Roman" panose="02020603050405020304" pitchFamily="18" charset="0"/>
                        </a:rPr>
                        <a:t>10</a:t>
                      </a:r>
                    </a:p>
                  </a:txBody>
                  <a:tcPr marL="73152" marR="73152" marT="0" marB="0">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205356350"/>
                  </a:ext>
                </a:extLst>
              </a:tr>
              <a:tr h="448666">
                <a:tc>
                  <a:txBody>
                    <a:bodyPr/>
                    <a:lstStyle/>
                    <a:p>
                      <a:pPr marL="0" marR="0">
                        <a:lnSpc>
                          <a:spcPct val="115000"/>
                        </a:lnSpc>
                        <a:spcBef>
                          <a:spcPts val="0"/>
                        </a:spcBef>
                        <a:spcAft>
                          <a:spcPts val="0"/>
                        </a:spcAft>
                      </a:pPr>
                      <a:r>
                        <a:rPr lang="en-US" sz="2600" dirty="0">
                          <a:effectLst/>
                          <a:latin typeface="Calibri" panose="020F0502020204030204" pitchFamily="34" charset="0"/>
                          <a:ea typeface="Calibri" panose="020F0502020204030204" pitchFamily="34" charset="0"/>
                          <a:cs typeface="Times New Roman" panose="02020603050405020304" pitchFamily="18" charset="0"/>
                        </a:rPr>
                        <a:t>Police Sergeants</a:t>
                      </a:r>
                    </a:p>
                  </a:txBody>
                  <a:tcPr marL="73152" marR="73152" marT="0" marB="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600" dirty="0">
                          <a:effectLst/>
                          <a:latin typeface="Calibri" panose="020F0502020204030204" pitchFamily="34" charset="0"/>
                          <a:ea typeface="Calibri" panose="020F0502020204030204" pitchFamily="34" charset="0"/>
                          <a:cs typeface="Times New Roman" panose="02020603050405020304" pitchFamily="18" charset="0"/>
                        </a:rPr>
                        <a:t>5</a:t>
                      </a:r>
                    </a:p>
                  </a:txBody>
                  <a:tcPr marL="73152" marR="73152" marT="0" marB="0">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600">
                          <a:effectLst/>
                          <a:latin typeface="Calibri" panose="020F0502020204030204" pitchFamily="34" charset="0"/>
                          <a:ea typeface="Calibri" panose="020F0502020204030204" pitchFamily="34" charset="0"/>
                          <a:cs typeface="Times New Roman" panose="02020603050405020304" pitchFamily="18" charset="0"/>
                        </a:rPr>
                        <a:t>1</a:t>
                      </a:r>
                    </a:p>
                  </a:txBody>
                  <a:tcPr marL="73152" marR="73152" marT="0" marB="0">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600" dirty="0">
                          <a:effectLst/>
                          <a:latin typeface="Calibri" panose="020F0502020204030204" pitchFamily="34" charset="0"/>
                          <a:ea typeface="Calibri" panose="020F0502020204030204" pitchFamily="34" charset="0"/>
                          <a:cs typeface="Times New Roman" panose="02020603050405020304" pitchFamily="18" charset="0"/>
                        </a:rPr>
                        <a:t>6</a:t>
                      </a:r>
                    </a:p>
                  </a:txBody>
                  <a:tcPr marL="73152" marR="73152" marT="0" marB="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11429586"/>
                  </a:ext>
                </a:extLst>
              </a:tr>
              <a:tr h="448666">
                <a:tc>
                  <a:txBody>
                    <a:bodyPr/>
                    <a:lstStyle/>
                    <a:p>
                      <a:pPr marL="0" marR="0">
                        <a:lnSpc>
                          <a:spcPct val="115000"/>
                        </a:lnSpc>
                        <a:spcBef>
                          <a:spcPts val="0"/>
                        </a:spcBef>
                        <a:spcAft>
                          <a:spcPts val="0"/>
                        </a:spcAft>
                      </a:pPr>
                      <a:r>
                        <a:rPr lang="en-US" sz="2600">
                          <a:effectLst/>
                          <a:latin typeface="Calibri" panose="020F0502020204030204" pitchFamily="34" charset="0"/>
                          <a:ea typeface="Calibri" panose="020F0502020204030204" pitchFamily="34" charset="0"/>
                          <a:cs typeface="Times New Roman" panose="02020603050405020304" pitchFamily="18" charset="0"/>
                        </a:rPr>
                        <a:t>Total Sworn</a:t>
                      </a:r>
                    </a:p>
                  </a:txBody>
                  <a:tcPr marL="73152" marR="73152"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600">
                          <a:effectLst/>
                          <a:latin typeface="Calibri" panose="020F0502020204030204" pitchFamily="34" charset="0"/>
                          <a:ea typeface="Calibri" panose="020F0502020204030204" pitchFamily="34" charset="0"/>
                          <a:cs typeface="Times New Roman" panose="02020603050405020304" pitchFamily="18" charset="0"/>
                        </a:rPr>
                        <a:t>29</a:t>
                      </a:r>
                    </a:p>
                  </a:txBody>
                  <a:tcPr marL="73152" marR="73152"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600">
                          <a:effectLst/>
                          <a:latin typeface="Calibri" panose="020F0502020204030204" pitchFamily="34" charset="0"/>
                          <a:ea typeface="Calibri" panose="020F0502020204030204" pitchFamily="34" charset="0"/>
                          <a:cs typeface="Times New Roman" panose="02020603050405020304" pitchFamily="18" charset="0"/>
                        </a:rPr>
                        <a:t>14</a:t>
                      </a:r>
                    </a:p>
                  </a:txBody>
                  <a:tcPr marL="73152" marR="73152"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600" dirty="0">
                          <a:effectLst/>
                          <a:latin typeface="Calibri" panose="020F0502020204030204" pitchFamily="34" charset="0"/>
                          <a:ea typeface="Calibri" panose="020F0502020204030204" pitchFamily="34" charset="0"/>
                          <a:cs typeface="Times New Roman" panose="02020603050405020304" pitchFamily="18" charset="0"/>
                        </a:rPr>
                        <a:t>43</a:t>
                      </a:r>
                    </a:p>
                  </a:txBody>
                  <a:tcPr marL="73152" marR="73152"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48873233"/>
                  </a:ext>
                </a:extLst>
              </a:tr>
              <a:tr h="448666">
                <a:tc>
                  <a:txBody>
                    <a:bodyPr/>
                    <a:lstStyle/>
                    <a:p>
                      <a:pPr marL="0" marR="0">
                        <a:lnSpc>
                          <a:spcPct val="115000"/>
                        </a:lnSpc>
                        <a:spcBef>
                          <a:spcPts val="0"/>
                        </a:spcBef>
                        <a:spcAft>
                          <a:spcPts val="0"/>
                        </a:spcAft>
                      </a:pPr>
                      <a:r>
                        <a:rPr lang="en-US" sz="2600">
                          <a:effectLst/>
                          <a:latin typeface="Calibri" panose="020F0502020204030204" pitchFamily="34" charset="0"/>
                          <a:ea typeface="Calibri" panose="020F0502020204030204" pitchFamily="34" charset="0"/>
                          <a:cs typeface="Times New Roman" panose="02020603050405020304" pitchFamily="18" charset="0"/>
                        </a:rPr>
                        <a:t>Civilian Background Investigator</a:t>
                      </a:r>
                    </a:p>
                  </a:txBody>
                  <a:tcPr marL="73152" marR="73152"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marR="0" algn="ctr">
                        <a:lnSpc>
                          <a:spcPct val="115000"/>
                        </a:lnSpc>
                        <a:spcBef>
                          <a:spcPts val="0"/>
                        </a:spcBef>
                        <a:spcAft>
                          <a:spcPts val="0"/>
                        </a:spcAft>
                      </a:pPr>
                      <a:r>
                        <a:rPr lang="en-US" sz="2600">
                          <a:effectLst/>
                          <a:latin typeface="Calibri" panose="020F0502020204030204" pitchFamily="34" charset="0"/>
                          <a:ea typeface="Calibri" panose="020F0502020204030204" pitchFamily="34" charset="0"/>
                          <a:cs typeface="Times New Roman" panose="02020603050405020304" pitchFamily="18" charset="0"/>
                        </a:rPr>
                        <a:t>2</a:t>
                      </a:r>
                    </a:p>
                  </a:txBody>
                  <a:tcPr marL="73152" marR="73152" marT="0" marB="0">
                    <a:lnT w="12700" cap="flat" cmpd="sng" algn="ctr">
                      <a:solidFill>
                        <a:schemeClr val="tx1"/>
                      </a:solidFill>
                      <a:prstDash val="solid"/>
                      <a:round/>
                      <a:headEnd type="none" w="med" len="med"/>
                      <a:tailEnd type="none" w="med" len="med"/>
                    </a:lnT>
                  </a:tcPr>
                </a:tc>
                <a:tc>
                  <a:txBody>
                    <a:bodyPr/>
                    <a:lstStyle/>
                    <a:p>
                      <a:pPr marL="0" marR="0" algn="ctr">
                        <a:lnSpc>
                          <a:spcPct val="115000"/>
                        </a:lnSpc>
                        <a:spcBef>
                          <a:spcPts val="0"/>
                        </a:spcBef>
                        <a:spcAft>
                          <a:spcPts val="0"/>
                        </a:spcAft>
                      </a:pPr>
                      <a:r>
                        <a:rPr lang="en-US" sz="2600" dirty="0">
                          <a:effectLst/>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73152" marR="73152" marT="0" marB="0">
                    <a:lnT w="12700" cap="flat" cmpd="sng" algn="ctr">
                      <a:solidFill>
                        <a:schemeClr val="tx1"/>
                      </a:solidFill>
                      <a:prstDash val="solid"/>
                      <a:round/>
                      <a:headEnd type="none" w="med" len="med"/>
                      <a:tailEnd type="none" w="med" len="med"/>
                    </a:lnT>
                  </a:tcPr>
                </a:tc>
                <a:tc>
                  <a:txBody>
                    <a:bodyPr/>
                    <a:lstStyle/>
                    <a:p>
                      <a:pPr marL="0" marR="0" algn="ctr">
                        <a:lnSpc>
                          <a:spcPct val="115000"/>
                        </a:lnSpc>
                        <a:spcBef>
                          <a:spcPts val="0"/>
                        </a:spcBef>
                        <a:spcAft>
                          <a:spcPts val="0"/>
                        </a:spcAft>
                      </a:pPr>
                      <a:r>
                        <a:rPr lang="en-US" sz="2600" dirty="0">
                          <a:effectLst/>
                          <a:latin typeface="Calibri" panose="020F0502020204030204" pitchFamily="34" charset="0"/>
                          <a:ea typeface="Calibri" panose="020F0502020204030204" pitchFamily="34" charset="0"/>
                          <a:cs typeface="Times New Roman" panose="02020603050405020304" pitchFamily="18" charset="0"/>
                        </a:rPr>
                        <a:t>2</a:t>
                      </a:r>
                    </a:p>
                  </a:txBody>
                  <a:tcPr marL="73152" marR="73152"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48724382"/>
                  </a:ext>
                </a:extLst>
              </a:tr>
              <a:tr h="448666">
                <a:tc>
                  <a:txBody>
                    <a:bodyPr/>
                    <a:lstStyle/>
                    <a:p>
                      <a:pPr marL="0" marR="0">
                        <a:lnSpc>
                          <a:spcPct val="115000"/>
                        </a:lnSpc>
                        <a:spcBef>
                          <a:spcPts val="0"/>
                        </a:spcBef>
                        <a:spcAft>
                          <a:spcPts val="0"/>
                        </a:spcAft>
                      </a:pPr>
                      <a:r>
                        <a:rPr lang="en-US" sz="2600" dirty="0">
                          <a:effectLst/>
                          <a:latin typeface="Calibri" panose="020F0502020204030204" pitchFamily="34" charset="0"/>
                          <a:ea typeface="Calibri" panose="020F0502020204030204" pitchFamily="34" charset="0"/>
                          <a:cs typeface="Times New Roman" panose="02020603050405020304" pitchFamily="18" charset="0"/>
                        </a:rPr>
                        <a:t>Community Services Officer</a:t>
                      </a:r>
                    </a:p>
                  </a:txBody>
                  <a:tcPr marL="73152" marR="73152" marT="0" marB="0">
                    <a:lnL w="12700" cap="flat" cmpd="sng" algn="ctr">
                      <a:solidFill>
                        <a:schemeClr val="tx1"/>
                      </a:solidFill>
                      <a:prstDash val="solid"/>
                      <a:round/>
                      <a:headEnd type="none" w="med" len="med"/>
                      <a:tailEnd type="none" w="med" len="med"/>
                    </a:lnL>
                  </a:tcPr>
                </a:tc>
                <a:tc>
                  <a:txBody>
                    <a:bodyPr/>
                    <a:lstStyle/>
                    <a:p>
                      <a:pPr marL="0" marR="0" algn="ctr">
                        <a:lnSpc>
                          <a:spcPct val="115000"/>
                        </a:lnSpc>
                        <a:spcBef>
                          <a:spcPts val="0"/>
                        </a:spcBef>
                        <a:spcAft>
                          <a:spcPts val="0"/>
                        </a:spcAft>
                      </a:pPr>
                      <a:r>
                        <a:rPr lang="en-US" sz="2600">
                          <a:effectLst/>
                          <a:latin typeface="Calibri" panose="020F0502020204030204" pitchFamily="34" charset="0"/>
                          <a:ea typeface="Calibri" panose="020F0502020204030204" pitchFamily="34" charset="0"/>
                          <a:cs typeface="Times New Roman" panose="02020603050405020304" pitchFamily="18" charset="0"/>
                        </a:rPr>
                        <a:t>2</a:t>
                      </a:r>
                    </a:p>
                  </a:txBody>
                  <a:tcPr marL="73152" marR="73152" marT="0" marB="0"/>
                </a:tc>
                <a:tc>
                  <a:txBody>
                    <a:bodyPr/>
                    <a:lstStyle/>
                    <a:p>
                      <a:pPr marL="0" marR="0" algn="ctr">
                        <a:lnSpc>
                          <a:spcPct val="115000"/>
                        </a:lnSpc>
                        <a:spcBef>
                          <a:spcPts val="0"/>
                        </a:spcBef>
                        <a:spcAft>
                          <a:spcPts val="0"/>
                        </a:spcAft>
                      </a:pPr>
                      <a:r>
                        <a:rPr lang="en-US" sz="2600">
                          <a:effectLst/>
                          <a:latin typeface="Calibri" panose="020F0502020204030204" pitchFamily="34" charset="0"/>
                          <a:ea typeface="Calibri" panose="020F0502020204030204" pitchFamily="34" charset="0"/>
                          <a:cs typeface="Times New Roman" panose="02020603050405020304" pitchFamily="18" charset="0"/>
                        </a:rPr>
                        <a:t>1</a:t>
                      </a:r>
                    </a:p>
                  </a:txBody>
                  <a:tcPr marL="73152" marR="73152" marT="0" marB="0"/>
                </a:tc>
                <a:tc>
                  <a:txBody>
                    <a:bodyPr/>
                    <a:lstStyle/>
                    <a:p>
                      <a:pPr marL="0" marR="0" algn="ctr">
                        <a:lnSpc>
                          <a:spcPct val="115000"/>
                        </a:lnSpc>
                        <a:spcBef>
                          <a:spcPts val="0"/>
                        </a:spcBef>
                        <a:spcAft>
                          <a:spcPts val="0"/>
                        </a:spcAft>
                      </a:pPr>
                      <a:r>
                        <a:rPr lang="en-US" sz="2600">
                          <a:effectLst/>
                          <a:latin typeface="Calibri" panose="020F0502020204030204" pitchFamily="34" charset="0"/>
                          <a:ea typeface="Calibri" panose="020F0502020204030204" pitchFamily="34" charset="0"/>
                          <a:cs typeface="Times New Roman" panose="02020603050405020304" pitchFamily="18" charset="0"/>
                        </a:rPr>
                        <a:t>3</a:t>
                      </a:r>
                    </a:p>
                  </a:txBody>
                  <a:tcPr marL="73152" marR="73152" marT="0" marB="0">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153584890"/>
                  </a:ext>
                </a:extLst>
              </a:tr>
              <a:tr h="448666">
                <a:tc>
                  <a:txBody>
                    <a:bodyPr/>
                    <a:lstStyle/>
                    <a:p>
                      <a:pPr marL="0" marR="0">
                        <a:lnSpc>
                          <a:spcPct val="115000"/>
                        </a:lnSpc>
                        <a:spcBef>
                          <a:spcPts val="0"/>
                        </a:spcBef>
                        <a:spcAft>
                          <a:spcPts val="0"/>
                        </a:spcAft>
                      </a:pPr>
                      <a:r>
                        <a:rPr lang="en-US" sz="2600" dirty="0">
                          <a:effectLst/>
                          <a:latin typeface="Calibri" panose="020F0502020204030204" pitchFamily="34" charset="0"/>
                          <a:ea typeface="Calibri" panose="020F0502020204030204" pitchFamily="34" charset="0"/>
                          <a:cs typeface="Times New Roman" panose="02020603050405020304" pitchFamily="18" charset="0"/>
                        </a:rPr>
                        <a:t>Detention Facilities Manager</a:t>
                      </a:r>
                    </a:p>
                  </a:txBody>
                  <a:tcPr marL="73152" marR="73152" marT="0" marB="0">
                    <a:lnL w="12700" cap="flat" cmpd="sng" algn="ctr">
                      <a:solidFill>
                        <a:schemeClr val="tx1"/>
                      </a:solidFill>
                      <a:prstDash val="solid"/>
                      <a:round/>
                      <a:headEnd type="none" w="med" len="med"/>
                      <a:tailEnd type="none" w="med" len="med"/>
                    </a:lnL>
                  </a:tcPr>
                </a:tc>
                <a:tc>
                  <a:txBody>
                    <a:bodyPr/>
                    <a:lstStyle/>
                    <a:p>
                      <a:pPr marL="0" marR="0" algn="ctr">
                        <a:lnSpc>
                          <a:spcPct val="115000"/>
                        </a:lnSpc>
                        <a:spcBef>
                          <a:spcPts val="0"/>
                        </a:spcBef>
                        <a:spcAft>
                          <a:spcPts val="0"/>
                        </a:spcAft>
                      </a:pPr>
                      <a:r>
                        <a:rPr lang="en-US" sz="2600">
                          <a:effectLst/>
                          <a:latin typeface="Calibri" panose="020F0502020204030204" pitchFamily="34" charset="0"/>
                          <a:ea typeface="Calibri" panose="020F0502020204030204" pitchFamily="34" charset="0"/>
                          <a:cs typeface="Times New Roman" panose="02020603050405020304" pitchFamily="18" charset="0"/>
                        </a:rPr>
                        <a:t>1</a:t>
                      </a:r>
                    </a:p>
                  </a:txBody>
                  <a:tcPr marL="73152" marR="73152" marT="0" marB="0"/>
                </a:tc>
                <a:tc>
                  <a:txBody>
                    <a:bodyPr/>
                    <a:lstStyle/>
                    <a:p>
                      <a:pPr marL="0" marR="0" algn="ctr">
                        <a:lnSpc>
                          <a:spcPct val="115000"/>
                        </a:lnSpc>
                        <a:spcBef>
                          <a:spcPts val="0"/>
                        </a:spcBef>
                        <a:spcAft>
                          <a:spcPts val="0"/>
                        </a:spcAft>
                      </a:pPr>
                      <a:r>
                        <a:rPr lang="en-US" sz="2600" dirty="0">
                          <a:effectLst/>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73152" marR="73152" marT="0" marB="0"/>
                </a:tc>
                <a:tc>
                  <a:txBody>
                    <a:bodyPr/>
                    <a:lstStyle/>
                    <a:p>
                      <a:pPr marL="0" marR="0" algn="ctr">
                        <a:lnSpc>
                          <a:spcPct val="115000"/>
                        </a:lnSpc>
                        <a:spcBef>
                          <a:spcPts val="0"/>
                        </a:spcBef>
                        <a:spcAft>
                          <a:spcPts val="0"/>
                        </a:spcAft>
                      </a:pPr>
                      <a:r>
                        <a:rPr lang="en-US" sz="2600">
                          <a:effectLst/>
                          <a:latin typeface="Calibri" panose="020F0502020204030204" pitchFamily="34" charset="0"/>
                          <a:ea typeface="Calibri" panose="020F0502020204030204" pitchFamily="34" charset="0"/>
                          <a:cs typeface="Times New Roman" panose="02020603050405020304" pitchFamily="18" charset="0"/>
                        </a:rPr>
                        <a:t>1</a:t>
                      </a:r>
                    </a:p>
                  </a:txBody>
                  <a:tcPr marL="73152" marR="73152" marT="0" marB="0">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763943068"/>
                  </a:ext>
                </a:extLst>
              </a:tr>
              <a:tr h="448666">
                <a:tc>
                  <a:txBody>
                    <a:bodyPr/>
                    <a:lstStyle/>
                    <a:p>
                      <a:pPr marL="0" marR="0">
                        <a:lnSpc>
                          <a:spcPct val="115000"/>
                        </a:lnSpc>
                        <a:spcBef>
                          <a:spcPts val="0"/>
                        </a:spcBef>
                        <a:spcAft>
                          <a:spcPts val="0"/>
                        </a:spcAft>
                      </a:pPr>
                      <a:r>
                        <a:rPr lang="en-US" sz="2600" dirty="0">
                          <a:effectLst/>
                          <a:latin typeface="Calibri" panose="020F0502020204030204" pitchFamily="34" charset="0"/>
                          <a:ea typeface="Calibri" panose="020F0502020204030204" pitchFamily="34" charset="0"/>
                          <a:cs typeface="Times New Roman" panose="02020603050405020304" pitchFamily="18" charset="0"/>
                        </a:rPr>
                        <a:t>Police </a:t>
                      </a:r>
                      <a:r>
                        <a:rPr lang="en-US" sz="2600" dirty="0" err="1">
                          <a:effectLst/>
                          <a:latin typeface="Calibri" panose="020F0502020204030204" pitchFamily="34" charset="0"/>
                          <a:ea typeface="Calibri" panose="020F0502020204030204" pitchFamily="34" charset="0"/>
                          <a:cs typeface="Times New Roman" panose="02020603050405020304" pitchFamily="18" charset="0"/>
                        </a:rPr>
                        <a:t>Comm</a:t>
                      </a:r>
                      <a:r>
                        <a:rPr lang="en-US" sz="2600" dirty="0">
                          <a:effectLst/>
                          <a:latin typeface="Calibri" panose="020F0502020204030204" pitchFamily="34" charset="0"/>
                          <a:ea typeface="Calibri" panose="020F0502020204030204" pitchFamily="34" charset="0"/>
                          <a:cs typeface="Times New Roman" panose="02020603050405020304" pitchFamily="18" charset="0"/>
                        </a:rPr>
                        <a:t> Systems Manager</a:t>
                      </a:r>
                    </a:p>
                  </a:txBody>
                  <a:tcPr marL="73152" marR="73152" marT="0" marB="0">
                    <a:lnL w="12700" cap="flat" cmpd="sng" algn="ctr">
                      <a:solidFill>
                        <a:schemeClr val="tx1"/>
                      </a:solidFill>
                      <a:prstDash val="solid"/>
                      <a:round/>
                      <a:headEnd type="none" w="med" len="med"/>
                      <a:tailEnd type="none" w="med" len="med"/>
                    </a:lnL>
                  </a:tcPr>
                </a:tc>
                <a:tc>
                  <a:txBody>
                    <a:bodyPr/>
                    <a:lstStyle/>
                    <a:p>
                      <a:pPr marL="0" marR="0" algn="ctr">
                        <a:lnSpc>
                          <a:spcPct val="115000"/>
                        </a:lnSpc>
                        <a:spcBef>
                          <a:spcPts val="0"/>
                        </a:spcBef>
                        <a:spcAft>
                          <a:spcPts val="0"/>
                        </a:spcAft>
                      </a:pPr>
                      <a:r>
                        <a:rPr lang="en-US" sz="2600">
                          <a:effectLst/>
                          <a:latin typeface="Calibri" panose="020F0502020204030204" pitchFamily="34" charset="0"/>
                          <a:ea typeface="Calibri" panose="020F0502020204030204" pitchFamily="34" charset="0"/>
                          <a:cs typeface="Times New Roman" panose="02020603050405020304" pitchFamily="18" charset="0"/>
                        </a:rPr>
                        <a:t>1</a:t>
                      </a:r>
                    </a:p>
                  </a:txBody>
                  <a:tcPr marL="73152" marR="73152" marT="0" marB="0"/>
                </a:tc>
                <a:tc>
                  <a:txBody>
                    <a:bodyPr/>
                    <a:lstStyle/>
                    <a:p>
                      <a:pPr marL="0" marR="0" algn="ctr">
                        <a:lnSpc>
                          <a:spcPct val="115000"/>
                        </a:lnSpc>
                        <a:spcBef>
                          <a:spcPts val="0"/>
                        </a:spcBef>
                        <a:spcAft>
                          <a:spcPts val="0"/>
                        </a:spcAft>
                      </a:pPr>
                      <a:r>
                        <a:rPr lang="en-US" sz="2600" dirty="0">
                          <a:effectLst/>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73152" marR="73152" marT="0" marB="0"/>
                </a:tc>
                <a:tc>
                  <a:txBody>
                    <a:bodyPr/>
                    <a:lstStyle/>
                    <a:p>
                      <a:pPr marL="0" marR="0" algn="ctr">
                        <a:lnSpc>
                          <a:spcPct val="115000"/>
                        </a:lnSpc>
                        <a:spcBef>
                          <a:spcPts val="0"/>
                        </a:spcBef>
                        <a:spcAft>
                          <a:spcPts val="0"/>
                        </a:spcAft>
                      </a:pPr>
                      <a:r>
                        <a:rPr lang="en-US" sz="2600">
                          <a:effectLst/>
                          <a:latin typeface="Calibri" panose="020F0502020204030204" pitchFamily="34" charset="0"/>
                          <a:ea typeface="Calibri" panose="020F0502020204030204" pitchFamily="34" charset="0"/>
                          <a:cs typeface="Times New Roman" panose="02020603050405020304" pitchFamily="18" charset="0"/>
                        </a:rPr>
                        <a:t>1</a:t>
                      </a:r>
                    </a:p>
                  </a:txBody>
                  <a:tcPr marL="73152" marR="73152" marT="0" marB="0">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398468721"/>
                  </a:ext>
                </a:extLst>
              </a:tr>
              <a:tr h="448666">
                <a:tc>
                  <a:txBody>
                    <a:bodyPr/>
                    <a:lstStyle/>
                    <a:p>
                      <a:pPr marL="0" marR="0">
                        <a:lnSpc>
                          <a:spcPct val="115000"/>
                        </a:lnSpc>
                        <a:spcBef>
                          <a:spcPts val="0"/>
                        </a:spcBef>
                        <a:spcAft>
                          <a:spcPts val="0"/>
                        </a:spcAft>
                      </a:pPr>
                      <a:r>
                        <a:rPr lang="en-US" sz="2600">
                          <a:effectLst/>
                          <a:latin typeface="Calibri" panose="020F0502020204030204" pitchFamily="34" charset="0"/>
                          <a:ea typeface="Calibri" panose="020F0502020204030204" pitchFamily="34" charset="0"/>
                          <a:cs typeface="Times New Roman" panose="02020603050405020304" pitchFamily="18" charset="0"/>
                        </a:rPr>
                        <a:t>Police Dispatcher</a:t>
                      </a:r>
                    </a:p>
                  </a:txBody>
                  <a:tcPr marL="73152" marR="73152" marT="0" marB="0">
                    <a:lnL w="12700" cap="flat" cmpd="sng" algn="ctr">
                      <a:solidFill>
                        <a:schemeClr val="tx1"/>
                      </a:solidFill>
                      <a:prstDash val="solid"/>
                      <a:round/>
                      <a:headEnd type="none" w="med" len="med"/>
                      <a:tailEnd type="none" w="med" len="med"/>
                    </a:lnL>
                  </a:tcPr>
                </a:tc>
                <a:tc>
                  <a:txBody>
                    <a:bodyPr/>
                    <a:lstStyle/>
                    <a:p>
                      <a:pPr marL="0" marR="0" algn="ctr">
                        <a:lnSpc>
                          <a:spcPct val="115000"/>
                        </a:lnSpc>
                        <a:spcBef>
                          <a:spcPts val="0"/>
                        </a:spcBef>
                        <a:spcAft>
                          <a:spcPts val="0"/>
                        </a:spcAft>
                      </a:pPr>
                      <a:r>
                        <a:rPr lang="en-US" sz="2600" dirty="0">
                          <a:effectLst/>
                          <a:latin typeface="Calibri" panose="020F0502020204030204" pitchFamily="34" charset="0"/>
                          <a:ea typeface="Calibri" panose="020F0502020204030204" pitchFamily="34" charset="0"/>
                          <a:cs typeface="Times New Roman" panose="02020603050405020304" pitchFamily="18" charset="0"/>
                        </a:rPr>
                        <a:t>7</a:t>
                      </a:r>
                    </a:p>
                  </a:txBody>
                  <a:tcPr marL="73152" marR="73152" marT="0" marB="0"/>
                </a:tc>
                <a:tc>
                  <a:txBody>
                    <a:bodyPr/>
                    <a:lstStyle/>
                    <a:p>
                      <a:pPr marL="0" marR="0" algn="ctr">
                        <a:lnSpc>
                          <a:spcPct val="115000"/>
                        </a:lnSpc>
                        <a:spcBef>
                          <a:spcPts val="0"/>
                        </a:spcBef>
                        <a:spcAft>
                          <a:spcPts val="0"/>
                        </a:spcAft>
                      </a:pPr>
                      <a:r>
                        <a:rPr lang="en-US" sz="2600">
                          <a:effectLst/>
                          <a:latin typeface="Calibri" panose="020F0502020204030204" pitchFamily="34" charset="0"/>
                          <a:ea typeface="Calibri" panose="020F0502020204030204" pitchFamily="34" charset="0"/>
                          <a:cs typeface="Times New Roman" panose="02020603050405020304" pitchFamily="18" charset="0"/>
                        </a:rPr>
                        <a:t>4</a:t>
                      </a:r>
                    </a:p>
                  </a:txBody>
                  <a:tcPr marL="73152" marR="73152" marT="0" marB="0"/>
                </a:tc>
                <a:tc>
                  <a:txBody>
                    <a:bodyPr/>
                    <a:lstStyle/>
                    <a:p>
                      <a:pPr marL="0" marR="0" algn="ctr">
                        <a:lnSpc>
                          <a:spcPct val="115000"/>
                        </a:lnSpc>
                        <a:spcBef>
                          <a:spcPts val="0"/>
                        </a:spcBef>
                        <a:spcAft>
                          <a:spcPts val="0"/>
                        </a:spcAft>
                      </a:pPr>
                      <a:r>
                        <a:rPr lang="en-US" sz="2600">
                          <a:effectLst/>
                          <a:latin typeface="Calibri" panose="020F0502020204030204" pitchFamily="34" charset="0"/>
                          <a:ea typeface="Calibri" panose="020F0502020204030204" pitchFamily="34" charset="0"/>
                          <a:cs typeface="Times New Roman" panose="02020603050405020304" pitchFamily="18" charset="0"/>
                        </a:rPr>
                        <a:t>11</a:t>
                      </a:r>
                    </a:p>
                  </a:txBody>
                  <a:tcPr marL="73152" marR="73152" marT="0" marB="0">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922003884"/>
                  </a:ext>
                </a:extLst>
              </a:tr>
              <a:tr h="448666">
                <a:tc>
                  <a:txBody>
                    <a:bodyPr/>
                    <a:lstStyle/>
                    <a:p>
                      <a:pPr marL="0" marR="0">
                        <a:lnSpc>
                          <a:spcPct val="115000"/>
                        </a:lnSpc>
                        <a:spcBef>
                          <a:spcPts val="0"/>
                        </a:spcBef>
                        <a:spcAft>
                          <a:spcPts val="0"/>
                        </a:spcAft>
                      </a:pPr>
                      <a:r>
                        <a:rPr lang="en-US" sz="2600">
                          <a:effectLst/>
                          <a:latin typeface="Calibri" panose="020F0502020204030204" pitchFamily="34" charset="0"/>
                          <a:ea typeface="Calibri" panose="020F0502020204030204" pitchFamily="34" charset="0"/>
                          <a:cs typeface="Times New Roman" panose="02020603050405020304" pitchFamily="18" charset="0"/>
                        </a:rPr>
                        <a:t>Sr. Police Technology Specialist</a:t>
                      </a:r>
                    </a:p>
                  </a:txBody>
                  <a:tcPr marL="73152" marR="73152" marT="0" marB="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600">
                          <a:effectLst/>
                          <a:latin typeface="Calibri" panose="020F0502020204030204" pitchFamily="34" charset="0"/>
                          <a:ea typeface="Calibri" panose="020F0502020204030204" pitchFamily="34" charset="0"/>
                          <a:cs typeface="Times New Roman" panose="02020603050405020304" pitchFamily="18" charset="0"/>
                        </a:rPr>
                        <a:t>1</a:t>
                      </a:r>
                    </a:p>
                  </a:txBody>
                  <a:tcPr marL="73152" marR="73152" marT="0" marB="0">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600" dirty="0">
                          <a:effectLst/>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73152" marR="73152" marT="0" marB="0">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600">
                          <a:effectLst/>
                          <a:latin typeface="Calibri" panose="020F0502020204030204" pitchFamily="34" charset="0"/>
                          <a:ea typeface="Calibri" panose="020F0502020204030204" pitchFamily="34" charset="0"/>
                          <a:cs typeface="Times New Roman" panose="02020603050405020304" pitchFamily="18" charset="0"/>
                        </a:rPr>
                        <a:t>1</a:t>
                      </a:r>
                    </a:p>
                  </a:txBody>
                  <a:tcPr marL="73152" marR="73152" marT="0" marB="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80474751"/>
                  </a:ext>
                </a:extLst>
              </a:tr>
              <a:tr h="448666">
                <a:tc>
                  <a:txBody>
                    <a:bodyPr/>
                    <a:lstStyle/>
                    <a:p>
                      <a:pPr marL="0" marR="0">
                        <a:lnSpc>
                          <a:spcPct val="115000"/>
                        </a:lnSpc>
                        <a:spcBef>
                          <a:spcPts val="0"/>
                        </a:spcBef>
                        <a:spcAft>
                          <a:spcPts val="0"/>
                        </a:spcAft>
                      </a:pPr>
                      <a:r>
                        <a:rPr lang="en-US" sz="2600">
                          <a:effectLst/>
                          <a:latin typeface="Calibri" panose="020F0502020204030204" pitchFamily="34" charset="0"/>
                          <a:ea typeface="Calibri" panose="020F0502020204030204" pitchFamily="34" charset="0"/>
                          <a:cs typeface="Times New Roman" panose="02020603050405020304" pitchFamily="18" charset="0"/>
                        </a:rPr>
                        <a:t>Total Non-Sworn</a:t>
                      </a:r>
                    </a:p>
                  </a:txBody>
                  <a:tcPr marL="73152" marR="73152"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600" dirty="0">
                          <a:effectLst/>
                          <a:latin typeface="Calibri" panose="020F0502020204030204" pitchFamily="34" charset="0"/>
                          <a:ea typeface="Calibri" panose="020F0502020204030204" pitchFamily="34" charset="0"/>
                          <a:cs typeface="Times New Roman" panose="02020603050405020304" pitchFamily="18" charset="0"/>
                        </a:rPr>
                        <a:t>14</a:t>
                      </a:r>
                    </a:p>
                  </a:txBody>
                  <a:tcPr marL="73152" marR="73152"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600">
                          <a:effectLst/>
                          <a:latin typeface="Calibri" panose="020F0502020204030204" pitchFamily="34" charset="0"/>
                          <a:ea typeface="Calibri" panose="020F0502020204030204" pitchFamily="34" charset="0"/>
                          <a:cs typeface="Times New Roman" panose="02020603050405020304" pitchFamily="18" charset="0"/>
                        </a:rPr>
                        <a:t>5</a:t>
                      </a:r>
                    </a:p>
                  </a:txBody>
                  <a:tcPr marL="73152" marR="73152"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600" dirty="0">
                          <a:effectLst/>
                          <a:latin typeface="Calibri" panose="020F0502020204030204" pitchFamily="34" charset="0"/>
                          <a:ea typeface="Calibri" panose="020F0502020204030204" pitchFamily="34" charset="0"/>
                          <a:cs typeface="Times New Roman" panose="02020603050405020304" pitchFamily="18" charset="0"/>
                        </a:rPr>
                        <a:t>19</a:t>
                      </a:r>
                    </a:p>
                  </a:txBody>
                  <a:tcPr marL="73152" marR="73152"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88231317"/>
                  </a:ext>
                </a:extLst>
              </a:tr>
              <a:tr h="448666">
                <a:tc>
                  <a:txBody>
                    <a:bodyPr/>
                    <a:lstStyle/>
                    <a:p>
                      <a:pPr marL="0" marR="0">
                        <a:lnSpc>
                          <a:spcPct val="115000"/>
                        </a:lnSpc>
                        <a:spcBef>
                          <a:spcPts val="0"/>
                        </a:spcBef>
                        <a:spcAft>
                          <a:spcPts val="0"/>
                        </a:spcAft>
                      </a:pPr>
                      <a:r>
                        <a:rPr lang="en-US" sz="2600" b="1" dirty="0">
                          <a:effectLst/>
                          <a:latin typeface="Calibri" panose="020F0502020204030204" pitchFamily="34" charset="0"/>
                          <a:ea typeface="Calibri" panose="020F0502020204030204" pitchFamily="34" charset="0"/>
                          <a:cs typeface="Times New Roman" panose="02020603050405020304" pitchFamily="18" charset="0"/>
                        </a:rPr>
                        <a:t>Total Police Personnel</a:t>
                      </a:r>
                    </a:p>
                  </a:txBody>
                  <a:tcPr marL="73152" marR="73152"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600" b="1" dirty="0">
                          <a:effectLst/>
                          <a:latin typeface="Calibri" panose="020F0502020204030204" pitchFamily="34" charset="0"/>
                          <a:ea typeface="Calibri" panose="020F0502020204030204" pitchFamily="34" charset="0"/>
                          <a:cs typeface="Times New Roman" panose="02020603050405020304" pitchFamily="18" charset="0"/>
                        </a:rPr>
                        <a:t>43</a:t>
                      </a:r>
                    </a:p>
                  </a:txBody>
                  <a:tcPr marL="73152" marR="73152"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600" b="1" dirty="0">
                          <a:effectLst/>
                          <a:latin typeface="Calibri" panose="020F0502020204030204" pitchFamily="34" charset="0"/>
                          <a:ea typeface="Calibri" panose="020F0502020204030204" pitchFamily="34" charset="0"/>
                          <a:cs typeface="Times New Roman" panose="02020603050405020304" pitchFamily="18" charset="0"/>
                        </a:rPr>
                        <a:t>19</a:t>
                      </a:r>
                    </a:p>
                  </a:txBody>
                  <a:tcPr marL="73152" marR="73152"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600" b="1" dirty="0">
                          <a:effectLst/>
                          <a:latin typeface="Calibri" panose="020F0502020204030204" pitchFamily="34" charset="0"/>
                          <a:ea typeface="Calibri" panose="020F0502020204030204" pitchFamily="34" charset="0"/>
                          <a:cs typeface="Times New Roman" panose="02020603050405020304" pitchFamily="18" charset="0"/>
                        </a:rPr>
                        <a:t>62</a:t>
                      </a:r>
                    </a:p>
                  </a:txBody>
                  <a:tcPr marL="73152" marR="73152"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37113753"/>
                  </a:ext>
                </a:extLst>
              </a:tr>
            </a:tbl>
          </a:graphicData>
        </a:graphic>
      </p:graphicFrame>
      <p:sp>
        <p:nvSpPr>
          <p:cNvPr id="13" name="Arrow: Bent 12">
            <a:extLst>
              <a:ext uri="{FF2B5EF4-FFF2-40B4-BE49-F238E27FC236}">
                <a16:creationId xmlns:a16="http://schemas.microsoft.com/office/drawing/2014/main" id="{CFE57197-2AED-4EC2-B469-C7190071FAAD}"/>
              </a:ext>
            </a:extLst>
          </p:cNvPr>
          <p:cNvSpPr/>
          <p:nvPr/>
        </p:nvSpPr>
        <p:spPr>
          <a:xfrm>
            <a:off x="6883400" y="2057400"/>
            <a:ext cx="2438400" cy="838200"/>
          </a:xfrm>
          <a:prstGeom prst="ben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2E12F933-A4EC-44B9-8211-D75D8F838211}"/>
              </a:ext>
            </a:extLst>
          </p:cNvPr>
          <p:cNvSpPr txBox="1"/>
          <p:nvPr/>
        </p:nvSpPr>
        <p:spPr>
          <a:xfrm>
            <a:off x="9410602" y="1696220"/>
            <a:ext cx="2971800" cy="1104245"/>
          </a:xfrm>
          <a:prstGeom prst="horizontalScroll">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US" sz="2400" b="1" dirty="0">
                <a:solidFill>
                  <a:schemeClr val="bg1"/>
                </a:solidFill>
              </a:rPr>
              <a:t>Est. revenue from ½-cent Sales Tax</a:t>
            </a:r>
          </a:p>
        </p:txBody>
      </p:sp>
    </p:spTree>
    <p:extLst>
      <p:ext uri="{BB962C8B-B14F-4D97-AF65-F5344CB8AC3E}">
        <p14:creationId xmlns:p14="http://schemas.microsoft.com/office/powerpoint/2010/main" val="12308527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p:cNvSpPr>
          <p:nvPr/>
        </p:nvSpPr>
        <p:spPr bwMode="auto">
          <a:xfrm>
            <a:off x="-18369" y="9144000"/>
            <a:ext cx="6513979" cy="635000"/>
          </a:xfrm>
          <a:prstGeom prst="rect">
            <a:avLst/>
          </a:prstGeom>
          <a:solidFill>
            <a:srgbClr val="2D2D8A"/>
          </a:solidFill>
          <a:ln>
            <a:noFill/>
          </a:ln>
          <a:effectLst>
            <a:outerShdw blurRad="76200" algn="ctr" rotWithShape="0">
              <a:schemeClr val="bg2">
                <a:alpha val="79999"/>
              </a:schemeClr>
            </a:outerShdw>
          </a:effectLst>
        </p:spPr>
        <p:txBody>
          <a:bodyPr lIns="0" tIns="0" rIns="0" bIns="0"/>
          <a:lstStyle/>
          <a:p>
            <a:endParaRPr lang="en-US" dirty="0">
              <a:solidFill>
                <a:schemeClr val="accent6"/>
              </a:solidFill>
            </a:endParaRPr>
          </a:p>
        </p:txBody>
      </p:sp>
      <p:sp>
        <p:nvSpPr>
          <p:cNvPr id="16386" name="Rectangle 2"/>
          <p:cNvSpPr>
            <a:spLocks/>
          </p:cNvSpPr>
          <p:nvPr/>
        </p:nvSpPr>
        <p:spPr bwMode="auto">
          <a:xfrm>
            <a:off x="6502400" y="9144000"/>
            <a:ext cx="6502400" cy="635000"/>
          </a:xfrm>
          <a:prstGeom prst="rect">
            <a:avLst/>
          </a:prstGeom>
          <a:solidFill>
            <a:schemeClr val="accent1"/>
          </a:solidFill>
          <a:ln>
            <a:noFill/>
          </a:ln>
          <a:effectLst>
            <a:outerShdw blurRad="76200" algn="ctr" rotWithShape="0">
              <a:schemeClr val="bg2">
                <a:alpha val="79999"/>
              </a:schemeClr>
            </a:outerShdw>
          </a:effectLst>
          <a:extLst>
            <a:ext uri="{91240B29-F687-4f45-9708-019B960494DF}">
              <a14:hiddenLine xmlns="" xmlns:a14="http://schemas.microsoft.com/office/drawing/2010/main" w="12700">
                <a:solidFill>
                  <a:srgbClr val="2F3946">
                    <a:alpha val="84999"/>
                  </a:srgbClr>
                </a:solidFill>
                <a:miter lim="800000"/>
                <a:headEnd/>
                <a:tailEnd/>
              </a14:hiddenLine>
            </a:ext>
          </a:extLst>
        </p:spPr>
        <p:txBody>
          <a:bodyPr lIns="0" tIns="0" rIns="0" bIns="0"/>
          <a:lstStyle/>
          <a:p>
            <a:endParaRPr lang="en-US"/>
          </a:p>
        </p:txBody>
      </p:sp>
      <p:pic>
        <p:nvPicPr>
          <p:cNvPr id="16387" name="Picture 3"/>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4763" y="-25356"/>
            <a:ext cx="13033375" cy="13461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pic>
      <p:pic>
        <p:nvPicPr>
          <p:cNvPr id="16388" name="Picture 4"/>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1684000" y="8610600"/>
            <a:ext cx="1049241" cy="8727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pic>
      <p:sp>
        <p:nvSpPr>
          <p:cNvPr id="16389" name="Rectangle 5"/>
          <p:cNvSpPr>
            <a:spLocks/>
          </p:cNvSpPr>
          <p:nvPr/>
        </p:nvSpPr>
        <p:spPr bwMode="auto">
          <a:xfrm>
            <a:off x="4961000" y="9347200"/>
            <a:ext cx="3124200" cy="406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0" tIns="0" rIns="0" bIns="0"/>
          <a:lstStyle/>
          <a:p>
            <a:pPr algn="r">
              <a:lnSpc>
                <a:spcPct val="90000"/>
              </a:lnSpc>
            </a:pPr>
            <a:r>
              <a:rPr lang="en-US" sz="1500" b="1" dirty="0">
                <a:solidFill>
                  <a:srgbClr val="D5D4D6"/>
                </a:solidFill>
                <a:latin typeface="Arial" charset="0"/>
                <a:ea typeface="ＭＳ Ｐゴシック" charset="0"/>
                <a:cs typeface="Arial" charset="0"/>
                <a:sym typeface="Arial" charset="0"/>
              </a:rPr>
              <a:t>CHULA VISTA   PUBLIC SAFETY</a:t>
            </a:r>
          </a:p>
        </p:txBody>
      </p:sp>
      <p:sp>
        <p:nvSpPr>
          <p:cNvPr id="16390" name="Rectangle 6"/>
          <p:cNvSpPr>
            <a:spLocks/>
          </p:cNvSpPr>
          <p:nvPr/>
        </p:nvSpPr>
        <p:spPr bwMode="auto">
          <a:xfrm>
            <a:off x="863600" y="1304936"/>
            <a:ext cx="11696700" cy="901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0" tIns="0" rIns="0" bIns="0"/>
          <a:lstStyle/>
          <a:p>
            <a:pPr>
              <a:lnSpc>
                <a:spcPct val="90000"/>
              </a:lnSpc>
            </a:pPr>
            <a:br>
              <a:rPr lang="en-US" sz="4400" b="1" dirty="0">
                <a:solidFill>
                  <a:srgbClr val="D5D4D6"/>
                </a:solidFill>
                <a:latin typeface="Arial" charset="0"/>
                <a:ea typeface="ＭＳ Ｐゴシック" charset="0"/>
                <a:cs typeface="Arial" charset="0"/>
                <a:sym typeface="Arial" charset="0"/>
              </a:rPr>
            </a:br>
            <a:endParaRPr lang="en-US" sz="5000" b="1" dirty="0">
              <a:solidFill>
                <a:srgbClr val="D5D4D6"/>
              </a:solidFill>
              <a:latin typeface="Arial" charset="0"/>
              <a:ea typeface="ＭＳ Ｐゴシック" charset="0"/>
              <a:cs typeface="Arial" charset="0"/>
              <a:sym typeface="Arial" charset="0"/>
            </a:endParaRPr>
          </a:p>
        </p:txBody>
      </p:sp>
      <p:pic>
        <p:nvPicPr>
          <p:cNvPr id="2" name="Picture 1" descr="CVPDpatch.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77800" y="8534400"/>
            <a:ext cx="847438" cy="1053974"/>
          </a:xfrm>
          <a:prstGeom prst="rect">
            <a:avLst/>
          </a:prstGeom>
        </p:spPr>
      </p:pic>
      <p:sp>
        <p:nvSpPr>
          <p:cNvPr id="4" name="Rectangle 3"/>
          <p:cNvSpPr/>
          <p:nvPr/>
        </p:nvSpPr>
        <p:spPr>
          <a:xfrm>
            <a:off x="711200" y="1905000"/>
            <a:ext cx="9677400" cy="5535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C83FC889-34F8-4441-B24C-535862F70388}"/>
              </a:ext>
            </a:extLst>
          </p:cNvPr>
          <p:cNvSpPr>
            <a:spLocks noGrp="1"/>
          </p:cNvSpPr>
          <p:nvPr>
            <p:ph type="title"/>
          </p:nvPr>
        </p:nvSpPr>
        <p:spPr>
          <a:xfrm>
            <a:off x="543278" y="1374325"/>
            <a:ext cx="11216640" cy="979923"/>
          </a:xfrm>
        </p:spPr>
        <p:txBody>
          <a:bodyPr>
            <a:normAutofit/>
          </a:bodyPr>
          <a:lstStyle/>
          <a:p>
            <a:r>
              <a:rPr lang="en-US" sz="4800" dirty="0">
                <a:latin typeface="Arial" charset="0"/>
                <a:ea typeface="ＭＳ Ｐゴシック" charset="0"/>
                <a:cs typeface="Arial" charset="0"/>
              </a:rPr>
              <a:t>Phase I Staffing Plan</a:t>
            </a:r>
            <a:endParaRPr lang="en-US" dirty="0"/>
          </a:p>
        </p:txBody>
      </p:sp>
      <p:sp>
        <p:nvSpPr>
          <p:cNvPr id="3" name="Content Placeholder 2">
            <a:extLst>
              <a:ext uri="{FF2B5EF4-FFF2-40B4-BE49-F238E27FC236}">
                <a16:creationId xmlns:a16="http://schemas.microsoft.com/office/drawing/2014/main" id="{45C1AA92-5BA1-44D1-99AF-DB4302E986AB}"/>
              </a:ext>
            </a:extLst>
          </p:cNvPr>
          <p:cNvSpPr>
            <a:spLocks noGrp="1"/>
          </p:cNvSpPr>
          <p:nvPr>
            <p:ph sz="half" idx="1"/>
          </p:nvPr>
        </p:nvSpPr>
        <p:spPr>
          <a:xfrm>
            <a:off x="894080" y="3238660"/>
            <a:ext cx="5527040" cy="5546354"/>
          </a:xfrm>
        </p:spPr>
        <p:txBody>
          <a:bodyPr>
            <a:normAutofit lnSpcReduction="10000"/>
          </a:bodyPr>
          <a:lstStyle/>
          <a:p>
            <a:pPr marL="0" indent="0" algn="ctr">
              <a:buNone/>
            </a:pPr>
            <a:r>
              <a:rPr lang="en-US" sz="4400" dirty="0"/>
              <a:t>29 Sworn Positions</a:t>
            </a:r>
          </a:p>
          <a:p>
            <a:pPr marL="0" indent="0">
              <a:buNone/>
            </a:pPr>
            <a:endParaRPr lang="en-US" sz="4400" dirty="0"/>
          </a:p>
          <a:p>
            <a:pPr marL="0" indent="0">
              <a:buNone/>
            </a:pPr>
            <a:endParaRPr lang="en-US" sz="4400" dirty="0"/>
          </a:p>
          <a:p>
            <a:pPr marL="0" indent="0">
              <a:buNone/>
            </a:pPr>
            <a:endParaRPr lang="en-US" sz="4400" dirty="0"/>
          </a:p>
          <a:p>
            <a:pPr marL="0" indent="0">
              <a:buNone/>
            </a:pPr>
            <a:endParaRPr lang="en-US" sz="4400" dirty="0"/>
          </a:p>
          <a:p>
            <a:pPr marL="685800" indent="-242888">
              <a:tabLst>
                <a:tab pos="1600200" algn="l"/>
              </a:tabLst>
            </a:pPr>
            <a:r>
              <a:rPr lang="en-US" sz="3600" dirty="0"/>
              <a:t>16	Officers</a:t>
            </a:r>
          </a:p>
          <a:p>
            <a:pPr marL="685800" indent="-242888">
              <a:tabLst>
                <a:tab pos="1600200" algn="l"/>
              </a:tabLst>
            </a:pPr>
            <a:r>
              <a:rPr lang="en-US" sz="3600" dirty="0"/>
              <a:t>8	Agents</a:t>
            </a:r>
          </a:p>
          <a:p>
            <a:pPr marL="685800" indent="-242888">
              <a:tabLst>
                <a:tab pos="1600200" algn="l"/>
              </a:tabLst>
            </a:pPr>
            <a:r>
              <a:rPr lang="en-US" sz="3600" dirty="0"/>
              <a:t>5	Sergeants</a:t>
            </a:r>
          </a:p>
        </p:txBody>
      </p:sp>
      <p:sp>
        <p:nvSpPr>
          <p:cNvPr id="5" name="Content Placeholder 4">
            <a:extLst>
              <a:ext uri="{FF2B5EF4-FFF2-40B4-BE49-F238E27FC236}">
                <a16:creationId xmlns:a16="http://schemas.microsoft.com/office/drawing/2014/main" id="{6E126CB6-0029-4137-B286-05C795F42F6D}"/>
              </a:ext>
            </a:extLst>
          </p:cNvPr>
          <p:cNvSpPr>
            <a:spLocks noGrp="1"/>
          </p:cNvSpPr>
          <p:nvPr>
            <p:ph sz="half" idx="2"/>
          </p:nvPr>
        </p:nvSpPr>
        <p:spPr>
          <a:xfrm>
            <a:off x="6583680" y="3238658"/>
            <a:ext cx="5976620" cy="5546355"/>
          </a:xfrm>
        </p:spPr>
        <p:txBody>
          <a:bodyPr>
            <a:normAutofit lnSpcReduction="10000"/>
          </a:bodyPr>
          <a:lstStyle/>
          <a:p>
            <a:pPr marL="0" indent="0" algn="ctr">
              <a:buNone/>
            </a:pPr>
            <a:r>
              <a:rPr lang="en-US" sz="4400" dirty="0"/>
              <a:t>14 Civilian Positions</a:t>
            </a:r>
          </a:p>
          <a:p>
            <a:pPr marL="0" indent="0" algn="ctr">
              <a:buNone/>
            </a:pPr>
            <a:endParaRPr lang="en-US" sz="4400" dirty="0"/>
          </a:p>
          <a:p>
            <a:pPr marL="0" indent="0" algn="ctr">
              <a:buNone/>
            </a:pPr>
            <a:endParaRPr lang="en-US" sz="4400" dirty="0"/>
          </a:p>
          <a:p>
            <a:pPr marL="0" indent="0" algn="ctr">
              <a:buNone/>
            </a:pPr>
            <a:endParaRPr lang="en-US" sz="4400" dirty="0"/>
          </a:p>
          <a:p>
            <a:pPr marL="0" indent="0" algn="ctr">
              <a:buNone/>
            </a:pPr>
            <a:endParaRPr lang="en-US" sz="4400" dirty="0"/>
          </a:p>
          <a:p>
            <a:pPr marL="457200" indent="-242888">
              <a:tabLst>
                <a:tab pos="1257300" algn="l"/>
              </a:tabLst>
            </a:pPr>
            <a:r>
              <a:rPr lang="en-US" sz="3600" dirty="0"/>
              <a:t>7	911 Dispatchers</a:t>
            </a:r>
          </a:p>
          <a:p>
            <a:pPr marL="457200" indent="-242888">
              <a:tabLst>
                <a:tab pos="1257300" algn="l"/>
              </a:tabLst>
            </a:pPr>
            <a:r>
              <a:rPr lang="en-US" sz="3600" dirty="0"/>
              <a:t>2	Community Svc Officers</a:t>
            </a:r>
          </a:p>
          <a:p>
            <a:pPr marL="457200" indent="-242888">
              <a:tabLst>
                <a:tab pos="1257300" algn="l"/>
              </a:tabLst>
            </a:pPr>
            <a:r>
              <a:rPr lang="en-US" sz="3600" dirty="0"/>
              <a:t>5	Miscellaneous</a:t>
            </a:r>
          </a:p>
          <a:p>
            <a:pPr marL="0" indent="0" algn="ctr">
              <a:buNone/>
            </a:pPr>
            <a:endParaRPr lang="en-US" sz="4400" dirty="0"/>
          </a:p>
        </p:txBody>
      </p:sp>
      <p:sp>
        <p:nvSpPr>
          <p:cNvPr id="27" name="TextBox 26">
            <a:extLst>
              <a:ext uri="{FF2B5EF4-FFF2-40B4-BE49-F238E27FC236}">
                <a16:creationId xmlns:a16="http://schemas.microsoft.com/office/drawing/2014/main" id="{6AC896F4-0A48-4B3D-BCFD-0F59E815CC83}"/>
              </a:ext>
            </a:extLst>
          </p:cNvPr>
          <p:cNvSpPr txBox="1"/>
          <p:nvPr/>
        </p:nvSpPr>
        <p:spPr>
          <a:xfrm>
            <a:off x="538322" y="2204770"/>
            <a:ext cx="11831478" cy="738664"/>
          </a:xfrm>
          <a:prstGeom prst="rect">
            <a:avLst/>
          </a:prstGeom>
          <a:noFill/>
        </p:spPr>
        <p:txBody>
          <a:bodyPr wrap="square" rtlCol="0">
            <a:spAutoFit/>
          </a:bodyPr>
          <a:lstStyle/>
          <a:p>
            <a:pPr algn="l"/>
            <a:r>
              <a:rPr lang="en-US" dirty="0">
                <a:solidFill>
                  <a:schemeClr val="accent1">
                    <a:lumMod val="75000"/>
                  </a:schemeClr>
                </a:solidFill>
              </a:rPr>
              <a:t>New Positions from Sales Tax Revenue </a:t>
            </a:r>
            <a:r>
              <a:rPr lang="en-US" dirty="0">
                <a:solidFill>
                  <a:schemeClr val="bg1">
                    <a:lumMod val="50000"/>
                  </a:schemeClr>
                </a:solidFill>
              </a:rPr>
              <a:t>($8M)</a:t>
            </a:r>
          </a:p>
        </p:txBody>
      </p:sp>
      <p:pic>
        <p:nvPicPr>
          <p:cNvPr id="4098" name="Picture 2" descr="Image result for police support icon">
            <a:extLst>
              <a:ext uri="{FF2B5EF4-FFF2-40B4-BE49-F238E27FC236}">
                <a16:creationId xmlns:a16="http://schemas.microsoft.com/office/drawing/2014/main" id="{8E6AC61C-4B8A-4A11-B7D3-F187DF792AF8}"/>
              </a:ext>
            </a:extLst>
          </p:cNvPr>
          <p:cNvPicPr>
            <a:picLocks noChangeAspect="1" noChangeArrowheads="1"/>
          </p:cNvPicPr>
          <p:nvPr/>
        </p:nvPicPr>
        <p:blipFill>
          <a:blip r:embed="rId6" cstate="screen">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8503426" y="3988156"/>
            <a:ext cx="2137127" cy="241515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mage result for police officer icon">
            <a:extLst>
              <a:ext uri="{FF2B5EF4-FFF2-40B4-BE49-F238E27FC236}">
                <a16:creationId xmlns:a16="http://schemas.microsoft.com/office/drawing/2014/main" id="{DDCC8990-FADC-4279-B717-F158FB084AC2}"/>
              </a:ext>
            </a:extLst>
          </p:cNvPr>
          <p:cNvPicPr>
            <a:picLocks noChangeAspect="1" noChangeArrowheads="1"/>
          </p:cNvPicPr>
          <p:nvPr/>
        </p:nvPicPr>
        <p:blipFill rotWithShape="1">
          <a:blip r:embed="rId7" cstate="screen">
            <a:clrChange>
              <a:clrFrom>
                <a:srgbClr val="FFFFFF"/>
              </a:clrFrom>
              <a:clrTo>
                <a:srgbClr val="FFFFFF">
                  <a:alpha val="0"/>
                </a:srgbClr>
              </a:clrTo>
            </a:clrChange>
            <a:duotone>
              <a:srgbClr val="4472C4">
                <a:shade val="45000"/>
                <a:satMod val="135000"/>
              </a:srgbClr>
              <a:prstClr val="white"/>
            </a:duotone>
            <a:extLst>
              <a:ext uri="{28A0092B-C50C-407E-A947-70E740481C1C}">
                <a14:useLocalDpi xmlns:a14="http://schemas.microsoft.com/office/drawing/2010/main"/>
              </a:ext>
            </a:extLst>
          </a:blip>
          <a:srcRect l="22066" t="10345" r="22956" b="9119"/>
          <a:stretch/>
        </p:blipFill>
        <p:spPr bwMode="auto">
          <a:xfrm>
            <a:off x="2616200" y="4038600"/>
            <a:ext cx="234480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85783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658FB-C959-45FC-B7AD-3D3F65845125}"/>
              </a:ext>
            </a:extLst>
          </p:cNvPr>
          <p:cNvSpPr>
            <a:spLocks noGrp="1"/>
          </p:cNvSpPr>
          <p:nvPr>
            <p:ph type="title"/>
          </p:nvPr>
        </p:nvSpPr>
        <p:spPr/>
        <p:txBody>
          <a:bodyPr/>
          <a:lstStyle/>
          <a:p>
            <a:r>
              <a:rPr lang="en-US" dirty="0"/>
              <a:t>First-Line Service Enhancements</a:t>
            </a:r>
          </a:p>
        </p:txBody>
      </p:sp>
      <p:sp>
        <p:nvSpPr>
          <p:cNvPr id="3" name="Content Placeholder 2">
            <a:extLst>
              <a:ext uri="{FF2B5EF4-FFF2-40B4-BE49-F238E27FC236}">
                <a16:creationId xmlns:a16="http://schemas.microsoft.com/office/drawing/2014/main" id="{F08CC1EB-ABD1-4B81-8551-204599B761D9}"/>
              </a:ext>
            </a:extLst>
          </p:cNvPr>
          <p:cNvSpPr>
            <a:spLocks noGrp="1"/>
          </p:cNvSpPr>
          <p:nvPr>
            <p:ph sz="half" idx="1"/>
          </p:nvPr>
        </p:nvSpPr>
        <p:spPr>
          <a:xfrm>
            <a:off x="711200" y="3206043"/>
            <a:ext cx="5527040" cy="5398201"/>
          </a:xfrm>
        </p:spPr>
        <p:txBody>
          <a:bodyPr>
            <a:normAutofit/>
          </a:bodyPr>
          <a:lstStyle/>
          <a:p>
            <a:pPr marL="0" indent="0" algn="ctr">
              <a:buNone/>
            </a:pPr>
            <a:r>
              <a:rPr lang="en-US" sz="4400" b="1" dirty="0">
                <a:solidFill>
                  <a:srgbClr val="0066FF"/>
                </a:solidFill>
              </a:rPr>
              <a:t>SWORN STAFF</a:t>
            </a:r>
          </a:p>
          <a:p>
            <a:endParaRPr lang="en-US" sz="3600" b="1" dirty="0">
              <a:solidFill>
                <a:srgbClr val="0066FF"/>
              </a:solidFill>
            </a:endParaRPr>
          </a:p>
          <a:p>
            <a:endParaRPr lang="en-US" sz="3600" b="1" dirty="0">
              <a:solidFill>
                <a:srgbClr val="0066FF"/>
              </a:solidFill>
            </a:endParaRPr>
          </a:p>
          <a:p>
            <a:endParaRPr lang="en-US" sz="800" b="1" dirty="0">
              <a:solidFill>
                <a:srgbClr val="0066FF"/>
              </a:solidFill>
            </a:endParaRPr>
          </a:p>
          <a:p>
            <a:pPr marL="0" indent="0">
              <a:buNone/>
            </a:pPr>
            <a:endParaRPr lang="en-US" sz="800" b="1" dirty="0">
              <a:solidFill>
                <a:srgbClr val="0066FF"/>
              </a:solidFill>
            </a:endParaRPr>
          </a:p>
          <a:p>
            <a:pPr marL="463550" indent="-242888">
              <a:tabLst>
                <a:tab pos="682625" algn="l"/>
              </a:tabLst>
            </a:pPr>
            <a:r>
              <a:rPr lang="en-US" sz="3600" dirty="0">
                <a:solidFill>
                  <a:srgbClr val="0066FF"/>
                </a:solidFill>
              </a:rPr>
              <a:t>16 more officers on patrol</a:t>
            </a:r>
          </a:p>
          <a:p>
            <a:pPr marL="463550" indent="-242888">
              <a:tabLst>
                <a:tab pos="682625" algn="l"/>
              </a:tabLst>
            </a:pPr>
            <a:r>
              <a:rPr lang="en-US" sz="3600" dirty="0">
                <a:solidFill>
                  <a:srgbClr val="0066FF"/>
                </a:solidFill>
              </a:rPr>
              <a:t>55% more Traffic Safety Officers</a:t>
            </a:r>
          </a:p>
          <a:p>
            <a:pPr marL="463550" indent="-242888">
              <a:tabLst>
                <a:tab pos="682625" algn="l"/>
              </a:tabLst>
            </a:pPr>
            <a:r>
              <a:rPr lang="en-US" sz="3600" dirty="0">
                <a:solidFill>
                  <a:srgbClr val="0066FF"/>
                </a:solidFill>
              </a:rPr>
              <a:t>50% more School Officers</a:t>
            </a:r>
          </a:p>
        </p:txBody>
      </p:sp>
      <p:sp>
        <p:nvSpPr>
          <p:cNvPr id="4" name="Content Placeholder 3">
            <a:extLst>
              <a:ext uri="{FF2B5EF4-FFF2-40B4-BE49-F238E27FC236}">
                <a16:creationId xmlns:a16="http://schemas.microsoft.com/office/drawing/2014/main" id="{9F9BDF73-D850-4586-AEA1-95C4BDEB90B8}"/>
              </a:ext>
            </a:extLst>
          </p:cNvPr>
          <p:cNvSpPr>
            <a:spLocks noGrp="1"/>
          </p:cNvSpPr>
          <p:nvPr>
            <p:ph sz="half" idx="2"/>
          </p:nvPr>
        </p:nvSpPr>
        <p:spPr>
          <a:xfrm>
            <a:off x="6400800" y="3206044"/>
            <a:ext cx="6090920" cy="5398200"/>
          </a:xfrm>
        </p:spPr>
        <p:txBody>
          <a:bodyPr>
            <a:normAutofit/>
          </a:bodyPr>
          <a:lstStyle/>
          <a:p>
            <a:pPr marL="0" indent="0" algn="ctr">
              <a:buNone/>
            </a:pPr>
            <a:r>
              <a:rPr lang="en-US" sz="4400" b="1" dirty="0">
                <a:solidFill>
                  <a:srgbClr val="C00000"/>
                </a:solidFill>
              </a:rPr>
              <a:t>CIVILIAN STAFF</a:t>
            </a:r>
          </a:p>
          <a:p>
            <a:endParaRPr lang="en-US" sz="3600" b="1" dirty="0">
              <a:solidFill>
                <a:srgbClr val="C00000"/>
              </a:solidFill>
            </a:endParaRPr>
          </a:p>
          <a:p>
            <a:endParaRPr lang="en-US" sz="3600" b="1" dirty="0">
              <a:solidFill>
                <a:srgbClr val="C00000"/>
              </a:solidFill>
            </a:endParaRPr>
          </a:p>
          <a:p>
            <a:endParaRPr lang="en-US" sz="800" b="1" dirty="0">
              <a:solidFill>
                <a:srgbClr val="C00000"/>
              </a:solidFill>
            </a:endParaRPr>
          </a:p>
          <a:p>
            <a:endParaRPr lang="en-US" sz="800" b="1" dirty="0">
              <a:solidFill>
                <a:srgbClr val="C00000"/>
              </a:solidFill>
            </a:endParaRPr>
          </a:p>
          <a:p>
            <a:r>
              <a:rPr lang="en-US" sz="3600" dirty="0">
                <a:solidFill>
                  <a:srgbClr val="C00000"/>
                </a:solidFill>
              </a:rPr>
              <a:t>26% more 911 Dispatchers</a:t>
            </a:r>
          </a:p>
          <a:p>
            <a:r>
              <a:rPr lang="en-US" sz="3600" dirty="0">
                <a:solidFill>
                  <a:srgbClr val="C00000"/>
                </a:solidFill>
              </a:rPr>
              <a:t>33% more Community Service Officers</a:t>
            </a:r>
          </a:p>
        </p:txBody>
      </p:sp>
      <p:sp>
        <p:nvSpPr>
          <p:cNvPr id="8" name="TextBox 7">
            <a:extLst>
              <a:ext uri="{FF2B5EF4-FFF2-40B4-BE49-F238E27FC236}">
                <a16:creationId xmlns:a16="http://schemas.microsoft.com/office/drawing/2014/main" id="{2328C7D7-1CB0-45C0-8A0F-0942B78347F4}"/>
              </a:ext>
            </a:extLst>
          </p:cNvPr>
          <p:cNvSpPr txBox="1"/>
          <p:nvPr/>
        </p:nvSpPr>
        <p:spPr>
          <a:xfrm>
            <a:off x="893763" y="2286000"/>
            <a:ext cx="11399837" cy="738664"/>
          </a:xfrm>
          <a:prstGeom prst="rect">
            <a:avLst/>
          </a:prstGeom>
          <a:noFill/>
        </p:spPr>
        <p:txBody>
          <a:bodyPr wrap="square" rtlCol="0">
            <a:spAutoFit/>
          </a:bodyPr>
          <a:lstStyle/>
          <a:p>
            <a:pPr algn="l"/>
            <a:r>
              <a:rPr lang="en-US" dirty="0">
                <a:solidFill>
                  <a:schemeClr val="accent1">
                    <a:lumMod val="75000"/>
                  </a:schemeClr>
                </a:solidFill>
              </a:rPr>
              <a:t>Phase I Expected Staffing Enhancements</a:t>
            </a:r>
          </a:p>
        </p:txBody>
      </p:sp>
      <p:pic>
        <p:nvPicPr>
          <p:cNvPr id="9" name="Picture 2" descr="Image result for police support icon">
            <a:extLst>
              <a:ext uri="{FF2B5EF4-FFF2-40B4-BE49-F238E27FC236}">
                <a16:creationId xmlns:a16="http://schemas.microsoft.com/office/drawing/2014/main" id="{DF85FF24-E680-499D-AD88-BDB92AD5E6E3}"/>
              </a:ext>
            </a:extLst>
          </p:cNvPr>
          <p:cNvPicPr>
            <a:picLocks noChangeAspect="1" noChangeArrowheads="1"/>
          </p:cNvPicPr>
          <p:nvPr/>
        </p:nvPicPr>
        <p:blipFill>
          <a:blip r:embed="rId3" cstate="screen">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8300720" y="3810000"/>
            <a:ext cx="1643429" cy="185722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Image result for police officer icon">
            <a:extLst>
              <a:ext uri="{FF2B5EF4-FFF2-40B4-BE49-F238E27FC236}">
                <a16:creationId xmlns:a16="http://schemas.microsoft.com/office/drawing/2014/main" id="{70B6B1F1-FBE7-4C1A-AFC1-DAD5C7A516C5}"/>
              </a:ext>
            </a:extLst>
          </p:cNvPr>
          <p:cNvPicPr>
            <a:picLocks noChangeAspect="1" noChangeArrowheads="1"/>
          </p:cNvPicPr>
          <p:nvPr/>
        </p:nvPicPr>
        <p:blipFill rotWithShape="1">
          <a:blip r:embed="rId4" cstate="screen">
            <a:clrChange>
              <a:clrFrom>
                <a:srgbClr val="FFFFFF"/>
              </a:clrFrom>
              <a:clrTo>
                <a:srgbClr val="FFFFFF">
                  <a:alpha val="0"/>
                </a:srgbClr>
              </a:clrTo>
            </a:clrChange>
            <a:duotone>
              <a:srgbClr val="4472C4">
                <a:shade val="45000"/>
                <a:satMod val="135000"/>
              </a:srgbClr>
              <a:prstClr val="white"/>
            </a:duotone>
            <a:extLst>
              <a:ext uri="{28A0092B-C50C-407E-A947-70E740481C1C}">
                <a14:useLocalDpi xmlns:a14="http://schemas.microsoft.com/office/drawing/2010/main"/>
              </a:ext>
            </a:extLst>
          </a:blip>
          <a:srcRect l="22066" t="10345" r="22956" b="9119"/>
          <a:stretch/>
        </p:blipFill>
        <p:spPr bwMode="auto">
          <a:xfrm>
            <a:off x="2433320" y="3810000"/>
            <a:ext cx="1905000" cy="18572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70512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p:cNvSpPr>
          <p:nvPr/>
        </p:nvSpPr>
        <p:spPr bwMode="auto">
          <a:xfrm>
            <a:off x="-18369" y="9144000"/>
            <a:ext cx="6513979" cy="635000"/>
          </a:xfrm>
          <a:prstGeom prst="rect">
            <a:avLst/>
          </a:prstGeom>
          <a:solidFill>
            <a:srgbClr val="2D2D8A"/>
          </a:solidFill>
          <a:ln>
            <a:noFill/>
          </a:ln>
          <a:effectLst>
            <a:outerShdw blurRad="76200" algn="ctr" rotWithShape="0">
              <a:schemeClr val="bg2">
                <a:alpha val="79999"/>
              </a:schemeClr>
            </a:outerShdw>
          </a:effectLst>
        </p:spPr>
        <p:txBody>
          <a:bodyPr lIns="0" tIns="0" rIns="0" bIns="0"/>
          <a:lstStyle/>
          <a:p>
            <a:endParaRPr lang="en-US" dirty="0">
              <a:solidFill>
                <a:schemeClr val="accent6"/>
              </a:solidFill>
            </a:endParaRPr>
          </a:p>
        </p:txBody>
      </p:sp>
      <p:sp>
        <p:nvSpPr>
          <p:cNvPr id="16386" name="Rectangle 2"/>
          <p:cNvSpPr>
            <a:spLocks/>
          </p:cNvSpPr>
          <p:nvPr/>
        </p:nvSpPr>
        <p:spPr bwMode="auto">
          <a:xfrm>
            <a:off x="6502400" y="9144000"/>
            <a:ext cx="6502400" cy="635000"/>
          </a:xfrm>
          <a:prstGeom prst="rect">
            <a:avLst/>
          </a:prstGeom>
          <a:solidFill>
            <a:schemeClr val="accent1"/>
          </a:solidFill>
          <a:ln>
            <a:noFill/>
          </a:ln>
          <a:effectLst>
            <a:outerShdw blurRad="76200" algn="ctr" rotWithShape="0">
              <a:schemeClr val="bg2">
                <a:alpha val="79999"/>
              </a:schemeClr>
            </a:outerShdw>
          </a:effectLst>
          <a:extLst>
            <a:ext uri="{91240B29-F687-4f45-9708-019B960494DF}">
              <a14:hiddenLine xmlns="" xmlns:a14="http://schemas.microsoft.com/office/drawing/2010/main" w="12700">
                <a:solidFill>
                  <a:srgbClr val="2F3946">
                    <a:alpha val="84999"/>
                  </a:srgbClr>
                </a:solidFill>
                <a:miter lim="800000"/>
                <a:headEnd/>
                <a:tailEnd/>
              </a14:hiddenLine>
            </a:ext>
          </a:extLst>
        </p:spPr>
        <p:txBody>
          <a:bodyPr lIns="0" tIns="0" rIns="0" bIns="0"/>
          <a:lstStyle/>
          <a:p>
            <a:endParaRPr lang="en-US"/>
          </a:p>
        </p:txBody>
      </p:sp>
      <p:pic>
        <p:nvPicPr>
          <p:cNvPr id="16387" name="Picture 3"/>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4763" y="-25356"/>
            <a:ext cx="13033375" cy="13461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pic>
      <p:pic>
        <p:nvPicPr>
          <p:cNvPr id="16388" name="Picture 4"/>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1684000" y="8610600"/>
            <a:ext cx="1049241" cy="8727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pic>
      <p:sp>
        <p:nvSpPr>
          <p:cNvPr id="16389" name="Rectangle 5"/>
          <p:cNvSpPr>
            <a:spLocks/>
          </p:cNvSpPr>
          <p:nvPr/>
        </p:nvSpPr>
        <p:spPr bwMode="auto">
          <a:xfrm>
            <a:off x="4961000" y="9347200"/>
            <a:ext cx="3124200" cy="406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0" tIns="0" rIns="0" bIns="0"/>
          <a:lstStyle/>
          <a:p>
            <a:pPr algn="r">
              <a:lnSpc>
                <a:spcPct val="90000"/>
              </a:lnSpc>
            </a:pPr>
            <a:r>
              <a:rPr lang="en-US" sz="1500" b="1" dirty="0">
                <a:solidFill>
                  <a:srgbClr val="D5D4D6"/>
                </a:solidFill>
                <a:latin typeface="Arial" charset="0"/>
                <a:ea typeface="ＭＳ Ｐゴシック" charset="0"/>
                <a:cs typeface="Arial" charset="0"/>
                <a:sym typeface="Arial" charset="0"/>
              </a:rPr>
              <a:t>CHULA VISTA   PUBLIC SAFETY</a:t>
            </a:r>
          </a:p>
        </p:txBody>
      </p:sp>
      <p:sp>
        <p:nvSpPr>
          <p:cNvPr id="16390" name="Rectangle 6"/>
          <p:cNvSpPr>
            <a:spLocks/>
          </p:cNvSpPr>
          <p:nvPr/>
        </p:nvSpPr>
        <p:spPr bwMode="auto">
          <a:xfrm>
            <a:off x="863600" y="1304936"/>
            <a:ext cx="11696700" cy="901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0" tIns="0" rIns="0" bIns="0"/>
          <a:lstStyle/>
          <a:p>
            <a:pPr>
              <a:lnSpc>
                <a:spcPct val="90000"/>
              </a:lnSpc>
            </a:pPr>
            <a:br>
              <a:rPr lang="en-US" sz="4400" b="1" dirty="0">
                <a:solidFill>
                  <a:srgbClr val="D5D4D6"/>
                </a:solidFill>
                <a:latin typeface="Arial" charset="0"/>
                <a:ea typeface="ＭＳ Ｐゴシック" charset="0"/>
                <a:cs typeface="Arial" charset="0"/>
                <a:sym typeface="Arial" charset="0"/>
              </a:rPr>
            </a:br>
            <a:endParaRPr lang="en-US" sz="5000" b="1" dirty="0">
              <a:solidFill>
                <a:srgbClr val="D5D4D6"/>
              </a:solidFill>
              <a:latin typeface="Arial" charset="0"/>
              <a:ea typeface="ＭＳ Ｐゴシック" charset="0"/>
              <a:cs typeface="Arial" charset="0"/>
              <a:sym typeface="Arial" charset="0"/>
            </a:endParaRPr>
          </a:p>
        </p:txBody>
      </p:sp>
      <p:pic>
        <p:nvPicPr>
          <p:cNvPr id="2" name="Picture 1" descr="CVPDpatch.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77800" y="8534400"/>
            <a:ext cx="847438" cy="1053974"/>
          </a:xfrm>
          <a:prstGeom prst="rect">
            <a:avLst/>
          </a:prstGeom>
        </p:spPr>
      </p:pic>
      <p:sp>
        <p:nvSpPr>
          <p:cNvPr id="4" name="Rectangle 3"/>
          <p:cNvSpPr/>
          <p:nvPr/>
        </p:nvSpPr>
        <p:spPr>
          <a:xfrm>
            <a:off x="711200" y="1905000"/>
            <a:ext cx="9677400" cy="5535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C83FC889-34F8-4441-B24C-535862F70388}"/>
              </a:ext>
            </a:extLst>
          </p:cNvPr>
          <p:cNvSpPr>
            <a:spLocks noGrp="1"/>
          </p:cNvSpPr>
          <p:nvPr>
            <p:ph type="title"/>
          </p:nvPr>
        </p:nvSpPr>
        <p:spPr>
          <a:xfrm>
            <a:off x="543278" y="1374325"/>
            <a:ext cx="11216640" cy="979923"/>
          </a:xfrm>
        </p:spPr>
        <p:txBody>
          <a:bodyPr>
            <a:normAutofit/>
          </a:bodyPr>
          <a:lstStyle/>
          <a:p>
            <a:r>
              <a:rPr lang="en-US" sz="4800" dirty="0">
                <a:latin typeface="Arial" charset="0"/>
                <a:ea typeface="ＭＳ Ｐゴシック" charset="0"/>
                <a:cs typeface="Arial" charset="0"/>
              </a:rPr>
              <a:t>Phase II Staffing Plan</a:t>
            </a:r>
            <a:endParaRPr lang="en-US" dirty="0"/>
          </a:p>
        </p:txBody>
      </p:sp>
      <p:sp>
        <p:nvSpPr>
          <p:cNvPr id="3" name="Content Placeholder 2">
            <a:extLst>
              <a:ext uri="{FF2B5EF4-FFF2-40B4-BE49-F238E27FC236}">
                <a16:creationId xmlns:a16="http://schemas.microsoft.com/office/drawing/2014/main" id="{45C1AA92-5BA1-44D1-99AF-DB4302E986AB}"/>
              </a:ext>
            </a:extLst>
          </p:cNvPr>
          <p:cNvSpPr>
            <a:spLocks noGrp="1"/>
          </p:cNvSpPr>
          <p:nvPr>
            <p:ph sz="half" idx="1"/>
          </p:nvPr>
        </p:nvSpPr>
        <p:spPr>
          <a:xfrm>
            <a:off x="894080" y="3238660"/>
            <a:ext cx="5527040" cy="5546354"/>
          </a:xfrm>
        </p:spPr>
        <p:txBody>
          <a:bodyPr>
            <a:normAutofit lnSpcReduction="10000"/>
          </a:bodyPr>
          <a:lstStyle/>
          <a:p>
            <a:pPr marL="0" indent="0" algn="ctr">
              <a:buNone/>
            </a:pPr>
            <a:r>
              <a:rPr lang="en-US" sz="4400" dirty="0"/>
              <a:t>14 Sworn Positions</a:t>
            </a:r>
          </a:p>
          <a:p>
            <a:pPr marL="0" indent="0">
              <a:buNone/>
            </a:pPr>
            <a:endParaRPr lang="en-US" sz="4400" dirty="0"/>
          </a:p>
          <a:p>
            <a:pPr marL="0" indent="0">
              <a:buNone/>
            </a:pPr>
            <a:endParaRPr lang="en-US" sz="4400" dirty="0"/>
          </a:p>
          <a:p>
            <a:pPr marL="0" indent="0">
              <a:buNone/>
            </a:pPr>
            <a:endParaRPr lang="en-US" sz="4400" dirty="0"/>
          </a:p>
          <a:p>
            <a:pPr marL="0" indent="0">
              <a:buNone/>
            </a:pPr>
            <a:endParaRPr lang="en-US" sz="4400" dirty="0"/>
          </a:p>
          <a:p>
            <a:pPr marL="685800" indent="-242888">
              <a:tabLst>
                <a:tab pos="1600200" algn="l"/>
              </a:tabLst>
            </a:pPr>
            <a:r>
              <a:rPr lang="en-US" sz="3600" dirty="0"/>
              <a:t>11	Officers</a:t>
            </a:r>
          </a:p>
          <a:p>
            <a:pPr marL="685800" indent="-242888">
              <a:tabLst>
                <a:tab pos="1600200" algn="l"/>
              </a:tabLst>
            </a:pPr>
            <a:r>
              <a:rPr lang="en-US" sz="3600" dirty="0"/>
              <a:t>2	Agents</a:t>
            </a:r>
          </a:p>
          <a:p>
            <a:pPr marL="685800" indent="-242888">
              <a:tabLst>
                <a:tab pos="1600200" algn="l"/>
              </a:tabLst>
            </a:pPr>
            <a:r>
              <a:rPr lang="en-US" sz="3600" dirty="0"/>
              <a:t>1	Sergeant</a:t>
            </a:r>
          </a:p>
        </p:txBody>
      </p:sp>
      <p:sp>
        <p:nvSpPr>
          <p:cNvPr id="5" name="Content Placeholder 4">
            <a:extLst>
              <a:ext uri="{FF2B5EF4-FFF2-40B4-BE49-F238E27FC236}">
                <a16:creationId xmlns:a16="http://schemas.microsoft.com/office/drawing/2014/main" id="{6E126CB6-0029-4137-B286-05C795F42F6D}"/>
              </a:ext>
            </a:extLst>
          </p:cNvPr>
          <p:cNvSpPr>
            <a:spLocks noGrp="1"/>
          </p:cNvSpPr>
          <p:nvPr>
            <p:ph sz="half" idx="2"/>
          </p:nvPr>
        </p:nvSpPr>
        <p:spPr>
          <a:xfrm>
            <a:off x="6583680" y="3238659"/>
            <a:ext cx="5976620" cy="4782755"/>
          </a:xfrm>
        </p:spPr>
        <p:txBody>
          <a:bodyPr>
            <a:normAutofit lnSpcReduction="10000"/>
          </a:bodyPr>
          <a:lstStyle/>
          <a:p>
            <a:pPr marL="0" indent="0" algn="ctr">
              <a:buNone/>
            </a:pPr>
            <a:r>
              <a:rPr lang="en-US" sz="4400" dirty="0"/>
              <a:t>5 Civilian Positions</a:t>
            </a:r>
          </a:p>
          <a:p>
            <a:pPr marL="0" indent="0" algn="ctr">
              <a:buNone/>
            </a:pPr>
            <a:endParaRPr lang="en-US" sz="4400" dirty="0"/>
          </a:p>
          <a:p>
            <a:pPr marL="0" indent="0" algn="ctr">
              <a:buNone/>
            </a:pPr>
            <a:endParaRPr lang="en-US" sz="4400" dirty="0"/>
          </a:p>
          <a:p>
            <a:pPr marL="0" indent="0" algn="ctr">
              <a:buNone/>
            </a:pPr>
            <a:endParaRPr lang="en-US" sz="4400" dirty="0"/>
          </a:p>
          <a:p>
            <a:pPr marL="0" indent="0" algn="ctr">
              <a:buNone/>
            </a:pPr>
            <a:endParaRPr lang="en-US" sz="4400" dirty="0"/>
          </a:p>
          <a:p>
            <a:pPr marL="457200" indent="-242888">
              <a:tabLst>
                <a:tab pos="1257300" algn="l"/>
              </a:tabLst>
            </a:pPr>
            <a:r>
              <a:rPr lang="en-US" sz="3600" dirty="0"/>
              <a:t>4	911 Dispatchers</a:t>
            </a:r>
          </a:p>
          <a:p>
            <a:pPr marL="457200" indent="-242888">
              <a:tabLst>
                <a:tab pos="1257300" algn="l"/>
              </a:tabLst>
            </a:pPr>
            <a:r>
              <a:rPr lang="en-US" sz="3600" dirty="0"/>
              <a:t>1	Community Svc Officer</a:t>
            </a:r>
            <a:endParaRPr lang="en-US" sz="4400" dirty="0"/>
          </a:p>
        </p:txBody>
      </p:sp>
      <p:sp>
        <p:nvSpPr>
          <p:cNvPr id="27" name="TextBox 26">
            <a:extLst>
              <a:ext uri="{FF2B5EF4-FFF2-40B4-BE49-F238E27FC236}">
                <a16:creationId xmlns:a16="http://schemas.microsoft.com/office/drawing/2014/main" id="{6AC896F4-0A48-4B3D-BCFD-0F59E815CC83}"/>
              </a:ext>
            </a:extLst>
          </p:cNvPr>
          <p:cNvSpPr txBox="1"/>
          <p:nvPr/>
        </p:nvSpPr>
        <p:spPr>
          <a:xfrm>
            <a:off x="538322" y="2204770"/>
            <a:ext cx="11831478" cy="738664"/>
          </a:xfrm>
          <a:prstGeom prst="rect">
            <a:avLst/>
          </a:prstGeom>
          <a:noFill/>
        </p:spPr>
        <p:txBody>
          <a:bodyPr wrap="square" rtlCol="0">
            <a:spAutoFit/>
          </a:bodyPr>
          <a:lstStyle/>
          <a:p>
            <a:pPr algn="l"/>
            <a:r>
              <a:rPr lang="en-US" dirty="0">
                <a:solidFill>
                  <a:schemeClr val="accent1">
                    <a:lumMod val="75000"/>
                  </a:schemeClr>
                </a:solidFill>
              </a:rPr>
              <a:t>New Positions from Phase II</a:t>
            </a:r>
            <a:endParaRPr lang="en-US" dirty="0">
              <a:solidFill>
                <a:schemeClr val="bg1">
                  <a:lumMod val="50000"/>
                </a:schemeClr>
              </a:solidFill>
            </a:endParaRPr>
          </a:p>
        </p:txBody>
      </p:sp>
      <p:pic>
        <p:nvPicPr>
          <p:cNvPr id="4098" name="Picture 2" descr="Image result for police support icon">
            <a:extLst>
              <a:ext uri="{FF2B5EF4-FFF2-40B4-BE49-F238E27FC236}">
                <a16:creationId xmlns:a16="http://schemas.microsoft.com/office/drawing/2014/main" id="{8E6AC61C-4B8A-4A11-B7D3-F187DF792AF8}"/>
              </a:ext>
            </a:extLst>
          </p:cNvPr>
          <p:cNvPicPr>
            <a:picLocks noChangeAspect="1" noChangeArrowheads="1"/>
          </p:cNvPicPr>
          <p:nvPr/>
        </p:nvPicPr>
        <p:blipFill>
          <a:blip r:embed="rId6" cstate="screen">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8503426" y="3988156"/>
            <a:ext cx="2137127" cy="241515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mage result for police officer icon">
            <a:extLst>
              <a:ext uri="{FF2B5EF4-FFF2-40B4-BE49-F238E27FC236}">
                <a16:creationId xmlns:a16="http://schemas.microsoft.com/office/drawing/2014/main" id="{DDCC8990-FADC-4279-B717-F158FB084AC2}"/>
              </a:ext>
            </a:extLst>
          </p:cNvPr>
          <p:cNvPicPr>
            <a:picLocks noChangeAspect="1" noChangeArrowheads="1"/>
          </p:cNvPicPr>
          <p:nvPr/>
        </p:nvPicPr>
        <p:blipFill rotWithShape="1">
          <a:blip r:embed="rId7" cstate="screen">
            <a:clrChange>
              <a:clrFrom>
                <a:srgbClr val="FFFFFF"/>
              </a:clrFrom>
              <a:clrTo>
                <a:srgbClr val="FFFFFF">
                  <a:alpha val="0"/>
                </a:srgbClr>
              </a:clrTo>
            </a:clrChange>
            <a:duotone>
              <a:srgbClr val="4472C4">
                <a:shade val="45000"/>
                <a:satMod val="135000"/>
              </a:srgbClr>
              <a:prstClr val="white"/>
            </a:duotone>
            <a:extLst>
              <a:ext uri="{28A0092B-C50C-407E-A947-70E740481C1C}">
                <a14:useLocalDpi xmlns:a14="http://schemas.microsoft.com/office/drawing/2010/main"/>
              </a:ext>
            </a:extLst>
          </a:blip>
          <a:srcRect l="22066" t="10345" r="22956" b="9119"/>
          <a:stretch/>
        </p:blipFill>
        <p:spPr bwMode="auto">
          <a:xfrm>
            <a:off x="2616200" y="4038600"/>
            <a:ext cx="234480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79698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658FB-C959-45FC-B7AD-3D3F65845125}"/>
              </a:ext>
            </a:extLst>
          </p:cNvPr>
          <p:cNvSpPr>
            <a:spLocks noGrp="1"/>
          </p:cNvSpPr>
          <p:nvPr>
            <p:ph type="title"/>
          </p:nvPr>
        </p:nvSpPr>
        <p:spPr/>
        <p:txBody>
          <a:bodyPr/>
          <a:lstStyle/>
          <a:p>
            <a:r>
              <a:rPr lang="en-US" dirty="0"/>
              <a:t>Phase II Service Enhancements</a:t>
            </a:r>
          </a:p>
        </p:txBody>
      </p:sp>
      <p:sp>
        <p:nvSpPr>
          <p:cNvPr id="3" name="Content Placeholder 2">
            <a:extLst>
              <a:ext uri="{FF2B5EF4-FFF2-40B4-BE49-F238E27FC236}">
                <a16:creationId xmlns:a16="http://schemas.microsoft.com/office/drawing/2014/main" id="{F08CC1EB-ABD1-4B81-8551-204599B761D9}"/>
              </a:ext>
            </a:extLst>
          </p:cNvPr>
          <p:cNvSpPr>
            <a:spLocks noGrp="1"/>
          </p:cNvSpPr>
          <p:nvPr>
            <p:ph sz="half" idx="1"/>
          </p:nvPr>
        </p:nvSpPr>
        <p:spPr>
          <a:xfrm>
            <a:off x="711200" y="3206043"/>
            <a:ext cx="5527040" cy="5398201"/>
          </a:xfrm>
        </p:spPr>
        <p:txBody>
          <a:bodyPr>
            <a:normAutofit/>
          </a:bodyPr>
          <a:lstStyle/>
          <a:p>
            <a:pPr marL="0" indent="0" algn="ctr">
              <a:buNone/>
            </a:pPr>
            <a:r>
              <a:rPr lang="en-US" sz="4400" b="1" dirty="0">
                <a:solidFill>
                  <a:srgbClr val="0066FF"/>
                </a:solidFill>
              </a:rPr>
              <a:t>SWORN STAFF</a:t>
            </a:r>
          </a:p>
          <a:p>
            <a:endParaRPr lang="en-US" sz="3600" b="1" dirty="0">
              <a:solidFill>
                <a:srgbClr val="0066FF"/>
              </a:solidFill>
            </a:endParaRPr>
          </a:p>
          <a:p>
            <a:endParaRPr lang="en-US" sz="3600" b="1" dirty="0">
              <a:solidFill>
                <a:srgbClr val="0066FF"/>
              </a:solidFill>
            </a:endParaRPr>
          </a:p>
          <a:p>
            <a:endParaRPr lang="en-US" sz="800" b="1" dirty="0">
              <a:solidFill>
                <a:srgbClr val="0066FF"/>
              </a:solidFill>
            </a:endParaRPr>
          </a:p>
          <a:p>
            <a:pPr marL="0" indent="0">
              <a:buNone/>
            </a:pPr>
            <a:endParaRPr lang="en-US" sz="800" b="1" dirty="0">
              <a:solidFill>
                <a:srgbClr val="0066FF"/>
              </a:solidFill>
            </a:endParaRPr>
          </a:p>
          <a:p>
            <a:pPr marL="463550" indent="-242888">
              <a:tabLst>
                <a:tab pos="682625" algn="l"/>
              </a:tabLst>
            </a:pPr>
            <a:r>
              <a:rPr lang="en-US" sz="3600" dirty="0">
                <a:solidFill>
                  <a:srgbClr val="0066FF"/>
                </a:solidFill>
              </a:rPr>
              <a:t>200% Homeless Outreach</a:t>
            </a:r>
          </a:p>
          <a:p>
            <a:pPr marL="463550" indent="-242888">
              <a:tabLst>
                <a:tab pos="682625" algn="l"/>
              </a:tabLst>
            </a:pPr>
            <a:r>
              <a:rPr lang="en-US" sz="3600" dirty="0">
                <a:solidFill>
                  <a:srgbClr val="0066FF"/>
                </a:solidFill>
              </a:rPr>
              <a:t>Double capacity for police regulated businesses</a:t>
            </a:r>
          </a:p>
          <a:p>
            <a:pPr marL="951245" lvl="1" indent="-242888">
              <a:tabLst>
                <a:tab pos="682625" algn="l"/>
              </a:tabLst>
            </a:pPr>
            <a:r>
              <a:rPr lang="en-US" sz="3173" dirty="0">
                <a:solidFill>
                  <a:srgbClr val="0066FF"/>
                </a:solidFill>
              </a:rPr>
              <a:t>Marijuana, Massage, Alcohol, Tobacco, etc.</a:t>
            </a:r>
          </a:p>
        </p:txBody>
      </p:sp>
      <p:sp>
        <p:nvSpPr>
          <p:cNvPr id="4" name="Content Placeholder 3">
            <a:extLst>
              <a:ext uri="{FF2B5EF4-FFF2-40B4-BE49-F238E27FC236}">
                <a16:creationId xmlns:a16="http://schemas.microsoft.com/office/drawing/2014/main" id="{9F9BDF73-D850-4586-AEA1-95C4BDEB90B8}"/>
              </a:ext>
            </a:extLst>
          </p:cNvPr>
          <p:cNvSpPr>
            <a:spLocks noGrp="1"/>
          </p:cNvSpPr>
          <p:nvPr>
            <p:ph sz="half" idx="2"/>
          </p:nvPr>
        </p:nvSpPr>
        <p:spPr>
          <a:xfrm>
            <a:off x="6400800" y="3206044"/>
            <a:ext cx="6090920" cy="5398200"/>
          </a:xfrm>
        </p:spPr>
        <p:txBody>
          <a:bodyPr>
            <a:normAutofit/>
          </a:bodyPr>
          <a:lstStyle/>
          <a:p>
            <a:pPr marL="0" indent="0" algn="ctr">
              <a:buNone/>
            </a:pPr>
            <a:r>
              <a:rPr lang="en-US" sz="4400" b="1" dirty="0">
                <a:solidFill>
                  <a:srgbClr val="C00000"/>
                </a:solidFill>
              </a:rPr>
              <a:t>CIVILIAN STAFF</a:t>
            </a:r>
          </a:p>
          <a:p>
            <a:endParaRPr lang="en-US" sz="3600" b="1" dirty="0">
              <a:solidFill>
                <a:srgbClr val="C00000"/>
              </a:solidFill>
            </a:endParaRPr>
          </a:p>
          <a:p>
            <a:endParaRPr lang="en-US" sz="3600" b="1" dirty="0">
              <a:solidFill>
                <a:srgbClr val="C00000"/>
              </a:solidFill>
            </a:endParaRPr>
          </a:p>
          <a:p>
            <a:endParaRPr lang="en-US" sz="800" b="1" dirty="0">
              <a:solidFill>
                <a:srgbClr val="C00000"/>
              </a:solidFill>
            </a:endParaRPr>
          </a:p>
          <a:p>
            <a:endParaRPr lang="en-US" sz="800" b="1" dirty="0">
              <a:solidFill>
                <a:srgbClr val="C00000"/>
              </a:solidFill>
            </a:endParaRPr>
          </a:p>
          <a:p>
            <a:r>
              <a:rPr lang="en-US" sz="3600" dirty="0">
                <a:solidFill>
                  <a:srgbClr val="C00000"/>
                </a:solidFill>
              </a:rPr>
              <a:t>Meet critical needs for 911 Dispatchers</a:t>
            </a:r>
          </a:p>
          <a:p>
            <a:r>
              <a:rPr lang="en-US" sz="3600" dirty="0">
                <a:solidFill>
                  <a:srgbClr val="C00000"/>
                </a:solidFill>
              </a:rPr>
              <a:t>Enhanced services for community service</a:t>
            </a:r>
          </a:p>
        </p:txBody>
      </p:sp>
      <p:sp>
        <p:nvSpPr>
          <p:cNvPr id="8" name="TextBox 7">
            <a:extLst>
              <a:ext uri="{FF2B5EF4-FFF2-40B4-BE49-F238E27FC236}">
                <a16:creationId xmlns:a16="http://schemas.microsoft.com/office/drawing/2014/main" id="{2328C7D7-1CB0-45C0-8A0F-0942B78347F4}"/>
              </a:ext>
            </a:extLst>
          </p:cNvPr>
          <p:cNvSpPr txBox="1"/>
          <p:nvPr/>
        </p:nvSpPr>
        <p:spPr>
          <a:xfrm>
            <a:off x="893763" y="2286000"/>
            <a:ext cx="11399837" cy="738664"/>
          </a:xfrm>
          <a:prstGeom prst="rect">
            <a:avLst/>
          </a:prstGeom>
          <a:noFill/>
        </p:spPr>
        <p:txBody>
          <a:bodyPr wrap="square" rtlCol="0">
            <a:spAutoFit/>
          </a:bodyPr>
          <a:lstStyle/>
          <a:p>
            <a:pPr algn="l"/>
            <a:r>
              <a:rPr lang="en-US" dirty="0">
                <a:solidFill>
                  <a:schemeClr val="accent1">
                    <a:lumMod val="75000"/>
                  </a:schemeClr>
                </a:solidFill>
              </a:rPr>
              <a:t>Phase II Desired Staffing Enhancements</a:t>
            </a:r>
          </a:p>
        </p:txBody>
      </p:sp>
      <p:pic>
        <p:nvPicPr>
          <p:cNvPr id="9" name="Picture 2" descr="Image result for police support icon">
            <a:extLst>
              <a:ext uri="{FF2B5EF4-FFF2-40B4-BE49-F238E27FC236}">
                <a16:creationId xmlns:a16="http://schemas.microsoft.com/office/drawing/2014/main" id="{DF85FF24-E680-499D-AD88-BDB92AD5E6E3}"/>
              </a:ext>
            </a:extLst>
          </p:cNvPr>
          <p:cNvPicPr>
            <a:picLocks noChangeAspect="1" noChangeArrowheads="1"/>
          </p:cNvPicPr>
          <p:nvPr/>
        </p:nvPicPr>
        <p:blipFill>
          <a:blip r:embed="rId3" cstate="screen">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8300720" y="3810000"/>
            <a:ext cx="1643429" cy="185722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Image result for police officer icon">
            <a:extLst>
              <a:ext uri="{FF2B5EF4-FFF2-40B4-BE49-F238E27FC236}">
                <a16:creationId xmlns:a16="http://schemas.microsoft.com/office/drawing/2014/main" id="{70B6B1F1-FBE7-4C1A-AFC1-DAD5C7A516C5}"/>
              </a:ext>
            </a:extLst>
          </p:cNvPr>
          <p:cNvPicPr>
            <a:picLocks noChangeAspect="1" noChangeArrowheads="1"/>
          </p:cNvPicPr>
          <p:nvPr/>
        </p:nvPicPr>
        <p:blipFill rotWithShape="1">
          <a:blip r:embed="rId4" cstate="screen">
            <a:clrChange>
              <a:clrFrom>
                <a:srgbClr val="FFFFFF"/>
              </a:clrFrom>
              <a:clrTo>
                <a:srgbClr val="FFFFFF">
                  <a:alpha val="0"/>
                </a:srgbClr>
              </a:clrTo>
            </a:clrChange>
            <a:duotone>
              <a:srgbClr val="4472C4">
                <a:shade val="45000"/>
                <a:satMod val="135000"/>
              </a:srgbClr>
              <a:prstClr val="white"/>
            </a:duotone>
            <a:extLst>
              <a:ext uri="{28A0092B-C50C-407E-A947-70E740481C1C}">
                <a14:useLocalDpi xmlns:a14="http://schemas.microsoft.com/office/drawing/2010/main"/>
              </a:ext>
            </a:extLst>
          </a:blip>
          <a:srcRect l="22066" t="10345" r="22956" b="9119"/>
          <a:stretch/>
        </p:blipFill>
        <p:spPr bwMode="auto">
          <a:xfrm>
            <a:off x="2433320" y="3810000"/>
            <a:ext cx="1905000" cy="18572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35401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Related image">
            <a:extLst>
              <a:ext uri="{FF2B5EF4-FFF2-40B4-BE49-F238E27FC236}">
                <a16:creationId xmlns:a16="http://schemas.microsoft.com/office/drawing/2014/main" id="{4A531F33-9130-4015-9A82-0A1D6091A81B}"/>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220683" y="2763605"/>
            <a:ext cx="4035114" cy="58769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3D658FB-C959-45FC-B7AD-3D3F65845125}"/>
              </a:ext>
            </a:extLst>
          </p:cNvPr>
          <p:cNvSpPr>
            <a:spLocks noGrp="1"/>
          </p:cNvSpPr>
          <p:nvPr>
            <p:ph type="title"/>
          </p:nvPr>
        </p:nvSpPr>
        <p:spPr/>
        <p:txBody>
          <a:bodyPr/>
          <a:lstStyle/>
          <a:p>
            <a:r>
              <a:rPr lang="en-US" dirty="0"/>
              <a:t>Phase II Revenue Plan</a:t>
            </a:r>
          </a:p>
        </p:txBody>
      </p:sp>
      <p:sp>
        <p:nvSpPr>
          <p:cNvPr id="8" name="TextBox 7">
            <a:extLst>
              <a:ext uri="{FF2B5EF4-FFF2-40B4-BE49-F238E27FC236}">
                <a16:creationId xmlns:a16="http://schemas.microsoft.com/office/drawing/2014/main" id="{2328C7D7-1CB0-45C0-8A0F-0942B78347F4}"/>
              </a:ext>
            </a:extLst>
          </p:cNvPr>
          <p:cNvSpPr txBox="1"/>
          <p:nvPr/>
        </p:nvSpPr>
        <p:spPr>
          <a:xfrm>
            <a:off x="893763" y="2286000"/>
            <a:ext cx="11399837" cy="738664"/>
          </a:xfrm>
          <a:prstGeom prst="rect">
            <a:avLst/>
          </a:prstGeom>
          <a:noFill/>
        </p:spPr>
        <p:txBody>
          <a:bodyPr wrap="square" rtlCol="0">
            <a:spAutoFit/>
          </a:bodyPr>
          <a:lstStyle/>
          <a:p>
            <a:pPr algn="l"/>
            <a:r>
              <a:rPr lang="en-US" dirty="0">
                <a:solidFill>
                  <a:schemeClr val="accent1">
                    <a:lumMod val="75000"/>
                  </a:schemeClr>
                </a:solidFill>
              </a:rPr>
              <a:t>Under Evaluation</a:t>
            </a:r>
          </a:p>
        </p:txBody>
      </p:sp>
      <p:pic>
        <p:nvPicPr>
          <p:cNvPr id="9" name="Picture 2" descr="Image result for police support icon">
            <a:extLst>
              <a:ext uri="{FF2B5EF4-FFF2-40B4-BE49-F238E27FC236}">
                <a16:creationId xmlns:a16="http://schemas.microsoft.com/office/drawing/2014/main" id="{DF85FF24-E680-499D-AD88-BDB92AD5E6E3}"/>
              </a:ext>
            </a:extLst>
          </p:cNvPr>
          <p:cNvPicPr>
            <a:picLocks noChangeAspect="1" noChangeArrowheads="1"/>
          </p:cNvPicPr>
          <p:nvPr/>
        </p:nvPicPr>
        <p:blipFill>
          <a:blip r:embed="rId4" cstate="screen">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0121851" y="4773451"/>
            <a:ext cx="1643429" cy="185722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Image result for police officer icon">
            <a:extLst>
              <a:ext uri="{FF2B5EF4-FFF2-40B4-BE49-F238E27FC236}">
                <a16:creationId xmlns:a16="http://schemas.microsoft.com/office/drawing/2014/main" id="{70B6B1F1-FBE7-4C1A-AFC1-DAD5C7A516C5}"/>
              </a:ext>
            </a:extLst>
          </p:cNvPr>
          <p:cNvPicPr>
            <a:picLocks noChangeAspect="1" noChangeArrowheads="1"/>
          </p:cNvPicPr>
          <p:nvPr/>
        </p:nvPicPr>
        <p:blipFill rotWithShape="1">
          <a:blip r:embed="rId5" cstate="screen">
            <a:clrChange>
              <a:clrFrom>
                <a:srgbClr val="FFFFFF"/>
              </a:clrFrom>
              <a:clrTo>
                <a:srgbClr val="FFFFFF">
                  <a:alpha val="0"/>
                </a:srgbClr>
              </a:clrTo>
            </a:clrChange>
            <a:duotone>
              <a:srgbClr val="4472C4">
                <a:shade val="45000"/>
                <a:satMod val="135000"/>
              </a:srgbClr>
              <a:prstClr val="white"/>
            </a:duotone>
            <a:extLst>
              <a:ext uri="{28A0092B-C50C-407E-A947-70E740481C1C}">
                <a14:useLocalDpi xmlns:a14="http://schemas.microsoft.com/office/drawing/2010/main"/>
              </a:ext>
            </a:extLst>
          </a:blip>
          <a:srcRect l="22066" t="10345" r="22956" b="9119"/>
          <a:stretch/>
        </p:blipFill>
        <p:spPr bwMode="auto">
          <a:xfrm>
            <a:off x="1359876" y="4773452"/>
            <a:ext cx="1905000" cy="18572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40341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p:cNvSpPr>
          <p:nvPr/>
        </p:nvSpPr>
        <p:spPr bwMode="auto">
          <a:xfrm>
            <a:off x="-18369" y="9144000"/>
            <a:ext cx="6513979" cy="635000"/>
          </a:xfrm>
          <a:prstGeom prst="rect">
            <a:avLst/>
          </a:prstGeom>
          <a:solidFill>
            <a:srgbClr val="2D2D8A"/>
          </a:solidFill>
          <a:ln>
            <a:noFill/>
          </a:ln>
          <a:effectLst>
            <a:outerShdw blurRad="76200" algn="ctr" rotWithShape="0">
              <a:schemeClr val="bg2">
                <a:alpha val="79999"/>
              </a:schemeClr>
            </a:outerShdw>
          </a:effectLst>
        </p:spPr>
        <p:txBody>
          <a:bodyPr lIns="0" tIns="0" rIns="0" bIns="0"/>
          <a:lstStyle/>
          <a:p>
            <a:endParaRPr lang="en-US" dirty="0">
              <a:solidFill>
                <a:schemeClr val="accent6"/>
              </a:solidFill>
            </a:endParaRPr>
          </a:p>
        </p:txBody>
      </p:sp>
      <p:sp>
        <p:nvSpPr>
          <p:cNvPr id="16385" name="Rectangle 1"/>
          <p:cNvSpPr>
            <a:spLocks/>
          </p:cNvSpPr>
          <p:nvPr/>
        </p:nvSpPr>
        <p:spPr bwMode="auto">
          <a:xfrm>
            <a:off x="601519" y="2743327"/>
            <a:ext cx="11379200" cy="56005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0" tIns="0" rIns="0" bIns="0"/>
          <a:lstStyle/>
          <a:p>
            <a:pPr marL="457200" indent="-457200" algn="l">
              <a:spcBef>
                <a:spcPts val="3500"/>
              </a:spcBef>
              <a:buClr>
                <a:srgbClr val="B72121"/>
              </a:buClr>
              <a:buSzPct val="75000"/>
              <a:buFont typeface="Arial" panose="020B0604020202020204" pitchFamily="34" charset="0"/>
              <a:buChar char="•"/>
            </a:pPr>
            <a:endParaRPr lang="en-US" sz="4000" dirty="0">
              <a:solidFill>
                <a:schemeClr val="tx1"/>
              </a:solidFill>
              <a:latin typeface="Arial" charset="0"/>
              <a:ea typeface="ＭＳ Ｐゴシック" charset="0"/>
              <a:cs typeface="Arial" charset="0"/>
              <a:sym typeface="Arial" charset="0"/>
            </a:endParaRPr>
          </a:p>
        </p:txBody>
      </p:sp>
      <p:sp>
        <p:nvSpPr>
          <p:cNvPr id="16386" name="Rectangle 2"/>
          <p:cNvSpPr>
            <a:spLocks/>
          </p:cNvSpPr>
          <p:nvPr/>
        </p:nvSpPr>
        <p:spPr bwMode="auto">
          <a:xfrm>
            <a:off x="6502400" y="9144000"/>
            <a:ext cx="6502400" cy="635000"/>
          </a:xfrm>
          <a:prstGeom prst="rect">
            <a:avLst/>
          </a:prstGeom>
          <a:solidFill>
            <a:schemeClr val="accent1"/>
          </a:solidFill>
          <a:ln>
            <a:noFill/>
          </a:ln>
          <a:effectLst>
            <a:outerShdw blurRad="76200" algn="ctr" rotWithShape="0">
              <a:schemeClr val="bg2">
                <a:alpha val="79999"/>
              </a:schemeClr>
            </a:outerShdw>
          </a:effectLst>
          <a:extLst>
            <a:ext uri="{91240B29-F687-4f45-9708-019B960494DF}">
              <a14:hiddenLine xmlns="" xmlns:a14="http://schemas.microsoft.com/office/drawing/2010/main" w="12700">
                <a:solidFill>
                  <a:srgbClr val="2F3946">
                    <a:alpha val="84999"/>
                  </a:srgbClr>
                </a:solidFill>
                <a:miter lim="800000"/>
                <a:headEnd/>
                <a:tailEnd/>
              </a14:hiddenLine>
            </a:ext>
          </a:extLst>
        </p:spPr>
        <p:txBody>
          <a:bodyPr lIns="0" tIns="0" rIns="0" bIns="0"/>
          <a:lstStyle/>
          <a:p>
            <a:endParaRPr lang="en-US"/>
          </a:p>
        </p:txBody>
      </p:sp>
      <p:pic>
        <p:nvPicPr>
          <p:cNvPr id="16387" name="Picture 3"/>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4763" y="-25356"/>
            <a:ext cx="13033375" cy="13461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pic>
      <p:pic>
        <p:nvPicPr>
          <p:cNvPr id="16388" name="Picture 4"/>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1684000" y="8610600"/>
            <a:ext cx="1049241" cy="8727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pic>
      <p:sp>
        <p:nvSpPr>
          <p:cNvPr id="16389" name="Rectangle 5"/>
          <p:cNvSpPr>
            <a:spLocks/>
          </p:cNvSpPr>
          <p:nvPr/>
        </p:nvSpPr>
        <p:spPr bwMode="auto">
          <a:xfrm>
            <a:off x="4961000" y="9347200"/>
            <a:ext cx="3124200" cy="406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0" tIns="0" rIns="0" bIns="0"/>
          <a:lstStyle/>
          <a:p>
            <a:pPr algn="r">
              <a:lnSpc>
                <a:spcPct val="90000"/>
              </a:lnSpc>
            </a:pPr>
            <a:r>
              <a:rPr lang="en-US" sz="1500" b="1" dirty="0">
                <a:solidFill>
                  <a:srgbClr val="D5D4D6"/>
                </a:solidFill>
                <a:latin typeface="Arial" charset="0"/>
                <a:ea typeface="ＭＳ Ｐゴシック" charset="0"/>
                <a:cs typeface="Arial" charset="0"/>
                <a:sym typeface="Arial" charset="0"/>
              </a:rPr>
              <a:t>CHULA VISTA   PUBLIC SAFETY</a:t>
            </a:r>
          </a:p>
        </p:txBody>
      </p:sp>
      <p:pic>
        <p:nvPicPr>
          <p:cNvPr id="2" name="Picture 1" descr="CVPDpatch.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77800" y="8534400"/>
            <a:ext cx="847438" cy="1053974"/>
          </a:xfrm>
          <a:prstGeom prst="rect">
            <a:avLst/>
          </a:prstGeom>
        </p:spPr>
      </p:pic>
      <p:sp>
        <p:nvSpPr>
          <p:cNvPr id="11" name="TextBox 10">
            <a:extLst/>
          </p:cNvPr>
          <p:cNvSpPr txBox="1"/>
          <p:nvPr/>
        </p:nvSpPr>
        <p:spPr>
          <a:xfrm>
            <a:off x="469460" y="1477859"/>
            <a:ext cx="12052300" cy="707886"/>
          </a:xfrm>
          <a:prstGeom prst="rect">
            <a:avLst/>
          </a:prstGeom>
          <a:noFill/>
        </p:spPr>
        <p:txBody>
          <a:bodyPr wrap="square" rtlCol="0">
            <a:spAutoFit/>
          </a:bodyPr>
          <a:lstStyle/>
          <a:p>
            <a:r>
              <a:rPr lang="en-US" sz="4000" b="1" dirty="0">
                <a:solidFill>
                  <a:schemeClr val="tx1"/>
                </a:solidFill>
                <a:latin typeface="Arial" charset="0"/>
                <a:ea typeface="ＭＳ Ｐゴシック" charset="0"/>
                <a:cs typeface="Arial" charset="0"/>
              </a:rPr>
              <a:t>Desired Public Safety Outcomes</a:t>
            </a:r>
          </a:p>
        </p:txBody>
      </p:sp>
      <p:sp>
        <p:nvSpPr>
          <p:cNvPr id="10" name="Rectangle 9">
            <a:extLst>
              <a:ext uri="{FF2B5EF4-FFF2-40B4-BE49-F238E27FC236}">
                <a16:creationId xmlns:a16="http://schemas.microsoft.com/office/drawing/2014/main" id="{5D0AA302-18FD-4E36-B8C4-835ECF2CBC76}"/>
              </a:ext>
            </a:extLst>
          </p:cNvPr>
          <p:cNvSpPr/>
          <p:nvPr/>
        </p:nvSpPr>
        <p:spPr>
          <a:xfrm>
            <a:off x="601519" y="2447660"/>
            <a:ext cx="11644533" cy="5476371"/>
          </a:xfrm>
          <a:prstGeom prst="rect">
            <a:avLst/>
          </a:prstGeom>
        </p:spPr>
        <p:txBody>
          <a:bodyPr wrap="square">
            <a:spAutoFit/>
          </a:bodyPr>
          <a:lstStyle/>
          <a:p>
            <a:pPr marL="0" marR="228600" algn="just">
              <a:lnSpc>
                <a:spcPct val="115000"/>
              </a:lnSpc>
              <a:spcBef>
                <a:spcPts val="0"/>
              </a:spcBef>
              <a:spcAft>
                <a:spcPts val="1000"/>
              </a:spcAft>
              <a:tabLst>
                <a:tab pos="1400175" algn="l"/>
                <a:tab pos="1828800" algn="l"/>
              </a:tabLst>
            </a:pPr>
            <a:r>
              <a:rPr lang="en-US" sz="2800" b="1" dirty="0">
                <a:solidFill>
                  <a:srgbClr val="000000"/>
                </a:solidFill>
                <a:uFill>
                  <a:solidFill>
                    <a:srgbClr val="000000"/>
                  </a:solidFill>
                </a:uFill>
                <a:latin typeface="Calibri" panose="020F0502020204030204" pitchFamily="34" charset="0"/>
                <a:ea typeface="Calibri" panose="020F0502020204030204" pitchFamily="34" charset="0"/>
                <a:cs typeface="Calibri" panose="020F0502020204030204" pitchFamily="34" charset="0"/>
              </a:rPr>
              <a:t>The top ten desired public safety service outcomes of this report are basic:</a:t>
            </a:r>
          </a:p>
          <a:p>
            <a:pPr marL="342900" marR="228600" lvl="0" indent="-342900" algn="just">
              <a:lnSpc>
                <a:spcPct val="115000"/>
              </a:lnSpc>
              <a:spcBef>
                <a:spcPts val="0"/>
              </a:spcBef>
              <a:spcAft>
                <a:spcPts val="1000"/>
              </a:spcAft>
              <a:buFont typeface="+mj-lt"/>
              <a:buAutoNum type="arabicPeriod"/>
              <a:tabLst>
                <a:tab pos="1400175" algn="l"/>
                <a:tab pos="1828800" algn="l"/>
              </a:tabLst>
            </a:pPr>
            <a:r>
              <a:rPr lang="en-US" sz="2400" kern="0" dirty="0">
                <a:solidFill>
                  <a:srgbClr val="000000"/>
                </a:solidFill>
                <a:uFill>
                  <a:solidFill>
                    <a:srgbClr val="000000"/>
                  </a:solidFill>
                </a:uFill>
                <a:latin typeface="Calibri" panose="020F0502020204030204" pitchFamily="34" charset="0"/>
                <a:ea typeface="Calibri" panose="020F0502020204030204" pitchFamily="34" charset="0"/>
                <a:cs typeface="Calibri" panose="020F0502020204030204" pitchFamily="34" charset="0"/>
              </a:rPr>
              <a:t>Improve Priority 1 and Priority 2 response times to consistently meet and surpass GMOC Thresholds</a:t>
            </a:r>
          </a:p>
          <a:p>
            <a:pPr marL="342900" marR="228600" lvl="0" indent="-342900" algn="just">
              <a:lnSpc>
                <a:spcPct val="115000"/>
              </a:lnSpc>
              <a:spcBef>
                <a:spcPts val="0"/>
              </a:spcBef>
              <a:spcAft>
                <a:spcPts val="1000"/>
              </a:spcAft>
              <a:buFont typeface="+mj-lt"/>
              <a:buAutoNum type="arabicPeriod"/>
              <a:tabLst>
                <a:tab pos="1400175" algn="l"/>
                <a:tab pos="1828800" algn="l"/>
              </a:tabLst>
            </a:pPr>
            <a:r>
              <a:rPr lang="en-US" sz="2400" kern="0" dirty="0">
                <a:solidFill>
                  <a:srgbClr val="000000"/>
                </a:solidFill>
                <a:uFill>
                  <a:solidFill>
                    <a:srgbClr val="000000"/>
                  </a:solidFill>
                </a:uFill>
                <a:latin typeface="Calibri" panose="020F0502020204030204" pitchFamily="34" charset="0"/>
                <a:ea typeface="Calibri" panose="020F0502020204030204" pitchFamily="34" charset="0"/>
                <a:cs typeface="Calibri" panose="020F0502020204030204" pitchFamily="34" charset="0"/>
              </a:rPr>
              <a:t>Expand the Homeless Outreach Team to help address the City’s most pressing social needs</a:t>
            </a:r>
          </a:p>
          <a:p>
            <a:pPr marL="342900" marR="228600" lvl="0" indent="-342900" algn="just">
              <a:lnSpc>
                <a:spcPct val="115000"/>
              </a:lnSpc>
              <a:spcBef>
                <a:spcPts val="0"/>
              </a:spcBef>
              <a:spcAft>
                <a:spcPts val="1000"/>
              </a:spcAft>
              <a:buFont typeface="+mj-lt"/>
              <a:buAutoNum type="arabicPeriod"/>
              <a:tabLst>
                <a:tab pos="1400175" algn="l"/>
                <a:tab pos="1828800" algn="l"/>
              </a:tabLst>
            </a:pPr>
            <a:r>
              <a:rPr lang="en-US" sz="2400" kern="0" dirty="0">
                <a:solidFill>
                  <a:srgbClr val="000000"/>
                </a:solidFill>
                <a:uFill>
                  <a:solidFill>
                    <a:srgbClr val="000000"/>
                  </a:solidFill>
                </a:uFill>
                <a:latin typeface="Calibri" panose="020F0502020204030204" pitchFamily="34" charset="0"/>
                <a:ea typeface="Calibri" panose="020F0502020204030204" pitchFamily="34" charset="0"/>
                <a:cs typeface="Calibri" panose="020F0502020204030204" pitchFamily="34" charset="0"/>
              </a:rPr>
              <a:t>Improve Community Patrol staffing to provide for 40% pro-active time.  This will result in an organization that is pro-active vs. reactive to crime and disorder trends</a:t>
            </a:r>
          </a:p>
          <a:p>
            <a:pPr marL="342900" marR="228600" lvl="0" indent="-342900" algn="just">
              <a:lnSpc>
                <a:spcPct val="115000"/>
              </a:lnSpc>
              <a:spcBef>
                <a:spcPts val="0"/>
              </a:spcBef>
              <a:spcAft>
                <a:spcPts val="1000"/>
              </a:spcAft>
              <a:buFont typeface="+mj-lt"/>
              <a:buAutoNum type="arabicPeriod"/>
              <a:tabLst>
                <a:tab pos="1400175" algn="l"/>
                <a:tab pos="1828800" algn="l"/>
              </a:tabLst>
            </a:pPr>
            <a:r>
              <a:rPr lang="en-US" sz="2400" kern="0" dirty="0">
                <a:solidFill>
                  <a:srgbClr val="000000"/>
                </a:solidFill>
                <a:uFill>
                  <a:solidFill>
                    <a:srgbClr val="000000"/>
                  </a:solidFill>
                </a:uFill>
                <a:latin typeface="Calibri" panose="020F0502020204030204" pitchFamily="34" charset="0"/>
                <a:ea typeface="Calibri" panose="020F0502020204030204" pitchFamily="34" charset="0"/>
                <a:cs typeface="Calibri" panose="020F0502020204030204" pitchFamily="34" charset="0"/>
              </a:rPr>
              <a:t>Improve Communications Center staffing and operations to improve first line contact and service processing with the public</a:t>
            </a:r>
          </a:p>
          <a:p>
            <a:pPr marL="342900" marR="228600" lvl="0" indent="-342900" algn="just">
              <a:lnSpc>
                <a:spcPct val="115000"/>
              </a:lnSpc>
              <a:spcBef>
                <a:spcPts val="0"/>
              </a:spcBef>
              <a:spcAft>
                <a:spcPts val="1000"/>
              </a:spcAft>
              <a:buFont typeface="+mj-lt"/>
              <a:buAutoNum type="arabicPeriod"/>
              <a:tabLst>
                <a:tab pos="1400175" algn="l"/>
                <a:tab pos="1828800" algn="l"/>
              </a:tabLst>
            </a:pPr>
            <a:r>
              <a:rPr lang="en-US" sz="2400" kern="0" dirty="0">
                <a:solidFill>
                  <a:srgbClr val="000000"/>
                </a:solidFill>
                <a:uFill>
                  <a:solidFill>
                    <a:srgbClr val="000000"/>
                  </a:solidFill>
                </a:uFill>
                <a:latin typeface="Calibri" panose="020F0502020204030204" pitchFamily="34" charset="0"/>
                <a:ea typeface="Calibri" panose="020F0502020204030204" pitchFamily="34" charset="0"/>
                <a:cs typeface="Calibri" panose="020F0502020204030204" pitchFamily="34" charset="0"/>
              </a:rPr>
              <a:t>Improve Investigative capacity and follow up in all major investigative units to maximize successful case resolution and provide better customer service to victims</a:t>
            </a:r>
            <a:endParaRPr lang="en-US" sz="2400" u="none" strike="noStrike" kern="0" spc="0"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364959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p:cNvSpPr>
          <p:nvPr/>
        </p:nvSpPr>
        <p:spPr bwMode="auto">
          <a:xfrm>
            <a:off x="-18369" y="9144000"/>
            <a:ext cx="6513979" cy="635000"/>
          </a:xfrm>
          <a:prstGeom prst="rect">
            <a:avLst/>
          </a:prstGeom>
          <a:solidFill>
            <a:srgbClr val="2D2D8A"/>
          </a:solidFill>
          <a:ln>
            <a:noFill/>
          </a:ln>
          <a:effectLst>
            <a:outerShdw blurRad="76200" algn="ctr" rotWithShape="0">
              <a:schemeClr val="bg2">
                <a:alpha val="79999"/>
              </a:schemeClr>
            </a:outerShdw>
          </a:effectLst>
        </p:spPr>
        <p:txBody>
          <a:bodyPr lIns="0" tIns="0" rIns="0" bIns="0"/>
          <a:lstStyle/>
          <a:p>
            <a:endParaRPr lang="en-US" dirty="0">
              <a:solidFill>
                <a:schemeClr val="accent6"/>
              </a:solidFill>
            </a:endParaRPr>
          </a:p>
        </p:txBody>
      </p:sp>
      <p:sp>
        <p:nvSpPr>
          <p:cNvPr id="16385" name="Rectangle 1"/>
          <p:cNvSpPr>
            <a:spLocks/>
          </p:cNvSpPr>
          <p:nvPr/>
        </p:nvSpPr>
        <p:spPr bwMode="auto">
          <a:xfrm>
            <a:off x="601519" y="2743327"/>
            <a:ext cx="11379200" cy="56005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0" tIns="0" rIns="0" bIns="0"/>
          <a:lstStyle/>
          <a:p>
            <a:pPr marL="457200" indent="-457200" algn="l">
              <a:spcBef>
                <a:spcPts val="3500"/>
              </a:spcBef>
              <a:buClr>
                <a:srgbClr val="B72121"/>
              </a:buClr>
              <a:buSzPct val="75000"/>
              <a:buFont typeface="Arial" panose="020B0604020202020204" pitchFamily="34" charset="0"/>
              <a:buChar char="•"/>
            </a:pPr>
            <a:endParaRPr lang="en-US" sz="4000" dirty="0">
              <a:solidFill>
                <a:schemeClr val="tx1"/>
              </a:solidFill>
              <a:latin typeface="Arial" charset="0"/>
              <a:ea typeface="ＭＳ Ｐゴシック" charset="0"/>
              <a:cs typeface="Arial" charset="0"/>
              <a:sym typeface="Arial" charset="0"/>
            </a:endParaRPr>
          </a:p>
        </p:txBody>
      </p:sp>
      <p:sp>
        <p:nvSpPr>
          <p:cNvPr id="16386" name="Rectangle 2"/>
          <p:cNvSpPr>
            <a:spLocks/>
          </p:cNvSpPr>
          <p:nvPr/>
        </p:nvSpPr>
        <p:spPr bwMode="auto">
          <a:xfrm>
            <a:off x="6502400" y="9144000"/>
            <a:ext cx="6502400" cy="635000"/>
          </a:xfrm>
          <a:prstGeom prst="rect">
            <a:avLst/>
          </a:prstGeom>
          <a:solidFill>
            <a:schemeClr val="accent1"/>
          </a:solidFill>
          <a:ln>
            <a:noFill/>
          </a:ln>
          <a:effectLst>
            <a:outerShdw blurRad="76200" algn="ctr" rotWithShape="0">
              <a:schemeClr val="bg2">
                <a:alpha val="79999"/>
              </a:schemeClr>
            </a:outerShdw>
          </a:effectLst>
          <a:extLst>
            <a:ext uri="{91240B29-F687-4f45-9708-019B960494DF}">
              <a14:hiddenLine xmlns="" xmlns:a14="http://schemas.microsoft.com/office/drawing/2010/main" w="12700">
                <a:solidFill>
                  <a:srgbClr val="2F3946">
                    <a:alpha val="84999"/>
                  </a:srgbClr>
                </a:solidFill>
                <a:miter lim="800000"/>
                <a:headEnd/>
                <a:tailEnd/>
              </a14:hiddenLine>
            </a:ext>
          </a:extLst>
        </p:spPr>
        <p:txBody>
          <a:bodyPr lIns="0" tIns="0" rIns="0" bIns="0"/>
          <a:lstStyle/>
          <a:p>
            <a:endParaRPr lang="en-US"/>
          </a:p>
        </p:txBody>
      </p:sp>
      <p:pic>
        <p:nvPicPr>
          <p:cNvPr id="16387" name="Picture 3"/>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4763" y="-25356"/>
            <a:ext cx="13033375" cy="13461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pic>
      <p:pic>
        <p:nvPicPr>
          <p:cNvPr id="16388" name="Picture 4"/>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1684000" y="8610600"/>
            <a:ext cx="1049241" cy="8727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pic>
      <p:sp>
        <p:nvSpPr>
          <p:cNvPr id="16389" name="Rectangle 5"/>
          <p:cNvSpPr>
            <a:spLocks/>
          </p:cNvSpPr>
          <p:nvPr/>
        </p:nvSpPr>
        <p:spPr bwMode="auto">
          <a:xfrm>
            <a:off x="4961000" y="9347200"/>
            <a:ext cx="3124200" cy="406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0" tIns="0" rIns="0" bIns="0"/>
          <a:lstStyle/>
          <a:p>
            <a:pPr algn="r">
              <a:lnSpc>
                <a:spcPct val="90000"/>
              </a:lnSpc>
            </a:pPr>
            <a:r>
              <a:rPr lang="en-US" sz="1500" b="1" dirty="0">
                <a:solidFill>
                  <a:srgbClr val="D5D4D6"/>
                </a:solidFill>
                <a:latin typeface="Arial" charset="0"/>
                <a:ea typeface="ＭＳ Ｐゴシック" charset="0"/>
                <a:cs typeface="Arial" charset="0"/>
                <a:sym typeface="Arial" charset="0"/>
              </a:rPr>
              <a:t>CHULA VISTA   PUBLIC SAFETY</a:t>
            </a:r>
          </a:p>
        </p:txBody>
      </p:sp>
      <p:pic>
        <p:nvPicPr>
          <p:cNvPr id="2" name="Picture 1" descr="CVPDpatch.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77800" y="8534400"/>
            <a:ext cx="847438" cy="1053974"/>
          </a:xfrm>
          <a:prstGeom prst="rect">
            <a:avLst/>
          </a:prstGeom>
        </p:spPr>
      </p:pic>
      <p:sp>
        <p:nvSpPr>
          <p:cNvPr id="11" name="TextBox 10">
            <a:extLst/>
          </p:cNvPr>
          <p:cNvSpPr txBox="1"/>
          <p:nvPr/>
        </p:nvSpPr>
        <p:spPr>
          <a:xfrm>
            <a:off x="469460" y="1477859"/>
            <a:ext cx="12052300" cy="707886"/>
          </a:xfrm>
          <a:prstGeom prst="rect">
            <a:avLst/>
          </a:prstGeom>
          <a:noFill/>
        </p:spPr>
        <p:txBody>
          <a:bodyPr wrap="square" rtlCol="0">
            <a:spAutoFit/>
          </a:bodyPr>
          <a:lstStyle/>
          <a:p>
            <a:r>
              <a:rPr lang="en-US" sz="4000" b="1" dirty="0">
                <a:solidFill>
                  <a:schemeClr val="tx1"/>
                </a:solidFill>
                <a:latin typeface="Arial" charset="0"/>
                <a:ea typeface="ＭＳ Ｐゴシック" charset="0"/>
                <a:cs typeface="Arial" charset="0"/>
              </a:rPr>
              <a:t>Desired Public Safety Outcomes</a:t>
            </a:r>
          </a:p>
        </p:txBody>
      </p:sp>
      <p:sp>
        <p:nvSpPr>
          <p:cNvPr id="5" name="Rectangle 4">
            <a:extLst>
              <a:ext uri="{FF2B5EF4-FFF2-40B4-BE49-F238E27FC236}">
                <a16:creationId xmlns:a16="http://schemas.microsoft.com/office/drawing/2014/main" id="{98E51084-3A78-4435-9EFB-F7D0CEB297F6}"/>
              </a:ext>
            </a:extLst>
          </p:cNvPr>
          <p:cNvSpPr/>
          <p:nvPr/>
        </p:nvSpPr>
        <p:spPr>
          <a:xfrm>
            <a:off x="773219" y="2447660"/>
            <a:ext cx="11180763" cy="5702074"/>
          </a:xfrm>
          <a:prstGeom prst="rect">
            <a:avLst/>
          </a:prstGeom>
        </p:spPr>
        <p:txBody>
          <a:bodyPr wrap="square">
            <a:spAutoFit/>
          </a:bodyPr>
          <a:lstStyle/>
          <a:p>
            <a:pPr marL="457200" marR="228600" indent="-457200" algn="just">
              <a:lnSpc>
                <a:spcPct val="115000"/>
              </a:lnSpc>
              <a:spcBef>
                <a:spcPts val="0"/>
              </a:spcBef>
              <a:spcAft>
                <a:spcPts val="1000"/>
              </a:spcAft>
              <a:buAutoNum type="arabicPeriod" startAt="6"/>
              <a:tabLst>
                <a:tab pos="1400175" algn="l"/>
                <a:tab pos="1828800" algn="l"/>
              </a:tabLst>
            </a:pPr>
            <a:r>
              <a:rPr lang="en-US" sz="2400" kern="0" dirty="0">
                <a:solidFill>
                  <a:srgbClr val="000000"/>
                </a:solidFill>
                <a:uFill>
                  <a:solidFill>
                    <a:srgbClr val="000000"/>
                  </a:solidFill>
                </a:uFill>
                <a:latin typeface="Calibri" panose="020F0502020204030204" pitchFamily="34" charset="0"/>
              </a:rPr>
              <a:t>Improve the Traffic Division’s operational footprint to pro-actively respond to    traffic related problems and reduce traffic related deaths and injuries</a:t>
            </a:r>
          </a:p>
          <a:p>
            <a:pPr marL="457200" marR="228600" indent="-457200" algn="just">
              <a:lnSpc>
                <a:spcPct val="115000"/>
              </a:lnSpc>
              <a:spcBef>
                <a:spcPts val="0"/>
              </a:spcBef>
              <a:spcAft>
                <a:spcPts val="1000"/>
              </a:spcAft>
              <a:buAutoNum type="arabicPeriod" startAt="6"/>
              <a:tabLst>
                <a:tab pos="1400175" algn="l"/>
                <a:tab pos="1828800" algn="l"/>
              </a:tabLst>
            </a:pPr>
            <a:r>
              <a:rPr lang="en-US" sz="2400" kern="0" dirty="0">
                <a:solidFill>
                  <a:srgbClr val="000000"/>
                </a:solidFill>
                <a:uFill>
                  <a:solidFill>
                    <a:srgbClr val="000000"/>
                  </a:solidFill>
                </a:uFill>
                <a:latin typeface="Calibri" panose="020F0502020204030204" pitchFamily="34" charset="0"/>
              </a:rPr>
              <a:t>Significantly expand the School Resource Officer Unit to more adequately serve the needs of growing school districts and the youth population of Chula Vista</a:t>
            </a:r>
          </a:p>
          <a:p>
            <a:pPr marL="457200" marR="228600" indent="-457200" algn="just">
              <a:lnSpc>
                <a:spcPct val="115000"/>
              </a:lnSpc>
              <a:spcBef>
                <a:spcPts val="0"/>
              </a:spcBef>
              <a:spcAft>
                <a:spcPts val="1000"/>
              </a:spcAft>
              <a:buAutoNum type="arabicPeriod" startAt="6"/>
              <a:tabLst>
                <a:tab pos="1400175" algn="l"/>
                <a:tab pos="1828800" algn="l"/>
              </a:tabLst>
            </a:pPr>
            <a:r>
              <a:rPr lang="en-US" sz="2400" kern="0" dirty="0">
                <a:solidFill>
                  <a:srgbClr val="000000"/>
                </a:solidFill>
                <a:uFill>
                  <a:solidFill>
                    <a:srgbClr val="000000"/>
                  </a:solidFill>
                </a:uFill>
                <a:latin typeface="Calibri" panose="020F0502020204030204" pitchFamily="34" charset="0"/>
              </a:rPr>
              <a:t>Expand use of technology to streamline operations and support intelligence led policing practices</a:t>
            </a:r>
          </a:p>
          <a:p>
            <a:pPr marL="457200" marR="228600" indent="-457200" algn="just">
              <a:lnSpc>
                <a:spcPct val="115000"/>
              </a:lnSpc>
              <a:spcBef>
                <a:spcPts val="0"/>
              </a:spcBef>
              <a:spcAft>
                <a:spcPts val="1000"/>
              </a:spcAft>
              <a:buAutoNum type="arabicPeriod" startAt="6"/>
              <a:tabLst>
                <a:tab pos="1400175" algn="l"/>
                <a:tab pos="1828800" algn="l"/>
              </a:tabLst>
            </a:pPr>
            <a:r>
              <a:rPr lang="en-US" sz="2400" kern="0" dirty="0">
                <a:solidFill>
                  <a:srgbClr val="000000"/>
                </a:solidFill>
                <a:uFill>
                  <a:solidFill>
                    <a:srgbClr val="000000"/>
                  </a:solidFill>
                </a:uFill>
                <a:latin typeface="Calibri" panose="020F0502020204030204" pitchFamily="34" charset="0"/>
              </a:rPr>
              <a:t>Expand the Department’s Community Policing unit and community outreach efforts to foster stronger community ties</a:t>
            </a:r>
          </a:p>
          <a:p>
            <a:pPr marL="457200" marR="228600" indent="-457200" algn="just">
              <a:lnSpc>
                <a:spcPct val="115000"/>
              </a:lnSpc>
              <a:spcBef>
                <a:spcPts val="0"/>
              </a:spcBef>
              <a:spcAft>
                <a:spcPts val="1000"/>
              </a:spcAft>
              <a:buAutoNum type="arabicPeriod" startAt="6"/>
              <a:tabLst>
                <a:tab pos="1400175" algn="l"/>
                <a:tab pos="1828800" algn="l"/>
              </a:tabLst>
            </a:pPr>
            <a:r>
              <a:rPr lang="en-US" sz="2400" kern="0" dirty="0">
                <a:solidFill>
                  <a:srgbClr val="000000"/>
                </a:solidFill>
                <a:uFill>
                  <a:solidFill>
                    <a:srgbClr val="000000"/>
                  </a:solidFill>
                </a:uFill>
                <a:latin typeface="Calibri" panose="020F0502020204030204" pitchFamily="34" charset="0"/>
              </a:rPr>
              <a:t>Provide for the expansion of services to the eastern section of the City by staffing a storefront or small substation with full time staff during regular business hours.  A similar storefront would be planned for the Bayfront tourist district to support a reconstituted bike team to patrol the tourist district</a:t>
            </a:r>
          </a:p>
        </p:txBody>
      </p:sp>
    </p:spTree>
    <p:extLst>
      <p:ext uri="{BB962C8B-B14F-4D97-AF65-F5344CB8AC3E}">
        <p14:creationId xmlns:p14="http://schemas.microsoft.com/office/powerpoint/2010/main" val="1791060014"/>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3179F58-ECA3-4017-BDEA-F08D024DF6C0}"/>
              </a:ext>
            </a:extLst>
          </p:cNvPr>
          <p:cNvSpPr/>
          <p:nvPr/>
        </p:nvSpPr>
        <p:spPr>
          <a:xfrm>
            <a:off x="0" y="-152400"/>
            <a:ext cx="13004800" cy="990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 descr="Image result for chula vista police">
            <a:extLst>
              <a:ext uri="{FF2B5EF4-FFF2-40B4-BE49-F238E27FC236}">
                <a16:creationId xmlns:a16="http://schemas.microsoft.com/office/drawing/2014/main" id="{75ECE990-FE88-4FA8-B479-5DA6C17DDF21}"/>
              </a:ext>
            </a:extLst>
          </p:cNvPr>
          <p:cNvPicPr>
            <a:picLocks noChangeAspect="1" noChangeArrowheads="1"/>
          </p:cNvPicPr>
          <p:nvPr/>
        </p:nvPicPr>
        <p:blipFill rotWithShape="1">
          <a:blip r:embed="rId3" cstate="screen">
            <a:alphaModFix amt="35000"/>
            <a:extLst>
              <a:ext uri="{28A0092B-C50C-407E-A947-70E740481C1C}">
                <a14:useLocalDpi xmlns:a14="http://schemas.microsoft.com/office/drawing/2010/main"/>
              </a:ext>
            </a:extLst>
          </a:blip>
          <a:srcRect b="-1"/>
          <a:stretch/>
        </p:blipFill>
        <p:spPr bwMode="auto">
          <a:xfrm>
            <a:off x="16970" y="-152400"/>
            <a:ext cx="13004780" cy="9271000"/>
          </a:xfrm>
          <a:prstGeom prst="rect">
            <a:avLst/>
          </a:prstGeom>
          <a:noFill/>
        </p:spPr>
      </p:pic>
      <p:sp>
        <p:nvSpPr>
          <p:cNvPr id="12" name="Content Placeholder 3">
            <a:extLst>
              <a:ext uri="{FF2B5EF4-FFF2-40B4-BE49-F238E27FC236}">
                <a16:creationId xmlns:a16="http://schemas.microsoft.com/office/drawing/2014/main" id="{C125B1A8-5124-4FE0-9FE4-B8CB9AA53819}"/>
              </a:ext>
            </a:extLst>
          </p:cNvPr>
          <p:cNvSpPr txBox="1">
            <a:spLocks/>
          </p:cNvSpPr>
          <p:nvPr/>
        </p:nvSpPr>
        <p:spPr>
          <a:xfrm>
            <a:off x="7865707" y="2837933"/>
            <a:ext cx="10211469" cy="1800518"/>
          </a:xfrm>
          <a:prstGeom prst="rect">
            <a:avLst/>
          </a:prstGeom>
        </p:spPr>
        <p:txBody>
          <a:bodyPr vert="horz" lIns="91440" tIns="45720" rIns="91440" bIns="45720" rtlCol="0" anchor="ctr">
            <a:normAutofit/>
          </a:bodyPr>
          <a:lstStyle>
            <a:lvl1pPr marL="0" indent="0" algn="ctr" defTabSz="975390" rtl="0" eaLnBrk="1" latinLnBrk="0" hangingPunct="1">
              <a:lnSpc>
                <a:spcPct val="90000"/>
              </a:lnSpc>
              <a:spcBef>
                <a:spcPts val="1067"/>
              </a:spcBef>
              <a:buFont typeface="Arial" panose="020B0604020202020204" pitchFamily="34" charset="0"/>
              <a:buNone/>
              <a:defRPr sz="2560" kern="1200">
                <a:solidFill>
                  <a:schemeClr val="tx1"/>
                </a:solidFill>
                <a:latin typeface="+mn-lt"/>
                <a:ea typeface="+mn-ea"/>
                <a:cs typeface="+mn-cs"/>
              </a:defRPr>
            </a:lvl1pPr>
            <a:lvl2pPr marL="487695" indent="0" algn="ctr" defTabSz="975390" rtl="0" eaLnBrk="1" latinLnBrk="0" hangingPunct="1">
              <a:lnSpc>
                <a:spcPct val="90000"/>
              </a:lnSpc>
              <a:spcBef>
                <a:spcPts val="533"/>
              </a:spcBef>
              <a:buFont typeface="Arial" panose="020B0604020202020204" pitchFamily="34" charset="0"/>
              <a:buNone/>
              <a:defRPr sz="2133" kern="1200">
                <a:solidFill>
                  <a:schemeClr val="tx1"/>
                </a:solidFill>
                <a:latin typeface="+mn-lt"/>
                <a:ea typeface="+mn-ea"/>
                <a:cs typeface="+mn-cs"/>
              </a:defRPr>
            </a:lvl2pPr>
            <a:lvl3pPr marL="975390" indent="0" algn="ctr" defTabSz="975390" rtl="0" eaLnBrk="1" latinLnBrk="0" hangingPunct="1">
              <a:lnSpc>
                <a:spcPct val="90000"/>
              </a:lnSpc>
              <a:spcBef>
                <a:spcPts val="533"/>
              </a:spcBef>
              <a:buFont typeface="Arial" panose="020B0604020202020204" pitchFamily="34" charset="0"/>
              <a:buNone/>
              <a:defRPr sz="1920" kern="1200">
                <a:solidFill>
                  <a:schemeClr val="tx1"/>
                </a:solidFill>
                <a:latin typeface="+mn-lt"/>
                <a:ea typeface="+mn-ea"/>
                <a:cs typeface="+mn-cs"/>
              </a:defRPr>
            </a:lvl3pPr>
            <a:lvl4pPr marL="1463086" indent="0" algn="ctr" defTabSz="975390" rtl="0" eaLnBrk="1" latinLnBrk="0" hangingPunct="1">
              <a:lnSpc>
                <a:spcPct val="90000"/>
              </a:lnSpc>
              <a:spcBef>
                <a:spcPts val="533"/>
              </a:spcBef>
              <a:buFont typeface="Arial" panose="020B0604020202020204" pitchFamily="34" charset="0"/>
              <a:buNone/>
              <a:defRPr sz="1707" kern="1200">
                <a:solidFill>
                  <a:schemeClr val="tx1"/>
                </a:solidFill>
                <a:latin typeface="+mn-lt"/>
                <a:ea typeface="+mn-ea"/>
                <a:cs typeface="+mn-cs"/>
              </a:defRPr>
            </a:lvl4pPr>
            <a:lvl5pPr marL="1950781" indent="0" algn="ctr" defTabSz="975390" rtl="0" eaLnBrk="1" latinLnBrk="0" hangingPunct="1">
              <a:lnSpc>
                <a:spcPct val="90000"/>
              </a:lnSpc>
              <a:spcBef>
                <a:spcPts val="533"/>
              </a:spcBef>
              <a:buFont typeface="Arial" panose="020B0604020202020204" pitchFamily="34" charset="0"/>
              <a:buNone/>
              <a:defRPr sz="1707" kern="1200">
                <a:solidFill>
                  <a:schemeClr val="tx1"/>
                </a:solidFill>
                <a:latin typeface="+mn-lt"/>
                <a:ea typeface="+mn-ea"/>
                <a:cs typeface="+mn-cs"/>
              </a:defRPr>
            </a:lvl5pPr>
            <a:lvl6pPr marL="2438476" indent="0" algn="ctr" defTabSz="975390" rtl="0" eaLnBrk="1" latinLnBrk="0" hangingPunct="1">
              <a:lnSpc>
                <a:spcPct val="90000"/>
              </a:lnSpc>
              <a:spcBef>
                <a:spcPts val="533"/>
              </a:spcBef>
              <a:buFont typeface="Arial" panose="020B0604020202020204" pitchFamily="34" charset="0"/>
              <a:buNone/>
              <a:defRPr sz="1707" kern="1200">
                <a:solidFill>
                  <a:schemeClr val="tx1"/>
                </a:solidFill>
                <a:latin typeface="+mn-lt"/>
                <a:ea typeface="+mn-ea"/>
                <a:cs typeface="+mn-cs"/>
              </a:defRPr>
            </a:lvl6pPr>
            <a:lvl7pPr marL="2926171" indent="0" algn="ctr" defTabSz="975390" rtl="0" eaLnBrk="1" latinLnBrk="0" hangingPunct="1">
              <a:lnSpc>
                <a:spcPct val="90000"/>
              </a:lnSpc>
              <a:spcBef>
                <a:spcPts val="533"/>
              </a:spcBef>
              <a:buFont typeface="Arial" panose="020B0604020202020204" pitchFamily="34" charset="0"/>
              <a:buNone/>
              <a:defRPr sz="1707" kern="1200">
                <a:solidFill>
                  <a:schemeClr val="tx1"/>
                </a:solidFill>
                <a:latin typeface="+mn-lt"/>
                <a:ea typeface="+mn-ea"/>
                <a:cs typeface="+mn-cs"/>
              </a:defRPr>
            </a:lvl7pPr>
            <a:lvl8pPr marL="3413867" indent="0" algn="ctr" defTabSz="975390" rtl="0" eaLnBrk="1" latinLnBrk="0" hangingPunct="1">
              <a:lnSpc>
                <a:spcPct val="90000"/>
              </a:lnSpc>
              <a:spcBef>
                <a:spcPts val="533"/>
              </a:spcBef>
              <a:buFont typeface="Arial" panose="020B0604020202020204" pitchFamily="34" charset="0"/>
              <a:buNone/>
              <a:defRPr sz="1707" kern="1200">
                <a:solidFill>
                  <a:schemeClr val="tx1"/>
                </a:solidFill>
                <a:latin typeface="+mn-lt"/>
                <a:ea typeface="+mn-ea"/>
                <a:cs typeface="+mn-cs"/>
              </a:defRPr>
            </a:lvl8pPr>
            <a:lvl9pPr marL="3901562" indent="0" algn="ctr" defTabSz="975390" rtl="0" eaLnBrk="1" latinLnBrk="0" hangingPunct="1">
              <a:lnSpc>
                <a:spcPct val="90000"/>
              </a:lnSpc>
              <a:spcBef>
                <a:spcPts val="533"/>
              </a:spcBef>
              <a:buFont typeface="Arial" panose="020B0604020202020204" pitchFamily="34" charset="0"/>
              <a:buNone/>
              <a:defRPr sz="1707" kern="1200">
                <a:solidFill>
                  <a:schemeClr val="tx1"/>
                </a:solidFill>
                <a:latin typeface="+mn-lt"/>
                <a:ea typeface="+mn-ea"/>
                <a:cs typeface="+mn-cs"/>
              </a:defRPr>
            </a:lvl9pPr>
          </a:lstStyle>
          <a:p>
            <a:pPr algn="l" fontAlgn="auto">
              <a:spcAft>
                <a:spcPts val="0"/>
              </a:spcAft>
            </a:pPr>
            <a:endParaRPr lang="en-US" sz="2800" dirty="0">
              <a:solidFill>
                <a:srgbClr val="FFFFFF"/>
              </a:solidFill>
            </a:endParaRPr>
          </a:p>
        </p:txBody>
      </p:sp>
      <p:sp>
        <p:nvSpPr>
          <p:cNvPr id="16" name="Rectangle 2">
            <a:extLst>
              <a:ext uri="{FF2B5EF4-FFF2-40B4-BE49-F238E27FC236}">
                <a16:creationId xmlns:a16="http://schemas.microsoft.com/office/drawing/2014/main" id="{418CAFAB-EF4B-424F-A11F-34690EF3B98F}"/>
              </a:ext>
            </a:extLst>
          </p:cNvPr>
          <p:cNvSpPr>
            <a:spLocks/>
          </p:cNvSpPr>
          <p:nvPr/>
        </p:nvSpPr>
        <p:spPr bwMode="auto">
          <a:xfrm>
            <a:off x="-18369" y="9144000"/>
            <a:ext cx="6513979" cy="635000"/>
          </a:xfrm>
          <a:prstGeom prst="rect">
            <a:avLst/>
          </a:prstGeom>
          <a:solidFill>
            <a:srgbClr val="2D2D8A"/>
          </a:solidFill>
          <a:ln>
            <a:noFill/>
          </a:ln>
          <a:effectLst>
            <a:outerShdw blurRad="76200" algn="ctr" rotWithShape="0">
              <a:schemeClr val="bg2">
                <a:alpha val="79999"/>
              </a:schemeClr>
            </a:outerShdw>
          </a:effectLst>
        </p:spPr>
        <p:txBody>
          <a:bodyPr lIns="0" tIns="0" rIns="0" bIns="0"/>
          <a:lstStyle/>
          <a:p>
            <a:endParaRPr lang="en-US" dirty="0">
              <a:solidFill>
                <a:schemeClr val="accent6"/>
              </a:solidFill>
            </a:endParaRPr>
          </a:p>
        </p:txBody>
      </p:sp>
      <p:sp>
        <p:nvSpPr>
          <p:cNvPr id="17" name="Rectangle 2">
            <a:extLst>
              <a:ext uri="{FF2B5EF4-FFF2-40B4-BE49-F238E27FC236}">
                <a16:creationId xmlns:a16="http://schemas.microsoft.com/office/drawing/2014/main" id="{B4A8AC36-5464-4C6F-9146-C80C9D1C6813}"/>
              </a:ext>
            </a:extLst>
          </p:cNvPr>
          <p:cNvSpPr>
            <a:spLocks/>
          </p:cNvSpPr>
          <p:nvPr/>
        </p:nvSpPr>
        <p:spPr bwMode="auto">
          <a:xfrm>
            <a:off x="6502400" y="9144000"/>
            <a:ext cx="6502400" cy="635000"/>
          </a:xfrm>
          <a:prstGeom prst="rect">
            <a:avLst/>
          </a:prstGeom>
          <a:solidFill>
            <a:schemeClr val="accent1"/>
          </a:solidFill>
          <a:ln>
            <a:noFill/>
          </a:ln>
          <a:effectLst>
            <a:outerShdw blurRad="76200" algn="ctr" rotWithShape="0">
              <a:schemeClr val="bg2">
                <a:alpha val="79999"/>
              </a:schemeClr>
            </a:outerShdw>
          </a:effectLst>
          <a:extLst>
            <a:ext uri="{91240B29-F687-4f45-9708-019B960494DF}">
              <a14:hiddenLine xmlns:a14="http://schemas.microsoft.com/office/drawing/2010/main" xmlns="" w="12700">
                <a:solidFill>
                  <a:srgbClr val="2F3946">
                    <a:alpha val="84999"/>
                  </a:srgbClr>
                </a:solidFill>
                <a:miter lim="800000"/>
                <a:headEnd/>
                <a:tailEnd/>
              </a14:hiddenLine>
            </a:ext>
          </a:extLst>
        </p:spPr>
        <p:txBody>
          <a:bodyPr lIns="0" tIns="0" rIns="0" bIns="0"/>
          <a:lstStyle/>
          <a:p>
            <a:endParaRPr lang="en-US" dirty="0"/>
          </a:p>
        </p:txBody>
      </p:sp>
      <p:pic>
        <p:nvPicPr>
          <p:cNvPr id="18" name="Picture 4">
            <a:extLst>
              <a:ext uri="{FF2B5EF4-FFF2-40B4-BE49-F238E27FC236}">
                <a16:creationId xmlns:a16="http://schemas.microsoft.com/office/drawing/2014/main" id="{229475CB-B5D1-416C-854E-5D8F119574A0}"/>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1684000" y="8610600"/>
            <a:ext cx="1049241" cy="8727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pic>
        <p:nvPicPr>
          <p:cNvPr id="19" name="Picture 18" descr="CVPDpatch.png">
            <a:extLst>
              <a:ext uri="{FF2B5EF4-FFF2-40B4-BE49-F238E27FC236}">
                <a16:creationId xmlns:a16="http://schemas.microsoft.com/office/drawing/2014/main" id="{111CCC4D-9A23-49D6-BB99-F3B14CCF7CC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77800" y="8534400"/>
            <a:ext cx="847438" cy="1053974"/>
          </a:xfrm>
          <a:prstGeom prst="rect">
            <a:avLst/>
          </a:prstGeom>
        </p:spPr>
      </p:pic>
      <p:sp>
        <p:nvSpPr>
          <p:cNvPr id="22" name="Rectangle 2">
            <a:extLst>
              <a:ext uri="{FF2B5EF4-FFF2-40B4-BE49-F238E27FC236}">
                <a16:creationId xmlns:a16="http://schemas.microsoft.com/office/drawing/2014/main" id="{F9689082-E7A9-43F4-AD2B-D96AE96820A9}"/>
              </a:ext>
            </a:extLst>
          </p:cNvPr>
          <p:cNvSpPr>
            <a:spLocks/>
          </p:cNvSpPr>
          <p:nvPr/>
        </p:nvSpPr>
        <p:spPr bwMode="auto">
          <a:xfrm>
            <a:off x="-50800" y="9144000"/>
            <a:ext cx="6513979" cy="635000"/>
          </a:xfrm>
          <a:prstGeom prst="rect">
            <a:avLst/>
          </a:prstGeom>
          <a:solidFill>
            <a:srgbClr val="2D2D8A"/>
          </a:solidFill>
          <a:ln>
            <a:noFill/>
          </a:ln>
          <a:effectLst>
            <a:outerShdw blurRad="76200" algn="ctr" rotWithShape="0">
              <a:schemeClr val="bg2">
                <a:alpha val="79999"/>
              </a:schemeClr>
            </a:outerShdw>
          </a:effectLst>
        </p:spPr>
        <p:txBody>
          <a:bodyPr lIns="0" tIns="0" rIns="0" bIns="0"/>
          <a:lstStyle/>
          <a:p>
            <a:endParaRPr lang="en-US" dirty="0">
              <a:solidFill>
                <a:schemeClr val="accent6"/>
              </a:solidFill>
            </a:endParaRPr>
          </a:p>
        </p:txBody>
      </p:sp>
      <p:sp>
        <p:nvSpPr>
          <p:cNvPr id="23" name="Rectangle 2">
            <a:extLst>
              <a:ext uri="{FF2B5EF4-FFF2-40B4-BE49-F238E27FC236}">
                <a16:creationId xmlns:a16="http://schemas.microsoft.com/office/drawing/2014/main" id="{BDFFCA00-A858-4824-A327-C49CBE647D67}"/>
              </a:ext>
            </a:extLst>
          </p:cNvPr>
          <p:cNvSpPr>
            <a:spLocks/>
          </p:cNvSpPr>
          <p:nvPr/>
        </p:nvSpPr>
        <p:spPr bwMode="auto">
          <a:xfrm>
            <a:off x="6469969" y="9144000"/>
            <a:ext cx="6502400" cy="635000"/>
          </a:xfrm>
          <a:prstGeom prst="rect">
            <a:avLst/>
          </a:prstGeom>
          <a:solidFill>
            <a:schemeClr val="accent1"/>
          </a:solidFill>
          <a:ln>
            <a:noFill/>
          </a:ln>
          <a:effectLst>
            <a:outerShdw blurRad="76200" algn="ctr" rotWithShape="0">
              <a:schemeClr val="bg2">
                <a:alpha val="79999"/>
              </a:schemeClr>
            </a:outerShdw>
          </a:effectLst>
          <a:extLst>
            <a:ext uri="{91240B29-F687-4f45-9708-019B960494DF}">
              <a14:hiddenLine xmlns:a14="http://schemas.microsoft.com/office/drawing/2010/main" xmlns="" w="12700">
                <a:solidFill>
                  <a:srgbClr val="2F3946">
                    <a:alpha val="84999"/>
                  </a:srgbClr>
                </a:solidFill>
                <a:miter lim="800000"/>
                <a:headEnd/>
                <a:tailEnd/>
              </a14:hiddenLine>
            </a:ext>
          </a:extLst>
        </p:spPr>
        <p:txBody>
          <a:bodyPr lIns="0" tIns="0" rIns="0" bIns="0"/>
          <a:lstStyle/>
          <a:p>
            <a:endParaRPr lang="en-US" dirty="0"/>
          </a:p>
        </p:txBody>
      </p:sp>
      <p:pic>
        <p:nvPicPr>
          <p:cNvPr id="25" name="Picture 4">
            <a:extLst>
              <a:ext uri="{FF2B5EF4-FFF2-40B4-BE49-F238E27FC236}">
                <a16:creationId xmlns:a16="http://schemas.microsoft.com/office/drawing/2014/main" id="{492B419D-94DF-45D6-AA70-12B893610E71}"/>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1651569" y="8610600"/>
            <a:ext cx="1049241" cy="8727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pic>
        <p:nvPicPr>
          <p:cNvPr id="26" name="Picture 25" descr="CVPDpatch.png">
            <a:extLst>
              <a:ext uri="{FF2B5EF4-FFF2-40B4-BE49-F238E27FC236}">
                <a16:creationId xmlns:a16="http://schemas.microsoft.com/office/drawing/2014/main" id="{91606FAC-0BDD-4498-99D7-E20638C85D9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68562" y="8534400"/>
            <a:ext cx="847438" cy="1053974"/>
          </a:xfrm>
          <a:prstGeom prst="rect">
            <a:avLst/>
          </a:prstGeom>
        </p:spPr>
      </p:pic>
      <p:sp>
        <p:nvSpPr>
          <p:cNvPr id="27" name="Title 1">
            <a:extLst>
              <a:ext uri="{FF2B5EF4-FFF2-40B4-BE49-F238E27FC236}">
                <a16:creationId xmlns:a16="http://schemas.microsoft.com/office/drawing/2014/main" id="{5361454E-8806-46AA-8174-256239A21160}"/>
              </a:ext>
            </a:extLst>
          </p:cNvPr>
          <p:cNvSpPr txBox="1">
            <a:spLocks/>
          </p:cNvSpPr>
          <p:nvPr/>
        </p:nvSpPr>
        <p:spPr>
          <a:xfrm>
            <a:off x="254000" y="4180578"/>
            <a:ext cx="10363197" cy="922507"/>
          </a:xfrm>
          <a:prstGeom prst="rect">
            <a:avLst/>
          </a:prstGeom>
        </p:spPr>
        <p:txBody>
          <a:bodyPr vert="horz" lIns="91440" tIns="45720" rIns="91440" bIns="45720" rtlCol="0" anchor="b">
            <a:normAutofit/>
          </a:bodyPr>
          <a:lstStyle>
            <a:lvl1pPr algn="ctr" defTabSz="975390" rtl="0" eaLnBrk="1" latinLnBrk="0" hangingPunct="1">
              <a:lnSpc>
                <a:spcPct val="90000"/>
              </a:lnSpc>
              <a:spcBef>
                <a:spcPct val="0"/>
              </a:spcBef>
              <a:buNone/>
              <a:defRPr sz="6400" kern="1200">
                <a:solidFill>
                  <a:schemeClr val="tx1"/>
                </a:solidFill>
                <a:latin typeface="+mj-lt"/>
                <a:ea typeface="+mj-ea"/>
                <a:cs typeface="+mj-cs"/>
              </a:defRPr>
            </a:lvl1pPr>
          </a:lstStyle>
          <a:p>
            <a:pPr algn="l" fontAlgn="auto">
              <a:spcAft>
                <a:spcPts val="0"/>
              </a:spcAft>
            </a:pPr>
            <a:r>
              <a:rPr lang="en-US" sz="5000" b="1" dirty="0">
                <a:solidFill>
                  <a:srgbClr val="FFFFFF"/>
                </a:solidFill>
                <a:latin typeface="+mn-lt"/>
              </a:rPr>
              <a:t>City Governance</a:t>
            </a:r>
          </a:p>
        </p:txBody>
      </p:sp>
      <p:sp>
        <p:nvSpPr>
          <p:cNvPr id="28" name="Content Placeholder 3">
            <a:extLst>
              <a:ext uri="{FF2B5EF4-FFF2-40B4-BE49-F238E27FC236}">
                <a16:creationId xmlns:a16="http://schemas.microsoft.com/office/drawing/2014/main" id="{6C56BDFD-BA2B-4BE4-8A69-19CADA58FF27}"/>
              </a:ext>
            </a:extLst>
          </p:cNvPr>
          <p:cNvSpPr txBox="1">
            <a:spLocks/>
          </p:cNvSpPr>
          <p:nvPr/>
        </p:nvSpPr>
        <p:spPr>
          <a:xfrm>
            <a:off x="1625601" y="5103085"/>
            <a:ext cx="11201399" cy="3659915"/>
          </a:xfrm>
          <a:prstGeom prst="rect">
            <a:avLst/>
          </a:prstGeom>
        </p:spPr>
        <p:txBody>
          <a:bodyPr vert="horz" lIns="91440" tIns="45720" rIns="91440" bIns="45720" rtlCol="0" anchor="ctr">
            <a:normAutofit lnSpcReduction="10000"/>
          </a:bodyPr>
          <a:lstStyle>
            <a:lvl1pPr marL="0" indent="0" algn="ctr" defTabSz="975390" rtl="0" eaLnBrk="1" latinLnBrk="0" hangingPunct="1">
              <a:lnSpc>
                <a:spcPct val="90000"/>
              </a:lnSpc>
              <a:spcBef>
                <a:spcPts val="1067"/>
              </a:spcBef>
              <a:buFont typeface="Arial" panose="020B0604020202020204" pitchFamily="34" charset="0"/>
              <a:buNone/>
              <a:defRPr sz="2560" kern="1200">
                <a:solidFill>
                  <a:schemeClr val="tx1"/>
                </a:solidFill>
                <a:latin typeface="+mn-lt"/>
                <a:ea typeface="+mn-ea"/>
                <a:cs typeface="+mn-cs"/>
              </a:defRPr>
            </a:lvl1pPr>
            <a:lvl2pPr marL="487695" indent="0" algn="ctr" defTabSz="975390" rtl="0" eaLnBrk="1" latinLnBrk="0" hangingPunct="1">
              <a:lnSpc>
                <a:spcPct val="90000"/>
              </a:lnSpc>
              <a:spcBef>
                <a:spcPts val="533"/>
              </a:spcBef>
              <a:buFont typeface="Arial" panose="020B0604020202020204" pitchFamily="34" charset="0"/>
              <a:buNone/>
              <a:defRPr sz="2133" kern="1200">
                <a:solidFill>
                  <a:schemeClr val="tx1"/>
                </a:solidFill>
                <a:latin typeface="+mn-lt"/>
                <a:ea typeface="+mn-ea"/>
                <a:cs typeface="+mn-cs"/>
              </a:defRPr>
            </a:lvl2pPr>
            <a:lvl3pPr marL="975390" indent="0" algn="ctr" defTabSz="975390" rtl="0" eaLnBrk="1" latinLnBrk="0" hangingPunct="1">
              <a:lnSpc>
                <a:spcPct val="90000"/>
              </a:lnSpc>
              <a:spcBef>
                <a:spcPts val="533"/>
              </a:spcBef>
              <a:buFont typeface="Arial" panose="020B0604020202020204" pitchFamily="34" charset="0"/>
              <a:buNone/>
              <a:defRPr sz="1920" kern="1200">
                <a:solidFill>
                  <a:schemeClr val="tx1"/>
                </a:solidFill>
                <a:latin typeface="+mn-lt"/>
                <a:ea typeface="+mn-ea"/>
                <a:cs typeface="+mn-cs"/>
              </a:defRPr>
            </a:lvl3pPr>
            <a:lvl4pPr marL="1463086" indent="0" algn="ctr" defTabSz="975390" rtl="0" eaLnBrk="1" latinLnBrk="0" hangingPunct="1">
              <a:lnSpc>
                <a:spcPct val="90000"/>
              </a:lnSpc>
              <a:spcBef>
                <a:spcPts val="533"/>
              </a:spcBef>
              <a:buFont typeface="Arial" panose="020B0604020202020204" pitchFamily="34" charset="0"/>
              <a:buNone/>
              <a:defRPr sz="1707" kern="1200">
                <a:solidFill>
                  <a:schemeClr val="tx1"/>
                </a:solidFill>
                <a:latin typeface="+mn-lt"/>
                <a:ea typeface="+mn-ea"/>
                <a:cs typeface="+mn-cs"/>
              </a:defRPr>
            </a:lvl4pPr>
            <a:lvl5pPr marL="1950781" indent="0" algn="ctr" defTabSz="975390" rtl="0" eaLnBrk="1" latinLnBrk="0" hangingPunct="1">
              <a:lnSpc>
                <a:spcPct val="90000"/>
              </a:lnSpc>
              <a:spcBef>
                <a:spcPts val="533"/>
              </a:spcBef>
              <a:buFont typeface="Arial" panose="020B0604020202020204" pitchFamily="34" charset="0"/>
              <a:buNone/>
              <a:defRPr sz="1707" kern="1200">
                <a:solidFill>
                  <a:schemeClr val="tx1"/>
                </a:solidFill>
                <a:latin typeface="+mn-lt"/>
                <a:ea typeface="+mn-ea"/>
                <a:cs typeface="+mn-cs"/>
              </a:defRPr>
            </a:lvl5pPr>
            <a:lvl6pPr marL="2438476" indent="0" algn="ctr" defTabSz="975390" rtl="0" eaLnBrk="1" latinLnBrk="0" hangingPunct="1">
              <a:lnSpc>
                <a:spcPct val="90000"/>
              </a:lnSpc>
              <a:spcBef>
                <a:spcPts val="533"/>
              </a:spcBef>
              <a:buFont typeface="Arial" panose="020B0604020202020204" pitchFamily="34" charset="0"/>
              <a:buNone/>
              <a:defRPr sz="1707" kern="1200">
                <a:solidFill>
                  <a:schemeClr val="tx1"/>
                </a:solidFill>
                <a:latin typeface="+mn-lt"/>
                <a:ea typeface="+mn-ea"/>
                <a:cs typeface="+mn-cs"/>
              </a:defRPr>
            </a:lvl6pPr>
            <a:lvl7pPr marL="2926171" indent="0" algn="ctr" defTabSz="975390" rtl="0" eaLnBrk="1" latinLnBrk="0" hangingPunct="1">
              <a:lnSpc>
                <a:spcPct val="90000"/>
              </a:lnSpc>
              <a:spcBef>
                <a:spcPts val="533"/>
              </a:spcBef>
              <a:buFont typeface="Arial" panose="020B0604020202020204" pitchFamily="34" charset="0"/>
              <a:buNone/>
              <a:defRPr sz="1707" kern="1200">
                <a:solidFill>
                  <a:schemeClr val="tx1"/>
                </a:solidFill>
                <a:latin typeface="+mn-lt"/>
                <a:ea typeface="+mn-ea"/>
                <a:cs typeface="+mn-cs"/>
              </a:defRPr>
            </a:lvl7pPr>
            <a:lvl8pPr marL="3413867" indent="0" algn="ctr" defTabSz="975390" rtl="0" eaLnBrk="1" latinLnBrk="0" hangingPunct="1">
              <a:lnSpc>
                <a:spcPct val="90000"/>
              </a:lnSpc>
              <a:spcBef>
                <a:spcPts val="533"/>
              </a:spcBef>
              <a:buFont typeface="Arial" panose="020B0604020202020204" pitchFamily="34" charset="0"/>
              <a:buNone/>
              <a:defRPr sz="1707" kern="1200">
                <a:solidFill>
                  <a:schemeClr val="tx1"/>
                </a:solidFill>
                <a:latin typeface="+mn-lt"/>
                <a:ea typeface="+mn-ea"/>
                <a:cs typeface="+mn-cs"/>
              </a:defRPr>
            </a:lvl8pPr>
            <a:lvl9pPr marL="3901562" indent="0" algn="ctr" defTabSz="975390" rtl="0" eaLnBrk="1" latinLnBrk="0" hangingPunct="1">
              <a:lnSpc>
                <a:spcPct val="90000"/>
              </a:lnSpc>
              <a:spcBef>
                <a:spcPts val="533"/>
              </a:spcBef>
              <a:buFont typeface="Arial" panose="020B0604020202020204" pitchFamily="34" charset="0"/>
              <a:buNone/>
              <a:defRPr sz="1707" kern="1200">
                <a:solidFill>
                  <a:schemeClr val="tx1"/>
                </a:solidFill>
                <a:latin typeface="+mn-lt"/>
                <a:ea typeface="+mn-ea"/>
                <a:cs typeface="+mn-cs"/>
              </a:defRPr>
            </a:lvl9pPr>
          </a:lstStyle>
          <a:p>
            <a:pPr algn="l" fontAlgn="auto">
              <a:spcAft>
                <a:spcPts val="0"/>
              </a:spcAft>
            </a:pPr>
            <a:r>
              <a:rPr lang="en-US" sz="3200" dirty="0">
                <a:solidFill>
                  <a:srgbClr val="FFFFFF"/>
                </a:solidFill>
              </a:rPr>
              <a:t>16 city departments for government operations</a:t>
            </a:r>
          </a:p>
          <a:p>
            <a:pPr algn="l" fontAlgn="auto">
              <a:spcAft>
                <a:spcPts val="0"/>
              </a:spcAft>
            </a:pPr>
            <a:r>
              <a:rPr lang="en-US" sz="3200" dirty="0">
                <a:solidFill>
                  <a:srgbClr val="FFFFFF"/>
                </a:solidFill>
              </a:rPr>
              <a:t>Like most cities, public safety are the largest departments</a:t>
            </a:r>
          </a:p>
          <a:p>
            <a:pPr algn="l" fontAlgn="auto">
              <a:spcAft>
                <a:spcPts val="0"/>
              </a:spcAft>
            </a:pPr>
            <a:r>
              <a:rPr lang="en-US" sz="3200" dirty="0">
                <a:solidFill>
                  <a:srgbClr val="FFFFFF"/>
                </a:solidFill>
              </a:rPr>
              <a:t>Like many cities, challenged to sufficiently fund Public Safety</a:t>
            </a:r>
          </a:p>
          <a:p>
            <a:pPr algn="l" fontAlgn="auto">
              <a:spcAft>
                <a:spcPts val="0"/>
              </a:spcAft>
            </a:pPr>
            <a:r>
              <a:rPr lang="en-US" sz="3200" dirty="0">
                <a:solidFill>
                  <a:srgbClr val="FFFFFF"/>
                </a:solidFill>
              </a:rPr>
              <a:t>In 2017, City Council directed staff to develop options to address chronically-understaffed Public Safety</a:t>
            </a:r>
          </a:p>
          <a:p>
            <a:pPr algn="l" fontAlgn="auto">
              <a:spcAft>
                <a:spcPts val="0"/>
              </a:spcAft>
            </a:pPr>
            <a:r>
              <a:rPr lang="en-US" sz="3200" dirty="0">
                <a:solidFill>
                  <a:srgbClr val="FFFFFF"/>
                </a:solidFill>
              </a:rPr>
              <a:t>Staff worked with Public Safety community advisory committee to review and recommend options</a:t>
            </a:r>
          </a:p>
        </p:txBody>
      </p:sp>
      <p:cxnSp>
        <p:nvCxnSpPr>
          <p:cNvPr id="29" name="Straight Connector 28">
            <a:extLst>
              <a:ext uri="{FF2B5EF4-FFF2-40B4-BE49-F238E27FC236}">
                <a16:creationId xmlns:a16="http://schemas.microsoft.com/office/drawing/2014/main" id="{3B6F2E89-EA3C-4947-88B3-6F8ADA742804}"/>
              </a:ext>
            </a:extLst>
          </p:cNvPr>
          <p:cNvCxnSpPr>
            <a:cxnSpLocks/>
          </p:cNvCxnSpPr>
          <p:nvPr/>
        </p:nvCxnSpPr>
        <p:spPr>
          <a:xfrm>
            <a:off x="1473200" y="5257800"/>
            <a:ext cx="0" cy="32766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Rectangle 1">
            <a:extLst>
              <a:ext uri="{FF2B5EF4-FFF2-40B4-BE49-F238E27FC236}">
                <a16:creationId xmlns:a16="http://schemas.microsoft.com/office/drawing/2014/main" id="{DF0F8955-9B3A-4A12-95A3-B4974BE69CCB}"/>
              </a:ext>
            </a:extLst>
          </p:cNvPr>
          <p:cNvSpPr>
            <a:spLocks/>
          </p:cNvSpPr>
          <p:nvPr/>
        </p:nvSpPr>
        <p:spPr bwMode="auto">
          <a:xfrm>
            <a:off x="406400" y="449093"/>
            <a:ext cx="12192000" cy="2370307"/>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0" tIns="0" rIns="0" bIns="0"/>
          <a:lstStyle/>
          <a:p>
            <a:pPr>
              <a:spcBef>
                <a:spcPts val="600"/>
              </a:spcBef>
              <a:buClr>
                <a:srgbClr val="B72121"/>
              </a:buClr>
              <a:buSzPct val="75000"/>
            </a:pPr>
            <a:r>
              <a:rPr lang="en-US" sz="6600" b="1" dirty="0">
                <a:solidFill>
                  <a:schemeClr val="bg1"/>
                </a:solidFill>
                <a:latin typeface="Arial" charset="0"/>
                <a:ea typeface="ＭＳ Ｐゴシック" charset="0"/>
                <a:cs typeface="Arial" charset="0"/>
                <a:sym typeface="Arial" charset="0"/>
              </a:rPr>
              <a:t>City of Chula Vista</a:t>
            </a:r>
          </a:p>
        </p:txBody>
      </p:sp>
    </p:spTree>
    <p:extLst>
      <p:ext uri="{BB962C8B-B14F-4D97-AF65-F5344CB8AC3E}">
        <p14:creationId xmlns:p14="http://schemas.microsoft.com/office/powerpoint/2010/main" val="33050076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p:cNvSpPr>
          <p:nvPr/>
        </p:nvSpPr>
        <p:spPr bwMode="auto">
          <a:xfrm>
            <a:off x="711200" y="2514600"/>
            <a:ext cx="11658600" cy="44640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0" tIns="0" rIns="0" bIns="0"/>
          <a:lstStyle/>
          <a:p>
            <a:pPr>
              <a:spcBef>
                <a:spcPts val="600"/>
              </a:spcBef>
              <a:buClr>
                <a:srgbClr val="B72121"/>
              </a:buClr>
              <a:buSzPct val="75000"/>
            </a:pPr>
            <a:r>
              <a:rPr lang="en-US" sz="4800" b="1" dirty="0">
                <a:solidFill>
                  <a:schemeClr val="tx1"/>
                </a:solidFill>
                <a:latin typeface="Arial" charset="0"/>
                <a:ea typeface="ＭＳ Ｐゴシック" charset="0"/>
                <a:cs typeface="Arial" charset="0"/>
                <a:sym typeface="Arial" charset="0"/>
              </a:rPr>
              <a:t>Thank You</a:t>
            </a:r>
          </a:p>
          <a:p>
            <a:pPr>
              <a:spcBef>
                <a:spcPts val="600"/>
              </a:spcBef>
              <a:buClr>
                <a:srgbClr val="B72121"/>
              </a:buClr>
              <a:buSzPct val="75000"/>
            </a:pPr>
            <a:endParaRPr lang="en-US" sz="1800" b="1" dirty="0">
              <a:solidFill>
                <a:schemeClr val="tx1"/>
              </a:solidFill>
              <a:latin typeface="Arial" charset="0"/>
              <a:ea typeface="ＭＳ Ｐゴシック" charset="0"/>
              <a:cs typeface="Arial" charset="0"/>
              <a:sym typeface="Arial" charset="0"/>
            </a:endParaRPr>
          </a:p>
          <a:p>
            <a:pPr>
              <a:spcBef>
                <a:spcPts val="600"/>
              </a:spcBef>
              <a:buClr>
                <a:srgbClr val="B72121"/>
              </a:buClr>
              <a:buSzPct val="75000"/>
            </a:pPr>
            <a:endParaRPr lang="en-US" sz="1800" b="1" dirty="0">
              <a:solidFill>
                <a:schemeClr val="tx1"/>
              </a:solidFill>
              <a:latin typeface="Arial" charset="0"/>
              <a:ea typeface="ＭＳ Ｐゴシック" charset="0"/>
              <a:cs typeface="Arial" charset="0"/>
              <a:sym typeface="Arial" charset="0"/>
            </a:endParaRPr>
          </a:p>
          <a:p>
            <a:pPr>
              <a:spcBef>
                <a:spcPts val="600"/>
              </a:spcBef>
              <a:buClr>
                <a:srgbClr val="B72121"/>
              </a:buClr>
              <a:buSzPct val="75000"/>
            </a:pPr>
            <a:endParaRPr lang="en-US" sz="1800" b="1" dirty="0">
              <a:solidFill>
                <a:schemeClr val="tx1"/>
              </a:solidFill>
              <a:latin typeface="Arial" charset="0"/>
              <a:ea typeface="ＭＳ Ｐゴシック" charset="0"/>
              <a:cs typeface="Arial" charset="0"/>
              <a:sym typeface="Arial" charset="0"/>
            </a:endParaRPr>
          </a:p>
          <a:p>
            <a:pPr>
              <a:spcBef>
                <a:spcPts val="600"/>
              </a:spcBef>
              <a:buClr>
                <a:srgbClr val="B72121"/>
              </a:buClr>
              <a:buSzPct val="75000"/>
            </a:pPr>
            <a:endParaRPr lang="en-US" sz="1800" b="1" dirty="0">
              <a:solidFill>
                <a:schemeClr val="tx1"/>
              </a:solidFill>
              <a:latin typeface="Arial" charset="0"/>
              <a:ea typeface="ＭＳ Ｐゴシック" charset="0"/>
              <a:cs typeface="Arial" charset="0"/>
              <a:sym typeface="Arial" charset="0"/>
            </a:endParaRPr>
          </a:p>
          <a:p>
            <a:pPr algn="l">
              <a:spcBef>
                <a:spcPts val="600"/>
              </a:spcBef>
              <a:buClr>
                <a:srgbClr val="B72121"/>
              </a:buClr>
              <a:buSzPct val="75000"/>
            </a:pPr>
            <a:r>
              <a:rPr lang="en-US" sz="3600" b="1" dirty="0">
                <a:solidFill>
                  <a:schemeClr val="tx1"/>
                </a:solidFill>
                <a:latin typeface="Arial" charset="0"/>
                <a:ea typeface="ＭＳ Ｐゴシック" charset="0"/>
                <a:cs typeface="Arial" charset="0"/>
                <a:sym typeface="Arial" charset="0"/>
              </a:rPr>
              <a:t>For more information, visit</a:t>
            </a:r>
            <a:r>
              <a:rPr lang="en-US" sz="3600" dirty="0">
                <a:solidFill>
                  <a:schemeClr val="tx1"/>
                </a:solidFill>
                <a:latin typeface="Arial" charset="0"/>
                <a:ea typeface="ＭＳ Ｐゴシック" charset="0"/>
                <a:cs typeface="Arial" charset="0"/>
                <a:sym typeface="Arial" charset="0"/>
              </a:rPr>
              <a:t>:</a:t>
            </a:r>
          </a:p>
          <a:p>
            <a:pPr algn="l">
              <a:spcBef>
                <a:spcPts val="600"/>
              </a:spcBef>
              <a:buClr>
                <a:srgbClr val="B72121"/>
              </a:buClr>
              <a:buSzPct val="75000"/>
            </a:pPr>
            <a:endParaRPr lang="en-US" sz="3600" dirty="0">
              <a:solidFill>
                <a:schemeClr val="tx1"/>
              </a:solidFill>
              <a:latin typeface="Arial" charset="0"/>
              <a:ea typeface="ＭＳ Ｐゴシック" charset="0"/>
              <a:cs typeface="Arial" charset="0"/>
              <a:sym typeface="Arial" charset="0"/>
            </a:endParaRPr>
          </a:p>
          <a:p>
            <a:pPr>
              <a:spcBef>
                <a:spcPts val="600"/>
              </a:spcBef>
              <a:buClr>
                <a:srgbClr val="B72121"/>
              </a:buClr>
              <a:buSzPct val="75000"/>
            </a:pPr>
            <a:r>
              <a:rPr lang="en-US" sz="5400" dirty="0">
                <a:solidFill>
                  <a:schemeClr val="tx1"/>
                </a:solidFill>
                <a:latin typeface="Arial" charset="0"/>
                <a:ea typeface="ＭＳ Ｐゴシック" charset="0"/>
                <a:cs typeface="Arial" charset="0"/>
                <a:sym typeface="Arial" charset="0"/>
                <a:hlinkClick r:id="rId3"/>
              </a:rPr>
              <a:t>www.chulavistaca.gov/publicsafety</a:t>
            </a:r>
            <a:endParaRPr lang="en-US" sz="5400" dirty="0">
              <a:solidFill>
                <a:schemeClr val="tx1"/>
              </a:solidFill>
              <a:latin typeface="Arial" charset="0"/>
              <a:ea typeface="ＭＳ Ｐゴシック" charset="0"/>
              <a:cs typeface="Arial" charset="0"/>
              <a:sym typeface="Arial" charset="0"/>
            </a:endParaRPr>
          </a:p>
          <a:p>
            <a:pPr>
              <a:spcBef>
                <a:spcPts val="600"/>
              </a:spcBef>
              <a:buClr>
                <a:srgbClr val="B72121"/>
              </a:buClr>
              <a:buSzPct val="75000"/>
            </a:pPr>
            <a:endParaRPr lang="en-US" sz="3600" dirty="0">
              <a:solidFill>
                <a:schemeClr val="tx1"/>
              </a:solidFill>
              <a:latin typeface="Arial" charset="0"/>
              <a:ea typeface="ＭＳ Ｐゴシック" charset="0"/>
              <a:cs typeface="Arial" charset="0"/>
              <a:sym typeface="Arial" charset="0"/>
            </a:endParaRPr>
          </a:p>
        </p:txBody>
      </p:sp>
    </p:spTree>
    <p:extLst>
      <p:ext uri="{BB962C8B-B14F-4D97-AF65-F5344CB8AC3E}">
        <p14:creationId xmlns:p14="http://schemas.microsoft.com/office/powerpoint/2010/main" val="41021781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619C6-CC4D-4CC0-B7FE-7633FE054830}"/>
              </a:ext>
            </a:extLst>
          </p:cNvPr>
          <p:cNvSpPr>
            <a:spLocks noGrp="1"/>
          </p:cNvSpPr>
          <p:nvPr>
            <p:ph type="title"/>
          </p:nvPr>
        </p:nvSpPr>
        <p:spPr/>
        <p:txBody>
          <a:bodyPr/>
          <a:lstStyle/>
          <a:p>
            <a:endParaRPr lang="en-US"/>
          </a:p>
        </p:txBody>
      </p:sp>
      <p:sp>
        <p:nvSpPr>
          <p:cNvPr id="4" name="Rectangle 3">
            <a:extLst>
              <a:ext uri="{FF2B5EF4-FFF2-40B4-BE49-F238E27FC236}">
                <a16:creationId xmlns:a16="http://schemas.microsoft.com/office/drawing/2014/main" id="{CEDCD911-140E-4202-AD0B-DEE84B06264C}"/>
              </a:ext>
            </a:extLst>
          </p:cNvPr>
          <p:cNvSpPr/>
          <p:nvPr/>
        </p:nvSpPr>
        <p:spPr>
          <a:xfrm>
            <a:off x="0" y="-76200"/>
            <a:ext cx="13004800" cy="98298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04462E3-A8B6-4A25-AD10-9FCE4CC7B17B}"/>
              </a:ext>
            </a:extLst>
          </p:cNvPr>
          <p:cNvSpPr>
            <a:spLocks noGrp="1"/>
          </p:cNvSpPr>
          <p:nvPr>
            <p:ph idx="1"/>
          </p:nvPr>
        </p:nvSpPr>
        <p:spPr>
          <a:xfrm>
            <a:off x="939800" y="2514600"/>
            <a:ext cx="11216640" cy="6188570"/>
          </a:xfrm>
        </p:spPr>
        <p:txBody>
          <a:bodyPr anchor="b">
            <a:normAutofit/>
          </a:bodyPr>
          <a:lstStyle/>
          <a:p>
            <a:pPr marL="0" indent="0" algn="ctr">
              <a:buNone/>
            </a:pPr>
            <a:r>
              <a:rPr lang="en-US" sz="2000" cap="all" dirty="0">
                <a:solidFill>
                  <a:schemeClr val="bg1">
                    <a:lumMod val="50000"/>
                  </a:schemeClr>
                </a:solidFill>
              </a:rPr>
              <a:t>End of presentation</a:t>
            </a:r>
          </a:p>
        </p:txBody>
      </p:sp>
    </p:spTree>
    <p:extLst>
      <p:ext uri="{BB962C8B-B14F-4D97-AF65-F5344CB8AC3E}">
        <p14:creationId xmlns:p14="http://schemas.microsoft.com/office/powerpoint/2010/main" val="11460034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396FF-EC77-4694-AEA8-32EFFFA88B5D}"/>
              </a:ext>
            </a:extLst>
          </p:cNvPr>
          <p:cNvSpPr>
            <a:spLocks noGrp="1"/>
          </p:cNvSpPr>
          <p:nvPr>
            <p:ph type="title"/>
          </p:nvPr>
        </p:nvSpPr>
        <p:spPr>
          <a:xfrm>
            <a:off x="894080" y="1430820"/>
            <a:ext cx="11216640" cy="1083780"/>
          </a:xfrm>
        </p:spPr>
        <p:txBody>
          <a:bodyPr/>
          <a:lstStyle/>
          <a:p>
            <a:r>
              <a:rPr lang="en-US" dirty="0"/>
              <a:t>Chula Vista P.D. at-a-glance</a:t>
            </a:r>
          </a:p>
        </p:txBody>
      </p:sp>
      <p:sp>
        <p:nvSpPr>
          <p:cNvPr id="3" name="Content Placeholder 2">
            <a:extLst>
              <a:ext uri="{FF2B5EF4-FFF2-40B4-BE49-F238E27FC236}">
                <a16:creationId xmlns:a16="http://schemas.microsoft.com/office/drawing/2014/main" id="{18A87124-C5DD-4882-B36B-99613164CD9A}"/>
              </a:ext>
            </a:extLst>
          </p:cNvPr>
          <p:cNvSpPr>
            <a:spLocks noGrp="1"/>
          </p:cNvSpPr>
          <p:nvPr>
            <p:ph idx="1"/>
          </p:nvPr>
        </p:nvSpPr>
        <p:spPr>
          <a:xfrm>
            <a:off x="894080" y="2596444"/>
            <a:ext cx="4389120" cy="6188570"/>
          </a:xfrm>
        </p:spPr>
        <p:txBody>
          <a:bodyPr/>
          <a:lstStyle/>
          <a:p>
            <a:r>
              <a:rPr lang="en-US" dirty="0"/>
              <a:t>323.5 Total Personnel</a:t>
            </a:r>
          </a:p>
          <a:p>
            <a:pPr lvl="1"/>
            <a:r>
              <a:rPr lang="en-US" dirty="0"/>
              <a:t>232 Sworn</a:t>
            </a:r>
          </a:p>
          <a:p>
            <a:pPr lvl="1"/>
            <a:r>
              <a:rPr lang="en-US" dirty="0"/>
              <a:t>91.5 Civilian</a:t>
            </a:r>
          </a:p>
          <a:p>
            <a:endParaRPr lang="en-US" dirty="0"/>
          </a:p>
          <a:p>
            <a:r>
              <a:rPr lang="en-US" dirty="0"/>
              <a:t>Four Divisions</a:t>
            </a:r>
          </a:p>
          <a:p>
            <a:pPr lvl="1"/>
            <a:r>
              <a:rPr lang="en-US" dirty="0"/>
              <a:t>Patrol Operations</a:t>
            </a:r>
          </a:p>
          <a:p>
            <a:pPr lvl="1"/>
            <a:r>
              <a:rPr lang="en-US" dirty="0"/>
              <a:t>Investigations</a:t>
            </a:r>
          </a:p>
          <a:p>
            <a:pPr lvl="1"/>
            <a:r>
              <a:rPr lang="en-US" dirty="0"/>
              <a:t>Support Operations</a:t>
            </a:r>
          </a:p>
          <a:p>
            <a:pPr lvl="1"/>
            <a:r>
              <a:rPr lang="en-US" dirty="0"/>
              <a:t>Administration</a:t>
            </a:r>
          </a:p>
        </p:txBody>
      </p:sp>
      <p:pic>
        <p:nvPicPr>
          <p:cNvPr id="4" name="Picture 2" descr="Image result for chula vista police">
            <a:extLst>
              <a:ext uri="{FF2B5EF4-FFF2-40B4-BE49-F238E27FC236}">
                <a16:creationId xmlns:a16="http://schemas.microsoft.com/office/drawing/2014/main" id="{58C2262F-F98F-4D93-AD0B-23DE47D8267E}"/>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758641" y="2596444"/>
            <a:ext cx="6920398" cy="4280746"/>
          </a:xfrm>
          <a:prstGeom prst="rect">
            <a:avLst/>
          </a:prstGeom>
          <a:noFill/>
          <a:effectLst>
            <a:outerShdw blurRad="127000" dist="114300" dir="8100000" algn="tr" rotWithShape="0">
              <a:prstClr val="black">
                <a:alpha val="40000"/>
              </a:prstClr>
            </a:outerShdw>
          </a:effectLst>
        </p:spPr>
      </p:pic>
      <p:sp>
        <p:nvSpPr>
          <p:cNvPr id="5" name="Rectangle 2">
            <a:extLst>
              <a:ext uri="{FF2B5EF4-FFF2-40B4-BE49-F238E27FC236}">
                <a16:creationId xmlns:a16="http://schemas.microsoft.com/office/drawing/2014/main" id="{7A0952D5-9F3A-4F94-B07F-71F01D28EADE}"/>
              </a:ext>
            </a:extLst>
          </p:cNvPr>
          <p:cNvSpPr>
            <a:spLocks/>
          </p:cNvSpPr>
          <p:nvPr/>
        </p:nvSpPr>
        <p:spPr bwMode="auto">
          <a:xfrm>
            <a:off x="-50800" y="9144000"/>
            <a:ext cx="6513979" cy="635000"/>
          </a:xfrm>
          <a:prstGeom prst="rect">
            <a:avLst/>
          </a:prstGeom>
          <a:solidFill>
            <a:srgbClr val="2D2D8A"/>
          </a:solidFill>
          <a:ln>
            <a:noFill/>
          </a:ln>
          <a:effectLst>
            <a:outerShdw blurRad="76200" algn="ctr" rotWithShape="0">
              <a:schemeClr val="bg2">
                <a:alpha val="79999"/>
              </a:schemeClr>
            </a:outerShdw>
          </a:effectLst>
        </p:spPr>
        <p:txBody>
          <a:bodyPr lIns="0" tIns="0" rIns="0" bIns="0"/>
          <a:lstStyle/>
          <a:p>
            <a:endParaRPr lang="en-US" dirty="0">
              <a:solidFill>
                <a:schemeClr val="accent6"/>
              </a:solidFill>
            </a:endParaRPr>
          </a:p>
        </p:txBody>
      </p:sp>
      <p:sp>
        <p:nvSpPr>
          <p:cNvPr id="6" name="Rectangle 2">
            <a:extLst>
              <a:ext uri="{FF2B5EF4-FFF2-40B4-BE49-F238E27FC236}">
                <a16:creationId xmlns:a16="http://schemas.microsoft.com/office/drawing/2014/main" id="{847ED086-F86A-44E3-8CD9-30A48F5BD396}"/>
              </a:ext>
            </a:extLst>
          </p:cNvPr>
          <p:cNvSpPr>
            <a:spLocks/>
          </p:cNvSpPr>
          <p:nvPr/>
        </p:nvSpPr>
        <p:spPr bwMode="auto">
          <a:xfrm>
            <a:off x="6469969" y="9144000"/>
            <a:ext cx="6502400" cy="635000"/>
          </a:xfrm>
          <a:prstGeom prst="rect">
            <a:avLst/>
          </a:prstGeom>
          <a:solidFill>
            <a:schemeClr val="accent1"/>
          </a:solidFill>
          <a:ln>
            <a:noFill/>
          </a:ln>
          <a:effectLst>
            <a:outerShdw blurRad="76200" algn="ctr" rotWithShape="0">
              <a:schemeClr val="bg2">
                <a:alpha val="79999"/>
              </a:schemeClr>
            </a:outerShdw>
          </a:effectLst>
          <a:extLst>
            <a:ext uri="{91240B29-F687-4f45-9708-019B960494DF}">
              <a14:hiddenLine xmlns:a14="http://schemas.microsoft.com/office/drawing/2010/main" xmlns="" w="12700">
                <a:solidFill>
                  <a:srgbClr val="2F3946">
                    <a:alpha val="84999"/>
                  </a:srgbClr>
                </a:solidFill>
                <a:miter lim="800000"/>
                <a:headEnd/>
                <a:tailEnd/>
              </a14:hiddenLine>
            </a:ext>
          </a:extLst>
        </p:spPr>
        <p:txBody>
          <a:bodyPr lIns="0" tIns="0" rIns="0" bIns="0"/>
          <a:lstStyle/>
          <a:p>
            <a:endParaRPr lang="en-US" dirty="0"/>
          </a:p>
        </p:txBody>
      </p:sp>
      <p:pic>
        <p:nvPicPr>
          <p:cNvPr id="7" name="Picture 4">
            <a:extLst>
              <a:ext uri="{FF2B5EF4-FFF2-40B4-BE49-F238E27FC236}">
                <a16:creationId xmlns:a16="http://schemas.microsoft.com/office/drawing/2014/main" id="{3084DC1A-2086-4835-9C87-413948783043}"/>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1651569" y="8610600"/>
            <a:ext cx="1049241" cy="8727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pic>
        <p:nvPicPr>
          <p:cNvPr id="8" name="Picture 7" descr="CVPDpatch.png">
            <a:extLst>
              <a:ext uri="{FF2B5EF4-FFF2-40B4-BE49-F238E27FC236}">
                <a16:creationId xmlns:a16="http://schemas.microsoft.com/office/drawing/2014/main" id="{867D3FBF-B1A6-4FEF-9865-D0C1A27D1B4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68562" y="8534400"/>
            <a:ext cx="847438" cy="1053974"/>
          </a:xfrm>
          <a:prstGeom prst="rect">
            <a:avLst/>
          </a:prstGeom>
        </p:spPr>
      </p:pic>
      <p:pic>
        <p:nvPicPr>
          <p:cNvPr id="9" name="Picture 8">
            <a:extLst>
              <a:ext uri="{FF2B5EF4-FFF2-40B4-BE49-F238E27FC236}">
                <a16:creationId xmlns:a16="http://schemas.microsoft.com/office/drawing/2014/main" id="{F9551593-3B7E-408B-B7F3-606A9B8B2DF8}"/>
              </a:ext>
            </a:extLst>
          </p:cNvPr>
          <p:cNvPicPr>
            <a:picLocks noChangeAspect="1"/>
          </p:cNvPicPr>
          <p:nvPr/>
        </p:nvPicPr>
        <p:blipFill>
          <a:blip r:embed="rId6"/>
          <a:stretch>
            <a:fillRect/>
          </a:stretch>
        </p:blipFill>
        <p:spPr>
          <a:xfrm>
            <a:off x="1930400" y="7410590"/>
            <a:ext cx="9518904" cy="1266276"/>
          </a:xfrm>
          <a:prstGeom prst="rect">
            <a:avLst/>
          </a:prstGeom>
        </p:spPr>
      </p:pic>
    </p:spTree>
    <p:extLst>
      <p:ext uri="{BB962C8B-B14F-4D97-AF65-F5344CB8AC3E}">
        <p14:creationId xmlns:p14="http://schemas.microsoft.com/office/powerpoint/2010/main" val="39442319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DCF88-A46C-46A6-A24E-AA14E2930EB6}"/>
              </a:ext>
            </a:extLst>
          </p:cNvPr>
          <p:cNvSpPr>
            <a:spLocks noGrp="1"/>
          </p:cNvSpPr>
          <p:nvPr>
            <p:ph type="title"/>
          </p:nvPr>
        </p:nvSpPr>
        <p:spPr/>
        <p:txBody>
          <a:bodyPr/>
          <a:lstStyle/>
          <a:p>
            <a:r>
              <a:rPr lang="en-US" dirty="0"/>
              <a:t>Police Department Staffing by Division</a:t>
            </a:r>
          </a:p>
        </p:txBody>
      </p:sp>
      <p:graphicFrame>
        <p:nvGraphicFramePr>
          <p:cNvPr id="6" name="Content Placeholder 5">
            <a:extLst>
              <a:ext uri="{FF2B5EF4-FFF2-40B4-BE49-F238E27FC236}">
                <a16:creationId xmlns:a16="http://schemas.microsoft.com/office/drawing/2014/main" id="{5AE6B1AD-021B-4FE8-8FF1-07DD5120F480}"/>
              </a:ext>
            </a:extLst>
          </p:cNvPr>
          <p:cNvGraphicFramePr>
            <a:graphicFrameLocks noGrp="1"/>
          </p:cNvGraphicFramePr>
          <p:nvPr>
            <p:ph idx="1"/>
            <p:extLst>
              <p:ext uri="{D42A27DB-BD31-4B8C-83A1-F6EECF244321}">
                <p14:modId xmlns:p14="http://schemas.microsoft.com/office/powerpoint/2010/main" val="1407463779"/>
              </p:ext>
            </p:extLst>
          </p:nvPr>
        </p:nvGraphicFramePr>
        <p:xfrm>
          <a:off x="2387600" y="3488315"/>
          <a:ext cx="9601201" cy="548640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9EEB8DE4-E6E1-4D00-BF93-0105AECC867C}"/>
              </a:ext>
            </a:extLst>
          </p:cNvPr>
          <p:cNvSpPr txBox="1"/>
          <p:nvPr/>
        </p:nvSpPr>
        <p:spPr>
          <a:xfrm>
            <a:off x="893763" y="2286000"/>
            <a:ext cx="11399837" cy="1384995"/>
          </a:xfrm>
          <a:prstGeom prst="rect">
            <a:avLst/>
          </a:prstGeom>
          <a:noFill/>
        </p:spPr>
        <p:txBody>
          <a:bodyPr wrap="square" rtlCol="0">
            <a:spAutoFit/>
          </a:bodyPr>
          <a:lstStyle/>
          <a:p>
            <a:pPr algn="l"/>
            <a:r>
              <a:rPr lang="en-US" dirty="0">
                <a:solidFill>
                  <a:schemeClr val="accent1">
                    <a:lumMod val="75000"/>
                  </a:schemeClr>
                </a:solidFill>
              </a:rPr>
              <a:t>Most employees are assigned to Patrol (uniformed officers seen on the street).</a:t>
            </a:r>
          </a:p>
        </p:txBody>
      </p:sp>
    </p:spTree>
    <p:extLst>
      <p:ext uri="{BB962C8B-B14F-4D97-AF65-F5344CB8AC3E}">
        <p14:creationId xmlns:p14="http://schemas.microsoft.com/office/powerpoint/2010/main" val="98965927"/>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DCF88-A46C-46A6-A24E-AA14E2930EB6}"/>
              </a:ext>
            </a:extLst>
          </p:cNvPr>
          <p:cNvSpPr>
            <a:spLocks noGrp="1"/>
          </p:cNvSpPr>
          <p:nvPr>
            <p:ph type="title"/>
          </p:nvPr>
        </p:nvSpPr>
        <p:spPr/>
        <p:txBody>
          <a:bodyPr/>
          <a:lstStyle/>
          <a:p>
            <a:r>
              <a:rPr lang="en-US" u="sng" dirty="0"/>
              <a:t>Sworn</a:t>
            </a:r>
            <a:r>
              <a:rPr lang="en-US" dirty="0"/>
              <a:t> Staffing by Division</a:t>
            </a:r>
          </a:p>
        </p:txBody>
      </p:sp>
      <p:graphicFrame>
        <p:nvGraphicFramePr>
          <p:cNvPr id="6" name="Content Placeholder 5">
            <a:extLst>
              <a:ext uri="{FF2B5EF4-FFF2-40B4-BE49-F238E27FC236}">
                <a16:creationId xmlns:a16="http://schemas.microsoft.com/office/drawing/2014/main" id="{5AE6B1AD-021B-4FE8-8FF1-07DD5120F480}"/>
              </a:ext>
            </a:extLst>
          </p:cNvPr>
          <p:cNvGraphicFramePr>
            <a:graphicFrameLocks noGrp="1"/>
          </p:cNvGraphicFramePr>
          <p:nvPr>
            <p:ph idx="1"/>
            <p:extLst>
              <p:ext uri="{D42A27DB-BD31-4B8C-83A1-F6EECF244321}">
                <p14:modId xmlns:p14="http://schemas.microsoft.com/office/powerpoint/2010/main" val="1851240480"/>
              </p:ext>
            </p:extLst>
          </p:nvPr>
        </p:nvGraphicFramePr>
        <p:xfrm>
          <a:off x="2387600" y="4038600"/>
          <a:ext cx="9113838" cy="5051425"/>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CAA619AC-DF7B-437C-A5F5-80AF4D1CD2BF}"/>
              </a:ext>
            </a:extLst>
          </p:cNvPr>
          <p:cNvSpPr txBox="1"/>
          <p:nvPr/>
        </p:nvSpPr>
        <p:spPr>
          <a:xfrm>
            <a:off x="893763" y="2286000"/>
            <a:ext cx="11399837" cy="2031325"/>
          </a:xfrm>
          <a:prstGeom prst="rect">
            <a:avLst/>
          </a:prstGeom>
          <a:noFill/>
        </p:spPr>
        <p:txBody>
          <a:bodyPr wrap="square" rtlCol="0">
            <a:spAutoFit/>
          </a:bodyPr>
          <a:lstStyle/>
          <a:p>
            <a:pPr algn="l"/>
            <a:r>
              <a:rPr lang="en-US" dirty="0">
                <a:solidFill>
                  <a:schemeClr val="accent1">
                    <a:lumMod val="75000"/>
                  </a:schemeClr>
                </a:solidFill>
              </a:rPr>
              <a:t>Nearly all </a:t>
            </a:r>
            <a:r>
              <a:rPr lang="en-US" u="sng" dirty="0">
                <a:solidFill>
                  <a:schemeClr val="accent1">
                    <a:lumMod val="75000"/>
                  </a:schemeClr>
                </a:solidFill>
              </a:rPr>
              <a:t>sworn</a:t>
            </a:r>
            <a:r>
              <a:rPr lang="en-US" dirty="0">
                <a:solidFill>
                  <a:schemeClr val="accent1">
                    <a:lumMod val="75000"/>
                  </a:schemeClr>
                </a:solidFill>
              </a:rPr>
              <a:t> staff (police officers) are assigned to </a:t>
            </a:r>
            <a:r>
              <a:rPr lang="en-US" b="1" dirty="0">
                <a:solidFill>
                  <a:schemeClr val="accent1">
                    <a:lumMod val="75000"/>
                  </a:schemeClr>
                </a:solidFill>
              </a:rPr>
              <a:t>enforcement-related functions</a:t>
            </a:r>
            <a:r>
              <a:rPr lang="en-US" dirty="0">
                <a:solidFill>
                  <a:schemeClr val="accent1">
                    <a:lumMod val="75000"/>
                  </a:schemeClr>
                </a:solidFill>
              </a:rPr>
              <a:t> such as patrol, detectives, and investigations.</a:t>
            </a:r>
          </a:p>
        </p:txBody>
      </p:sp>
    </p:spTree>
    <p:extLst>
      <p:ext uri="{BB962C8B-B14F-4D97-AF65-F5344CB8AC3E}">
        <p14:creationId xmlns:p14="http://schemas.microsoft.com/office/powerpoint/2010/main" val="16432388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0" name="Rectangle 6"/>
          <p:cNvSpPr>
            <a:spLocks/>
          </p:cNvSpPr>
          <p:nvPr/>
        </p:nvSpPr>
        <p:spPr bwMode="auto">
          <a:xfrm>
            <a:off x="511920" y="1460500"/>
            <a:ext cx="11696700" cy="901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0" tIns="0" rIns="0" bIns="0"/>
          <a:lstStyle/>
          <a:p>
            <a:pPr algn="l">
              <a:lnSpc>
                <a:spcPct val="90000"/>
              </a:lnSpc>
            </a:pPr>
            <a:r>
              <a:rPr lang="en-US" sz="4800" b="1" dirty="0">
                <a:solidFill>
                  <a:schemeClr val="tx1"/>
                </a:solidFill>
                <a:latin typeface="Arial" charset="0"/>
                <a:ea typeface="ＭＳ Ｐゴシック" charset="0"/>
                <a:cs typeface="Arial" charset="0"/>
                <a:sym typeface="Arial" charset="0"/>
              </a:rPr>
              <a:t>Police Beats</a:t>
            </a:r>
          </a:p>
        </p:txBody>
      </p:sp>
      <p:pic>
        <p:nvPicPr>
          <p:cNvPr id="11" name="Picture 10">
            <a:extLst>
              <a:ext uri="{FF2B5EF4-FFF2-40B4-BE49-F238E27FC236}">
                <a16:creationId xmlns:a16="http://schemas.microsoft.com/office/drawing/2014/main" id="{3B8EDD8C-5835-4953-BABD-770E328F965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692400" y="3200400"/>
            <a:ext cx="7696200" cy="5412995"/>
          </a:xfrm>
          <a:prstGeom prst="rect">
            <a:avLst/>
          </a:prstGeom>
          <a:ln>
            <a:solidFill>
              <a:schemeClr val="tx1"/>
            </a:solidFill>
          </a:ln>
        </p:spPr>
      </p:pic>
      <p:sp>
        <p:nvSpPr>
          <p:cNvPr id="4" name="TextBox 3">
            <a:extLst>
              <a:ext uri="{FF2B5EF4-FFF2-40B4-BE49-F238E27FC236}">
                <a16:creationId xmlns:a16="http://schemas.microsoft.com/office/drawing/2014/main" id="{EC33C785-B64B-4E6F-86F7-931F3263F1D0}"/>
              </a:ext>
            </a:extLst>
          </p:cNvPr>
          <p:cNvSpPr txBox="1"/>
          <p:nvPr/>
        </p:nvSpPr>
        <p:spPr>
          <a:xfrm>
            <a:off x="511920" y="2165003"/>
            <a:ext cx="11399837" cy="1384995"/>
          </a:xfrm>
          <a:prstGeom prst="rect">
            <a:avLst/>
          </a:prstGeom>
          <a:noFill/>
        </p:spPr>
        <p:txBody>
          <a:bodyPr wrap="square" rtlCol="0">
            <a:spAutoFit/>
          </a:bodyPr>
          <a:lstStyle/>
          <a:p>
            <a:pPr algn="l"/>
            <a:r>
              <a:rPr lang="en-US" dirty="0">
                <a:solidFill>
                  <a:schemeClr val="accent1">
                    <a:lumMod val="75000"/>
                  </a:schemeClr>
                </a:solidFill>
              </a:rPr>
              <a:t>Patrol officers are assigned to beats (usually 1 per beat).</a:t>
            </a:r>
          </a:p>
        </p:txBody>
      </p:sp>
    </p:spTree>
    <p:extLst>
      <p:ext uri="{BB962C8B-B14F-4D97-AF65-F5344CB8AC3E}">
        <p14:creationId xmlns:p14="http://schemas.microsoft.com/office/powerpoint/2010/main" val="2692122945"/>
      </p:ext>
    </p:extLst>
  </p:cSld>
  <p:clrMapOvr>
    <a:masterClrMapping/>
  </p:clrMapOvr>
  <p:transition spd="slow">
    <p:push dir="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658FB-C959-45FC-B7AD-3D3F65845125}"/>
              </a:ext>
            </a:extLst>
          </p:cNvPr>
          <p:cNvSpPr>
            <a:spLocks noGrp="1"/>
          </p:cNvSpPr>
          <p:nvPr>
            <p:ph type="title"/>
          </p:nvPr>
        </p:nvSpPr>
        <p:spPr/>
        <p:txBody>
          <a:bodyPr/>
          <a:lstStyle/>
          <a:p>
            <a:r>
              <a:rPr lang="en-US" dirty="0"/>
              <a:t>First-Line Services, Full Staffing</a:t>
            </a:r>
          </a:p>
        </p:txBody>
      </p:sp>
      <p:sp>
        <p:nvSpPr>
          <p:cNvPr id="3" name="Content Placeholder 2">
            <a:extLst>
              <a:ext uri="{FF2B5EF4-FFF2-40B4-BE49-F238E27FC236}">
                <a16:creationId xmlns:a16="http://schemas.microsoft.com/office/drawing/2014/main" id="{F08CC1EB-ABD1-4B81-8551-204599B761D9}"/>
              </a:ext>
            </a:extLst>
          </p:cNvPr>
          <p:cNvSpPr>
            <a:spLocks noGrp="1"/>
          </p:cNvSpPr>
          <p:nvPr>
            <p:ph sz="half" idx="1"/>
          </p:nvPr>
        </p:nvSpPr>
        <p:spPr>
          <a:xfrm>
            <a:off x="894080" y="3206044"/>
            <a:ext cx="5527040" cy="5252156"/>
          </a:xfrm>
        </p:spPr>
        <p:txBody>
          <a:bodyPr>
            <a:normAutofit/>
          </a:bodyPr>
          <a:lstStyle/>
          <a:p>
            <a:pPr marL="0" indent="0" algn="ctr">
              <a:buNone/>
            </a:pPr>
            <a:r>
              <a:rPr lang="en-US" sz="4400" b="1" dirty="0">
                <a:solidFill>
                  <a:srgbClr val="0066FF"/>
                </a:solidFill>
              </a:rPr>
              <a:t>PATROL</a:t>
            </a:r>
          </a:p>
          <a:p>
            <a:endParaRPr lang="en-US" sz="3600" b="1" dirty="0">
              <a:solidFill>
                <a:srgbClr val="0066FF"/>
              </a:solidFill>
            </a:endParaRPr>
          </a:p>
          <a:p>
            <a:endParaRPr lang="en-US" sz="3600" b="1" dirty="0">
              <a:solidFill>
                <a:srgbClr val="0066FF"/>
              </a:solidFill>
            </a:endParaRPr>
          </a:p>
          <a:p>
            <a:endParaRPr lang="en-US" sz="3600" b="1" dirty="0">
              <a:solidFill>
                <a:srgbClr val="0066FF"/>
              </a:solidFill>
            </a:endParaRPr>
          </a:p>
          <a:p>
            <a:endParaRPr lang="en-US" sz="3600" b="1" dirty="0">
              <a:solidFill>
                <a:srgbClr val="0066FF"/>
              </a:solidFill>
            </a:endParaRPr>
          </a:p>
          <a:p>
            <a:pPr marL="463550" indent="-242888">
              <a:tabLst>
                <a:tab pos="682625" algn="l"/>
              </a:tabLst>
            </a:pPr>
            <a:r>
              <a:rPr lang="en-US" sz="3600" b="1" dirty="0">
                <a:solidFill>
                  <a:srgbClr val="0066FF"/>
                </a:solidFill>
              </a:rPr>
              <a:t>111 Officers + 12 Agents</a:t>
            </a:r>
          </a:p>
          <a:p>
            <a:pPr marL="463550" indent="-242888">
              <a:tabLst>
                <a:tab pos="682625" algn="l"/>
              </a:tabLst>
            </a:pPr>
            <a:r>
              <a:rPr lang="en-US" sz="3600" dirty="0">
                <a:solidFill>
                  <a:srgbClr val="0066FF"/>
                </a:solidFill>
              </a:rPr>
              <a:t>17 officers avg. on-duty </a:t>
            </a:r>
            <a:r>
              <a:rPr lang="en-US" sz="3600" dirty="0">
                <a:solidFill>
                  <a:schemeClr val="bg1">
                    <a:lumMod val="50000"/>
                  </a:schemeClr>
                </a:solidFill>
              </a:rPr>
              <a:t>*</a:t>
            </a:r>
          </a:p>
        </p:txBody>
      </p:sp>
      <p:sp>
        <p:nvSpPr>
          <p:cNvPr id="4" name="Content Placeholder 3">
            <a:extLst>
              <a:ext uri="{FF2B5EF4-FFF2-40B4-BE49-F238E27FC236}">
                <a16:creationId xmlns:a16="http://schemas.microsoft.com/office/drawing/2014/main" id="{9F9BDF73-D850-4586-AEA1-95C4BDEB90B8}"/>
              </a:ext>
            </a:extLst>
          </p:cNvPr>
          <p:cNvSpPr>
            <a:spLocks noGrp="1"/>
          </p:cNvSpPr>
          <p:nvPr>
            <p:ph sz="half" idx="2"/>
          </p:nvPr>
        </p:nvSpPr>
        <p:spPr>
          <a:xfrm>
            <a:off x="6583680" y="3206044"/>
            <a:ext cx="5527040" cy="5252156"/>
          </a:xfrm>
        </p:spPr>
        <p:txBody>
          <a:bodyPr>
            <a:normAutofit/>
          </a:bodyPr>
          <a:lstStyle/>
          <a:p>
            <a:pPr marL="0" indent="0" algn="ctr">
              <a:buNone/>
            </a:pPr>
            <a:r>
              <a:rPr lang="en-US" sz="4400" b="1" dirty="0">
                <a:solidFill>
                  <a:srgbClr val="C00000"/>
                </a:solidFill>
              </a:rPr>
              <a:t>911 DISPATCH</a:t>
            </a:r>
          </a:p>
          <a:p>
            <a:endParaRPr lang="en-US" sz="3600" b="1" dirty="0">
              <a:solidFill>
                <a:srgbClr val="C00000"/>
              </a:solidFill>
            </a:endParaRPr>
          </a:p>
          <a:p>
            <a:endParaRPr lang="en-US" sz="3600" b="1" dirty="0">
              <a:solidFill>
                <a:srgbClr val="C00000"/>
              </a:solidFill>
            </a:endParaRPr>
          </a:p>
          <a:p>
            <a:endParaRPr lang="en-US" sz="3600" b="1" dirty="0">
              <a:solidFill>
                <a:srgbClr val="C00000"/>
              </a:solidFill>
            </a:endParaRPr>
          </a:p>
          <a:p>
            <a:endParaRPr lang="en-US" sz="3600" b="1" dirty="0">
              <a:solidFill>
                <a:srgbClr val="C00000"/>
              </a:solidFill>
            </a:endParaRPr>
          </a:p>
          <a:p>
            <a:r>
              <a:rPr lang="en-US" sz="3600" b="1" dirty="0">
                <a:solidFill>
                  <a:srgbClr val="C00000"/>
                </a:solidFill>
              </a:rPr>
              <a:t>21 Dispatchers + 5 Sup’s</a:t>
            </a:r>
          </a:p>
          <a:p>
            <a:r>
              <a:rPr lang="en-US" sz="3600" dirty="0">
                <a:solidFill>
                  <a:srgbClr val="C00000"/>
                </a:solidFill>
              </a:rPr>
              <a:t>5-6 avg. on-duty</a:t>
            </a:r>
            <a:r>
              <a:rPr lang="en-US" sz="3600" dirty="0">
                <a:solidFill>
                  <a:schemeClr val="bg1">
                    <a:lumMod val="50000"/>
                  </a:schemeClr>
                </a:solidFill>
              </a:rPr>
              <a:t> *</a:t>
            </a:r>
            <a:endParaRPr lang="en-US" sz="3600" dirty="0">
              <a:solidFill>
                <a:srgbClr val="C00000"/>
              </a:solidFill>
            </a:endParaRPr>
          </a:p>
          <a:p>
            <a:r>
              <a:rPr lang="en-US" sz="3600" dirty="0">
                <a:solidFill>
                  <a:srgbClr val="C00000"/>
                </a:solidFill>
              </a:rPr>
              <a:t>3-4 to answer 911 calls</a:t>
            </a:r>
            <a:r>
              <a:rPr lang="en-US" sz="3600" dirty="0">
                <a:solidFill>
                  <a:schemeClr val="bg1">
                    <a:lumMod val="50000"/>
                  </a:schemeClr>
                </a:solidFill>
              </a:rPr>
              <a:t> *</a:t>
            </a:r>
            <a:endParaRPr lang="en-US" sz="3600" dirty="0">
              <a:solidFill>
                <a:srgbClr val="C00000"/>
              </a:solidFill>
            </a:endParaRPr>
          </a:p>
        </p:txBody>
      </p:sp>
      <p:pic>
        <p:nvPicPr>
          <p:cNvPr id="5" name="Picture 2" descr="Image result for police officer clipart">
            <a:extLst>
              <a:ext uri="{FF2B5EF4-FFF2-40B4-BE49-F238E27FC236}">
                <a16:creationId xmlns:a16="http://schemas.microsoft.com/office/drawing/2014/main" id="{65F883FC-2069-42F0-AE2A-4ED3C24C5AB3}"/>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173541" y="3886200"/>
            <a:ext cx="2968117" cy="207310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Related image">
            <a:extLst>
              <a:ext uri="{FF2B5EF4-FFF2-40B4-BE49-F238E27FC236}">
                <a16:creationId xmlns:a16="http://schemas.microsoft.com/office/drawing/2014/main" id="{7E261E3F-B64B-43A2-82DC-7D7A96024276}"/>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7912290" y="3886200"/>
            <a:ext cx="2869819" cy="25908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D405608-FA4B-4D71-ADEF-C3949EBEF75A}"/>
              </a:ext>
            </a:extLst>
          </p:cNvPr>
          <p:cNvSpPr txBox="1"/>
          <p:nvPr/>
        </p:nvSpPr>
        <p:spPr>
          <a:xfrm>
            <a:off x="1092200" y="8604245"/>
            <a:ext cx="10515600" cy="400110"/>
          </a:xfrm>
          <a:prstGeom prst="rect">
            <a:avLst/>
          </a:prstGeom>
          <a:noFill/>
        </p:spPr>
        <p:txBody>
          <a:bodyPr wrap="square" rtlCol="0">
            <a:spAutoFit/>
          </a:bodyPr>
          <a:lstStyle/>
          <a:p>
            <a:pPr marL="282575" indent="-282575"/>
            <a:r>
              <a:rPr lang="en-US" sz="2000" dirty="0">
                <a:solidFill>
                  <a:schemeClr val="bg1">
                    <a:lumMod val="50000"/>
                  </a:schemeClr>
                </a:solidFill>
              </a:rPr>
              <a:t>* Averages assume full staffing with no vacancies, no absences, etc.</a:t>
            </a:r>
          </a:p>
        </p:txBody>
      </p:sp>
      <p:sp>
        <p:nvSpPr>
          <p:cNvPr id="8" name="TextBox 7">
            <a:extLst>
              <a:ext uri="{FF2B5EF4-FFF2-40B4-BE49-F238E27FC236}">
                <a16:creationId xmlns:a16="http://schemas.microsoft.com/office/drawing/2014/main" id="{E3CF922F-4813-4915-8A0C-EC86820F5068}"/>
              </a:ext>
            </a:extLst>
          </p:cNvPr>
          <p:cNvSpPr txBox="1"/>
          <p:nvPr/>
        </p:nvSpPr>
        <p:spPr>
          <a:xfrm>
            <a:off x="893763" y="2286000"/>
            <a:ext cx="11399837" cy="738664"/>
          </a:xfrm>
          <a:prstGeom prst="rect">
            <a:avLst/>
          </a:prstGeom>
          <a:noFill/>
        </p:spPr>
        <p:txBody>
          <a:bodyPr wrap="square" rtlCol="0">
            <a:spAutoFit/>
          </a:bodyPr>
          <a:lstStyle/>
          <a:p>
            <a:pPr algn="l"/>
            <a:r>
              <a:rPr lang="en-US" dirty="0">
                <a:solidFill>
                  <a:schemeClr val="accent1">
                    <a:lumMod val="75000"/>
                  </a:schemeClr>
                </a:solidFill>
              </a:rPr>
              <a:t>Daily staffing averages, when fully staffed.</a:t>
            </a:r>
          </a:p>
        </p:txBody>
      </p:sp>
    </p:spTree>
    <p:extLst>
      <p:ext uri="{BB962C8B-B14F-4D97-AF65-F5344CB8AC3E}">
        <p14:creationId xmlns:p14="http://schemas.microsoft.com/office/powerpoint/2010/main" val="2399482779"/>
      </p:ext>
    </p:extLst>
  </p:cSld>
  <p:clrMapOvr>
    <a:masterClrMapping/>
  </p:clrMapOvr>
  <p:transition spd="med">
    <p:pull/>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15507</TotalTime>
  <Pages>0</Pages>
  <Words>4128</Words>
  <Characters>0</Characters>
  <Application>Microsoft Office PowerPoint</Application>
  <PresentationFormat>Custom</PresentationFormat>
  <Lines>0</Lines>
  <Paragraphs>760</Paragraphs>
  <Slides>41</Slides>
  <Notes>41</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41</vt:i4>
      </vt:variant>
    </vt:vector>
  </HeadingPairs>
  <TitlesOfParts>
    <vt:vector size="54" baseType="lpstr">
      <vt:lpstr>ＭＳ Ｐゴシック</vt:lpstr>
      <vt:lpstr>Arial</vt:lpstr>
      <vt:lpstr>Arial Black</vt:lpstr>
      <vt:lpstr>Calibri</vt:lpstr>
      <vt:lpstr>Calibri Light</vt:lpstr>
      <vt:lpstr>Gill Sans</vt:lpstr>
      <vt:lpstr>Lucida Grande</vt:lpstr>
      <vt:lpstr>Symbol</vt:lpstr>
      <vt:lpstr>Times New Roman</vt:lpstr>
      <vt:lpstr>Wingdings</vt:lpstr>
      <vt:lpstr>ヒラギノ角ゴ ProN W3</vt:lpstr>
      <vt:lpstr>Office Theme</vt:lpstr>
      <vt:lpstr>Worksheet</vt:lpstr>
      <vt:lpstr>PowerPoint Presentation</vt:lpstr>
      <vt:lpstr>PowerPoint Presentation</vt:lpstr>
      <vt:lpstr>PowerPoint Presentation</vt:lpstr>
      <vt:lpstr>PowerPoint Presentation</vt:lpstr>
      <vt:lpstr>Chula Vista P.D. at-a-glance</vt:lpstr>
      <vt:lpstr>Police Department Staffing by Division</vt:lpstr>
      <vt:lpstr>Sworn Staffing by Division</vt:lpstr>
      <vt:lpstr>PowerPoint Presentation</vt:lpstr>
      <vt:lpstr>First-Line Services, Full Staffing</vt:lpstr>
      <vt:lpstr>First-Line Services, Required Staff</vt:lpstr>
      <vt:lpstr>CVPD Strengths Today</vt:lpstr>
      <vt:lpstr>CVPD Gaps and Challenges</vt:lpstr>
      <vt:lpstr>Great Recession Takes Its Toll</vt:lpstr>
      <vt:lpstr>Response Times, GMOC Thresholds</vt:lpstr>
      <vt:lpstr>Staffing vs. Response Times</vt:lpstr>
      <vt:lpstr>Response Times, GMOC Thresholds</vt:lpstr>
      <vt:lpstr>Staffing vs. Response Times</vt:lpstr>
      <vt:lpstr>911 Calls: Impact of Cell Phones</vt:lpstr>
      <vt:lpstr>Reactive vs. Proactive Policing – Patrol</vt:lpstr>
      <vt:lpstr>Reactive vs. Proactive Policing – Traffic</vt:lpstr>
      <vt:lpstr>Regional Staffing Comparisons</vt:lpstr>
      <vt:lpstr>Statewide Staffing Comparisons</vt:lpstr>
      <vt:lpstr>Policing Public Schools</vt:lpstr>
      <vt:lpstr>Regional Budget Comparisons</vt:lpstr>
      <vt:lpstr>Regional Budget Comparisons</vt:lpstr>
      <vt:lpstr>Policing a Vibrant Community</vt:lpstr>
      <vt:lpstr>Policing a Vibrant Community</vt:lpstr>
      <vt:lpstr>Police Critical Needs – Staffing</vt:lpstr>
      <vt:lpstr>Police Critical Needs – Staffing</vt:lpstr>
      <vt:lpstr>Police Critical Needs – Costs</vt:lpstr>
      <vt:lpstr>Potential Revenue Options</vt:lpstr>
      <vt:lpstr>Two-Phase Staffing Plan</vt:lpstr>
      <vt:lpstr>Phase I Staffing Plan</vt:lpstr>
      <vt:lpstr>First-Line Service Enhancements</vt:lpstr>
      <vt:lpstr>Phase II Staffing Plan</vt:lpstr>
      <vt:lpstr>Phase II Service Enhancements</vt:lpstr>
      <vt:lpstr>Phase II Revenue Plan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Police Department Staffing Plan for Web</dc:title>
  <dc:subject/>
  <dc:creator>Phil Collum</dc:creator>
  <cp:keywords/>
  <dc:description/>
  <cp:lastModifiedBy>Melanie Culuko</cp:lastModifiedBy>
  <cp:revision>280</cp:revision>
  <cp:lastPrinted>2018-03-14T15:27:59Z</cp:lastPrinted>
  <dcterms:modified xsi:type="dcterms:W3CDTF">2018-03-20T15:35:23Z</dcterms:modified>
</cp:coreProperties>
</file>