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23" r:id="rId1"/>
  </p:sldMasterIdLst>
  <p:notesMasterIdLst>
    <p:notesMasterId r:id="rId18"/>
  </p:notesMasterIdLst>
  <p:handoutMasterIdLst>
    <p:handoutMasterId r:id="rId19"/>
  </p:handoutMasterIdLst>
  <p:sldIdLst>
    <p:sldId id="259" r:id="rId2"/>
    <p:sldId id="394" r:id="rId3"/>
    <p:sldId id="389" r:id="rId4"/>
    <p:sldId id="382" r:id="rId5"/>
    <p:sldId id="393" r:id="rId6"/>
    <p:sldId id="392" r:id="rId7"/>
    <p:sldId id="380" r:id="rId8"/>
    <p:sldId id="371" r:id="rId9"/>
    <p:sldId id="384" r:id="rId10"/>
    <p:sldId id="386" r:id="rId11"/>
    <p:sldId id="387" r:id="rId12"/>
    <p:sldId id="372" r:id="rId13"/>
    <p:sldId id="370" r:id="rId14"/>
    <p:sldId id="388" r:id="rId15"/>
    <p:sldId id="391" r:id="rId16"/>
    <p:sldId id="377" r:id="rId17"/>
  </p:sldIdLst>
  <p:sldSz cx="13004800" cy="9753600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9" autoAdjust="0"/>
    <p:restoredTop sz="82553" autoAdjust="0"/>
  </p:normalViewPr>
  <p:slideViewPr>
    <p:cSldViewPr>
      <p:cViewPr varScale="1">
        <p:scale>
          <a:sx n="70" d="100"/>
          <a:sy n="70" d="100"/>
        </p:scale>
        <p:origin x="2166" y="6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624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riannah\AppData\Local\Microsoft\Windows\Temporary%20Internet%20Files\Content.Outlook\LBJA409O\Copy%20of%20General%20Fund%20and%20FTE%20Comparison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Per Capita General Fund Expense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 Capita GF Expense'!$F$6</c:f>
              <c:strCache>
                <c:ptCount val="1"/>
                <c:pt idx="0">
                  <c:v>Per Capita GF Expense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'Per Capita GF Expense'!$E$7:$E$24</c:f>
              <c:strCache>
                <c:ptCount val="18"/>
                <c:pt idx="0">
                  <c:v>Del Mar</c:v>
                </c:pt>
                <c:pt idx="1">
                  <c:v>Coronado</c:v>
                </c:pt>
                <c:pt idx="2">
                  <c:v>Carlsbad</c:v>
                </c:pt>
                <c:pt idx="3">
                  <c:v>Solana Beach</c:v>
                </c:pt>
                <c:pt idx="4">
                  <c:v>Encinitas</c:v>
                </c:pt>
                <c:pt idx="5">
                  <c:v>San Diego</c:v>
                </c:pt>
                <c:pt idx="6">
                  <c:v>Poway</c:v>
                </c:pt>
                <c:pt idx="7">
                  <c:v>National City</c:v>
                </c:pt>
                <c:pt idx="8">
                  <c:v>La Mesa</c:v>
                </c:pt>
                <c:pt idx="9">
                  <c:v>Oceanside</c:v>
                </c:pt>
                <c:pt idx="10">
                  <c:v>San Marcos</c:v>
                </c:pt>
                <c:pt idx="11">
                  <c:v>Vista</c:v>
                </c:pt>
                <c:pt idx="12">
                  <c:v>Imperial Beach</c:v>
                </c:pt>
                <c:pt idx="13">
                  <c:v>Santee</c:v>
                </c:pt>
                <c:pt idx="14">
                  <c:v>El Cajon</c:v>
                </c:pt>
                <c:pt idx="15">
                  <c:v>Escondido</c:v>
                </c:pt>
                <c:pt idx="16">
                  <c:v>Chula Vista</c:v>
                </c:pt>
                <c:pt idx="17">
                  <c:v>Lemon Grove</c:v>
                </c:pt>
              </c:strCache>
            </c:strRef>
          </c:cat>
          <c:val>
            <c:numRef>
              <c:f>'Per Capita GF Expense'!$F$7:$F$24</c:f>
              <c:numCache>
                <c:formatCode>_("$"* #,##0_);_("$"* \(#,##0\);_("$"* "-"??_);_(@_)</c:formatCode>
                <c:ptCount val="18"/>
                <c:pt idx="0">
                  <c:v>2597</c:v>
                </c:pt>
                <c:pt idx="1">
                  <c:v>2057</c:v>
                </c:pt>
                <c:pt idx="2">
                  <c:v>1256</c:v>
                </c:pt>
                <c:pt idx="3">
                  <c:v>1223</c:v>
                </c:pt>
                <c:pt idx="4">
                  <c:v>1121</c:v>
                </c:pt>
                <c:pt idx="5">
                  <c:v>953</c:v>
                </c:pt>
                <c:pt idx="6">
                  <c:v>858</c:v>
                </c:pt>
                <c:pt idx="7">
                  <c:v>844</c:v>
                </c:pt>
                <c:pt idx="8">
                  <c:v>787</c:v>
                </c:pt>
                <c:pt idx="9">
                  <c:v>785</c:v>
                </c:pt>
                <c:pt idx="10">
                  <c:v>743</c:v>
                </c:pt>
                <c:pt idx="11">
                  <c:v>735</c:v>
                </c:pt>
                <c:pt idx="12">
                  <c:v>671</c:v>
                </c:pt>
                <c:pt idx="13">
                  <c:v>671</c:v>
                </c:pt>
                <c:pt idx="14">
                  <c:v>662</c:v>
                </c:pt>
                <c:pt idx="15">
                  <c:v>614</c:v>
                </c:pt>
                <c:pt idx="16">
                  <c:v>553</c:v>
                </c:pt>
                <c:pt idx="17">
                  <c:v>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E5-4458-B684-C368612135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444928"/>
        <c:axId val="198446464"/>
      </c:barChart>
      <c:catAx>
        <c:axId val="198444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8446464"/>
        <c:crosses val="autoZero"/>
        <c:auto val="1"/>
        <c:lblAlgn val="ctr"/>
        <c:lblOffset val="100"/>
        <c:noMultiLvlLbl val="0"/>
      </c:catAx>
      <c:valAx>
        <c:axId val="198446464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crossAx val="1984449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148357271232849E-3"/>
          <c:y val="0.18444518171532256"/>
          <c:w val="0.82507332115774523"/>
          <c:h val="0.79382283635818085"/>
        </c:manualLayout>
      </c:layout>
      <c:ofPieChart>
        <c:ofPieType val="bar"/>
        <c:varyColors val="1"/>
        <c:ser>
          <c:idx val="0"/>
          <c:order val="0"/>
          <c:dLbls>
            <c:dLbl>
              <c:idx val="0"/>
              <c:layout>
                <c:manualLayout>
                  <c:x val="8.0557795290446751E-3"/>
                  <c:y val="-8.6762713916315737E-2"/>
                </c:manualLayout>
              </c:layout>
              <c:tx>
                <c:rich>
                  <a:bodyPr/>
                  <a:lstStyle/>
                  <a:p>
                    <a:r>
                      <a:rPr lang="en-US" sz="1000"/>
                      <a:t>Boards/</a:t>
                    </a:r>
                  </a:p>
                  <a:p>
                    <a:r>
                      <a:rPr lang="en-US" sz="1000"/>
                      <a:t>Commissions,</a:t>
                    </a:r>
                  </a:p>
                  <a:p>
                    <a:r>
                      <a:rPr lang="en-US" sz="1000"/>
                      <a:t>Less</a:t>
                    </a:r>
                    <a:r>
                      <a:rPr lang="en-US" sz="1000" baseline="0"/>
                      <a:t> than 1</a:t>
                    </a:r>
                    <a:r>
                      <a:rPr lang="en-US" sz="1000"/>
                      <a:t>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854222534292165"/>
                      <c:h val="8.38570521678381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7B7-4D17-B102-4F844663D1E3}"/>
                </c:ext>
              </c:extLst>
            </c:dLbl>
            <c:dLbl>
              <c:idx val="1"/>
              <c:layout>
                <c:manualLayout>
                  <c:x val="8.0561255330046794E-3"/>
                  <c:y val="-2.4220182436458175E-2"/>
                </c:manualLayout>
              </c:layout>
              <c:tx>
                <c:rich>
                  <a:bodyPr/>
                  <a:lstStyle/>
                  <a:p>
                    <a:r>
                      <a:rPr lang="en-US" sz="1000"/>
                      <a:t>Development </a:t>
                    </a:r>
                  </a:p>
                  <a:p>
                    <a:r>
                      <a:rPr lang="en-US" sz="1000"/>
                      <a:t>Serv., 0.8%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919711972463621"/>
                      <c:h val="5.52329598797180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7B7-4D17-B102-4F844663D1E3}"/>
                </c:ext>
              </c:extLst>
            </c:dLbl>
            <c:dLbl>
              <c:idx val="2"/>
              <c:layout>
                <c:manualLayout>
                  <c:x val="-1.0741376625373537E-16"/>
                  <c:y val="-4.036796057705816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B7-4D17-B102-4F844663D1E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000"/>
                      <a:t>Eng &amp; Capital Projects, 2%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B7-4D17-B102-4F844663D1E3}"/>
                </c:ext>
              </c:extLst>
            </c:dLbl>
            <c:dLbl>
              <c:idx val="12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B7-4D17-B102-4F844663D1E3}"/>
                </c:ext>
              </c:extLst>
            </c:dLbl>
            <c:dLbl>
              <c:idx val="13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B7-4D17-B102-4F844663D1E3}"/>
                </c:ext>
              </c:extLst>
            </c:dLbl>
            <c:dLbl>
              <c:idx val="14"/>
              <c:layout>
                <c:manualLayout>
                  <c:x val="-2.1971251453649192E-2"/>
                  <c:y val="1.209039617943466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7B7-4D17-B102-4F844663D1E3}"/>
                </c:ext>
              </c:extLst>
            </c:dLbl>
            <c:dLbl>
              <c:idx val="15"/>
              <c:layout>
                <c:manualLayout>
                  <c:x val="-1.4647500969099432E-2"/>
                  <c:y val="-1.6120528239246409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B7-4D17-B102-4F844663D1E3}"/>
                </c:ext>
              </c:extLst>
            </c:dLbl>
            <c:dLbl>
              <c:idx val="16"/>
              <c:layout>
                <c:manualLayout>
                  <c:x val="3.5154002325838617E-2"/>
                  <c:y val="-1.4105462209340608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7B7-4D17-B102-4F844663D1E3}"/>
                </c:ext>
              </c:extLst>
            </c:dLbl>
            <c:dLbl>
              <c:idx val="17"/>
              <c:layout>
                <c:manualLayout>
                  <c:x val="-1.1718000775279539E-2"/>
                  <c:y val="-7.3884900905199274E-17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B7-4D17-B102-4F844663D1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Sheet1!$B$24:$B$40</c:f>
              <c:strCache>
                <c:ptCount val="17"/>
                <c:pt idx="0">
                  <c:v>Boards and Commissions</c:v>
                </c:pt>
                <c:pt idx="1">
                  <c:v>Development Services - GF</c:v>
                </c:pt>
                <c:pt idx="2">
                  <c:v>Economic Develop.</c:v>
                </c:pt>
                <c:pt idx="3">
                  <c:v>Engineering &amp; Capital Projects</c:v>
                </c:pt>
                <c:pt idx="4">
                  <c:v>City Clerk</c:v>
                </c:pt>
                <c:pt idx="5">
                  <c:v>City Council</c:v>
                </c:pt>
                <c:pt idx="6">
                  <c:v>Animal Care Facility</c:v>
                </c:pt>
                <c:pt idx="7">
                  <c:v>Recreation</c:v>
                </c:pt>
                <c:pt idx="8">
                  <c:v>Human Resources</c:v>
                </c:pt>
                <c:pt idx="9">
                  <c:v>Administration</c:v>
                </c:pt>
                <c:pt idx="10">
                  <c:v>City Attorney</c:v>
                </c:pt>
                <c:pt idx="11">
                  <c:v>Finance</c:v>
                </c:pt>
                <c:pt idx="12">
                  <c:v>ITS</c:v>
                </c:pt>
                <c:pt idx="13">
                  <c:v>Library</c:v>
                </c:pt>
                <c:pt idx="14">
                  <c:v>Public Works</c:v>
                </c:pt>
                <c:pt idx="15">
                  <c:v>Fire</c:v>
                </c:pt>
                <c:pt idx="16">
                  <c:v>Police</c:v>
                </c:pt>
              </c:strCache>
            </c:strRef>
          </c:cat>
          <c:val>
            <c:numRef>
              <c:f>Sheet1!$C$24:$C$40</c:f>
              <c:numCache>
                <c:formatCode>0.0%</c:formatCode>
                <c:ptCount val="17"/>
                <c:pt idx="0">
                  <c:v>1.9374548127210837E-4</c:v>
                </c:pt>
                <c:pt idx="1">
                  <c:v>6.5088166448646866E-3</c:v>
                </c:pt>
                <c:pt idx="2">
                  <c:v>8.8965666199210102E-3</c:v>
                </c:pt>
                <c:pt idx="3">
                  <c:v>2.2226662600974438E-2</c:v>
                </c:pt>
                <c:pt idx="4">
                  <c:v>8.7329138072545342E-3</c:v>
                </c:pt>
                <c:pt idx="5">
                  <c:v>1.4372559022964027E-2</c:v>
                </c:pt>
                <c:pt idx="6">
                  <c:v>1.3798732484281437E-2</c:v>
                </c:pt>
                <c:pt idx="7">
                  <c:v>1.6329478087730123E-2</c:v>
                </c:pt>
                <c:pt idx="8">
                  <c:v>2.0265503633851274E-2</c:v>
                </c:pt>
                <c:pt idx="9">
                  <c:v>1.7873025713994253E-2</c:v>
                </c:pt>
                <c:pt idx="10">
                  <c:v>2.468399370611659E-2</c:v>
                </c:pt>
                <c:pt idx="11">
                  <c:v>2.2238251506708783E-2</c:v>
                </c:pt>
                <c:pt idx="12">
                  <c:v>3.3932916329308574E-2</c:v>
                </c:pt>
                <c:pt idx="13">
                  <c:v>2.9414905280891645E-2</c:v>
                </c:pt>
                <c:pt idx="14">
                  <c:v>0.10221841100825117</c:v>
                </c:pt>
                <c:pt idx="15">
                  <c:v>0.23944841987668056</c:v>
                </c:pt>
                <c:pt idx="16">
                  <c:v>0.41886509819493478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7B7-4D17-B102-4F844663D1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splitType val="percent"/>
        <c:splitPos val="9"/>
        <c:secondPieSize val="75"/>
        <c:serLines/>
      </c:ofPie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0.01332</cdr:x>
      <cdr:y>0.93731</cdr:y>
    </cdr:from>
    <cdr:to>
      <cdr:x>0.17203</cdr:x>
      <cdr:y>0.98471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455" y="5897804"/>
          <a:ext cx="1375833" cy="29825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/>
            <a:t>Public Safety = 66%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942FFE-8B50-4E0F-AF4D-CC2135A2A9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9E92E2-BEF1-4B1F-9596-82BF56370D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966711F6-3720-4AED-8AC9-A54E2EAE523C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EE532-111B-45E8-A47A-73575E857E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636965-3EC8-4A32-81AB-B8E3335837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20B703E0-15DB-48DB-A8D8-4A811A117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53816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74EB3">
                        <a:alpha val="84999"/>
                      </a:srgbClr>
                    </a:gs>
                    <a:gs pos="100000">
                      <a:srgbClr val="0B3280">
                        <a:alpha val="84999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2F3946">
                    <a:alpha val="84999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26627" name="Rectangle 3"/>
          <p:cNvSpPr>
            <a:spLocks noGrp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74EB3">
                        <a:alpha val="84999"/>
                      </a:srgbClr>
                    </a:gs>
                    <a:gs pos="100000">
                      <a:srgbClr val="0B3280">
                        <a:alpha val="84999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2F3946">
                    <a:alpha val="84999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74EB3">
                        <a:alpha val="84999"/>
                      </a:srgbClr>
                    </a:gs>
                    <a:gs pos="100000">
                      <a:srgbClr val="0B3280">
                        <a:alpha val="84999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2F3946">
                    <a:alpha val="84999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74EB3">
                        <a:alpha val="84999"/>
                      </a:srgbClr>
                    </a:gs>
                    <a:gs pos="100000">
                      <a:srgbClr val="0B3280">
                        <a:alpha val="84999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2F3946">
                    <a:alpha val="84999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26631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74EB3">
                        <a:alpha val="84999"/>
                      </a:srgbClr>
                    </a:gs>
                    <a:gs pos="100000">
                      <a:srgbClr val="0B3280">
                        <a:alpha val="84999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2F3946">
                    <a:alpha val="84999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B73C16-38B9-594E-8385-7BD50C1F111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976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30E53-FA91-F84F-8525-13D2F495D54E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152540-01B0-4660-82CC-08F72D3EDD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BB3DDC-0A56-BA4E-B578-43FF361B53A1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FDB809-76E3-4367-8D14-B03CF4520B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784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BB3DDC-0A56-BA4E-B578-43FF361B53A1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FA3E04-526F-4FF1-96B0-3720D9D04F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340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BB3DDC-0A56-BA4E-B578-43FF361B53A1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3713BE-36F9-4495-A003-E1E48B8965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60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BB3DDC-0A56-BA4E-B578-43FF361B53A1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4A9F5C-F60C-42D1-9381-C2D234C463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42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BB3DDC-0A56-BA4E-B578-43FF361B53A1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2ED6DB-0147-40D7-9383-4DEA4D58B6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172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BB3DDC-0A56-BA4E-B578-43FF361B53A1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FFF04B-B0F8-4292-852B-C6946772BE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79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BB3DDC-0A56-BA4E-B578-43FF361B53A1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FFF04B-B0F8-4292-852B-C6946772BE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526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BB3DDC-0A56-BA4E-B578-43FF361B53A1}" type="slidenum">
              <a:rPr lang="en-US"/>
              <a:pPr/>
              <a:t>2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08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BB3DDC-0A56-BA4E-B578-43FF361B53A1}" type="slidenum">
              <a:rPr lang="en-US"/>
              <a:pPr/>
              <a:t>3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08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BB3DDC-0A56-BA4E-B578-43FF361B53A1}" type="slidenum">
              <a:rPr lang="en-US"/>
              <a:pPr/>
              <a:t>4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8CE97A-8BC0-4326-9A9B-8CD9109D8E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983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BB3DDC-0A56-BA4E-B578-43FF361B53A1}" type="slidenum">
              <a:rPr lang="en-US"/>
              <a:pPr/>
              <a:t>5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27519D-D868-44A7-8CF1-1406836E9B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161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BB3DDC-0A56-BA4E-B578-43FF361B53A1}" type="slidenum">
              <a:rPr lang="en-US"/>
              <a:pPr/>
              <a:t>6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16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BB3DDC-0A56-BA4E-B578-43FF361B53A1}" type="slidenum">
              <a:rPr lang="en-US"/>
              <a:pPr/>
              <a:t>7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0723A1-3254-4F39-95EF-934B3EEAC9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692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BB3DDC-0A56-BA4E-B578-43FF361B53A1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CC8CCF-FE2D-4413-A7C4-ECE35A6A74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691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BB3DDC-0A56-BA4E-B578-43FF361B53A1}" type="slidenum">
              <a:rPr lang="en-US"/>
              <a:pPr/>
              <a:t>9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4204E5-910B-47A7-B1C2-200A9546EB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41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200" y="3077351"/>
            <a:ext cx="9067800" cy="3323449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739" y="6573837"/>
            <a:ext cx="5900615" cy="2189163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399" y="6324600"/>
            <a:ext cx="2243217" cy="186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10007600" y="3706813"/>
            <a:ext cx="0" cy="4802187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9" name="Rectangle 5"/>
          <p:cNvSpPr>
            <a:spLocks/>
          </p:cNvSpPr>
          <p:nvPr userDrawn="1"/>
        </p:nvSpPr>
        <p:spPr bwMode="auto">
          <a:xfrm>
            <a:off x="0" y="9245600"/>
            <a:ext cx="13017500" cy="5334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0" name="Rectangle 6"/>
          <p:cNvSpPr>
            <a:spLocks/>
          </p:cNvSpPr>
          <p:nvPr userDrawn="1"/>
        </p:nvSpPr>
        <p:spPr bwMode="auto">
          <a:xfrm>
            <a:off x="0" y="-190500"/>
            <a:ext cx="13017500" cy="495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2F3946">
                    <a:alpha val="84999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11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489" y="520700"/>
            <a:ext cx="13013778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VPDpatch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3657600"/>
            <a:ext cx="1878860" cy="233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86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FEA0-70D9-461E-BB08-6F0E03BA647E}" type="datetime1">
              <a:rPr lang="en-US" smtClean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2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39B0-6A23-45C8-82B4-121D3C9658ED}" type="datetime1">
              <a:rPr lang="en-US" smtClean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6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1F1-EE7C-4EA2-B445-C864ADCB5152}" type="datetime1">
              <a:rPr lang="en-US" smtClean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43"/>
            <a:ext cx="2194560" cy="51928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028E3F4F-51B2-42EE-AFA2-40C457218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9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1B2B-8C0A-4709-8F21-8AE9875BB3E8}" type="datetime1">
              <a:rPr lang="en-US" smtClean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072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A30E-125C-42B1-9FE4-853A0EA4C718}" type="datetime1">
              <a:rPr lang="en-US" smtClean="0"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74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5FA5-2383-4735-9BC4-E146C79BB94B}" type="datetime1">
              <a:rPr lang="en-US" smtClean="0"/>
              <a:t>4/2/2018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77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0949-BEDF-44E2-9649-00997E02FA0C}" type="datetime1">
              <a:rPr lang="en-US" smtClean="0"/>
              <a:t>4/2/2018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98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6313-37E2-4167-95D8-07E535F45A7E}" type="datetime1">
              <a:rPr lang="en-US" smtClean="0"/>
              <a:t>4/2/2018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6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DECE-9BDF-4BD3-9809-3D8525A1255C}" type="datetime1">
              <a:rPr lang="en-US" smtClean="0"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01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5250-CA68-4632-987A-5CF2E2E7A9F5}" type="datetime1">
              <a:rPr lang="en-US" smtClean="0"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79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0D4B1-8C67-45EA-B47F-2ED5CD1C37D3}" type="datetime1">
              <a:rPr lang="en-US" smtClean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3DE07-BCD6-4502-9689-9A8B379BDE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2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hf hdr="0" ftr="0" dt="0"/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ulavistaca.gov/publicsafety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.xlsx"/><Relationship Id="rId3" Type="http://schemas.openxmlformats.org/officeDocument/2006/relationships/notesSlide" Target="../notesSlides/notesSlide2.xml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5.jpg"/><Relationship Id="rId9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69900" y="3352800"/>
            <a:ext cx="8928100" cy="5715000"/>
          </a:xfrm>
          <a:ln/>
        </p:spPr>
        <p:txBody>
          <a:bodyPr anchor="t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5000" dirty="0">
                <a:latin typeface="Arial" charset="0"/>
                <a:cs typeface="Arial" charset="0"/>
                <a:sym typeface="Arial" charset="0"/>
              </a:rPr>
              <a:t>City of Chula Vista</a:t>
            </a:r>
            <a:br>
              <a:rPr lang="en-US" sz="5000" dirty="0">
                <a:latin typeface="Arial" charset="0"/>
                <a:sym typeface="Arial" charset="0"/>
              </a:rPr>
            </a:br>
            <a:r>
              <a:rPr lang="en-US" sz="7200" b="1" dirty="0">
                <a:latin typeface="Arial" charset="0"/>
                <a:cs typeface="Arial" charset="0"/>
                <a:sym typeface="Arial" charset="0"/>
              </a:rPr>
              <a:t>Public Safety Critical Needs</a:t>
            </a:r>
            <a:br>
              <a:rPr lang="en-US" sz="7200" b="1" dirty="0">
                <a:latin typeface="Arial" charset="0"/>
                <a:cs typeface="Arial" charset="0"/>
                <a:sym typeface="Arial" charset="0"/>
              </a:rPr>
            </a:br>
            <a:br>
              <a:rPr lang="en-US" sz="7200" b="1" dirty="0">
                <a:latin typeface="Arial" charset="0"/>
                <a:cs typeface="Arial" charset="0"/>
                <a:sym typeface="Arial" charset="0"/>
              </a:rPr>
            </a:br>
            <a:r>
              <a:rPr lang="en-US" sz="4900" b="1" dirty="0">
                <a:latin typeface="Arial" charset="0"/>
                <a:cs typeface="Arial" charset="0"/>
                <a:sym typeface="Arial" charset="0"/>
              </a:rPr>
              <a:t>First Friday Breakfast</a:t>
            </a:r>
            <a:br>
              <a:rPr lang="en-US" sz="4900" b="1" dirty="0">
                <a:latin typeface="Arial" charset="0"/>
                <a:cs typeface="Arial" charset="0"/>
                <a:sym typeface="Arial" charset="0"/>
              </a:rPr>
            </a:br>
            <a:r>
              <a:rPr lang="en-US" sz="4900" b="1" dirty="0">
                <a:latin typeface="Arial" charset="0"/>
                <a:cs typeface="Arial" charset="0"/>
                <a:sym typeface="Arial" charset="0"/>
              </a:rPr>
              <a:t>March 2, 2018</a:t>
            </a:r>
            <a:br>
              <a:rPr lang="en-US" sz="8000" b="1" dirty="0">
                <a:latin typeface="Arial" charset="0"/>
                <a:cs typeface="Arial" charset="0"/>
                <a:sym typeface="Arial" charset="0"/>
              </a:rPr>
            </a:br>
            <a:br>
              <a:rPr lang="en-US" sz="8000" b="1" dirty="0">
                <a:latin typeface="Arial" charset="0"/>
                <a:cs typeface="Arial" charset="0"/>
                <a:sym typeface="Arial" charset="0"/>
              </a:rPr>
            </a:br>
            <a:endParaRPr lang="en-US" sz="5000" i="1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399" y="6324600"/>
            <a:ext cx="2243217" cy="186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10007600" y="3706813"/>
            <a:ext cx="0" cy="4802187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5365" name="Rectangle 5"/>
          <p:cNvSpPr>
            <a:spLocks/>
          </p:cNvSpPr>
          <p:nvPr/>
        </p:nvSpPr>
        <p:spPr bwMode="auto">
          <a:xfrm>
            <a:off x="0" y="9245600"/>
            <a:ext cx="13017500" cy="5334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5366" name="Rectangle 6"/>
          <p:cNvSpPr>
            <a:spLocks/>
          </p:cNvSpPr>
          <p:nvPr/>
        </p:nvSpPr>
        <p:spPr bwMode="auto">
          <a:xfrm>
            <a:off x="0" y="-190500"/>
            <a:ext cx="13017500" cy="495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2F3946">
                    <a:alpha val="84999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489" y="520700"/>
            <a:ext cx="13013778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VPDpatc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3657600"/>
            <a:ext cx="1878860" cy="233677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2B384E-4E53-4206-8EAF-BAD79B33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b="1" smtClean="0">
                <a:solidFill>
                  <a:schemeClr val="tx1"/>
                </a:solidFill>
              </a:rPr>
              <a:t>1</a:t>
            </a:fld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/>
          </p:cNvSpPr>
          <p:nvPr/>
        </p:nvSpPr>
        <p:spPr bwMode="auto">
          <a:xfrm>
            <a:off x="-18369" y="9144000"/>
            <a:ext cx="6513979" cy="635000"/>
          </a:xfrm>
          <a:prstGeom prst="rect">
            <a:avLst/>
          </a:prstGeom>
          <a:solidFill>
            <a:srgbClr val="2D2D8A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6502400" y="9144000"/>
            <a:ext cx="6502400" cy="63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2F3946">
                    <a:alpha val="84999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94" y="2590800"/>
            <a:ext cx="11568613" cy="6138923"/>
          </a:xfrm>
          <a:prstGeom prst="rect">
            <a:avLst/>
          </a:prstGeom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3" y="-25356"/>
            <a:ext cx="13033375" cy="134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0" y="8610600"/>
            <a:ext cx="1049241" cy="87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/>
          <p:cNvSpPr>
            <a:spLocks/>
          </p:cNvSpPr>
          <p:nvPr/>
        </p:nvSpPr>
        <p:spPr bwMode="auto">
          <a:xfrm>
            <a:off x="4961000" y="9347200"/>
            <a:ext cx="3124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lnSpc>
                <a:spcPct val="90000"/>
              </a:lnSpc>
            </a:pPr>
            <a:r>
              <a:rPr lang="en-US" sz="1500" b="1" dirty="0">
                <a:solidFill>
                  <a:srgbClr val="D5D4D6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CHULA VISTA   PUBLIC SAFETY</a:t>
            </a:r>
          </a:p>
        </p:txBody>
      </p:sp>
      <p:pic>
        <p:nvPicPr>
          <p:cNvPr id="2" name="Picture 1" descr="CVPDpatch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8534400"/>
            <a:ext cx="847438" cy="105397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2100C1F-87FE-4995-9829-27273B0C0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1320754"/>
            <a:ext cx="11216640" cy="1930445"/>
          </a:xfrm>
        </p:spPr>
        <p:txBody>
          <a:bodyPr/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Fire Department – How We Compare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9F0B3-F71B-43C3-83C0-3EF361BA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361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/>
          </p:cNvSpPr>
          <p:nvPr/>
        </p:nvSpPr>
        <p:spPr bwMode="auto">
          <a:xfrm>
            <a:off x="-18369" y="9144000"/>
            <a:ext cx="6513979" cy="635000"/>
          </a:xfrm>
          <a:prstGeom prst="rect">
            <a:avLst/>
          </a:prstGeom>
          <a:solidFill>
            <a:srgbClr val="2D2D8A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6502400" y="9144000"/>
            <a:ext cx="6502400" cy="63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2F3946">
                    <a:alpha val="84999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3" y="-25356"/>
            <a:ext cx="13033375" cy="134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0" y="8610600"/>
            <a:ext cx="1049241" cy="87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/>
          <p:cNvSpPr>
            <a:spLocks/>
          </p:cNvSpPr>
          <p:nvPr/>
        </p:nvSpPr>
        <p:spPr bwMode="auto">
          <a:xfrm>
            <a:off x="4961000" y="9347200"/>
            <a:ext cx="3124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lnSpc>
                <a:spcPct val="90000"/>
              </a:lnSpc>
            </a:pPr>
            <a:r>
              <a:rPr lang="en-US" sz="1500" b="1" dirty="0">
                <a:solidFill>
                  <a:srgbClr val="D5D4D6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CHULA VISTA   PUBLIC SAFETY</a:t>
            </a:r>
          </a:p>
        </p:txBody>
      </p:sp>
      <p:pic>
        <p:nvPicPr>
          <p:cNvPr id="2" name="Picture 1" descr="CVPDpatc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8534400"/>
            <a:ext cx="847438" cy="1053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81D167-80DB-489D-8180-74947AD18D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2969" y="2438400"/>
            <a:ext cx="10625281" cy="6330896"/>
          </a:xfrm>
          <a:prstGeom prst="rect">
            <a:avLst/>
          </a:prstGeom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C67721EC-7208-4363-B57B-38F7157A2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914400"/>
            <a:ext cx="11216640" cy="1765426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Fire Department – Response Time Performance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0436F8-E328-4267-A649-C644EE978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716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/>
          </p:cNvSpPr>
          <p:nvPr/>
        </p:nvSpPr>
        <p:spPr bwMode="auto">
          <a:xfrm>
            <a:off x="-18369" y="9144000"/>
            <a:ext cx="6513979" cy="635000"/>
          </a:xfrm>
          <a:prstGeom prst="rect">
            <a:avLst/>
          </a:prstGeom>
          <a:solidFill>
            <a:srgbClr val="2D2D8A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6385" name="Rectangle 1"/>
          <p:cNvSpPr>
            <a:spLocks/>
          </p:cNvSpPr>
          <p:nvPr/>
        </p:nvSpPr>
        <p:spPr bwMode="auto">
          <a:xfrm>
            <a:off x="863600" y="2362200"/>
            <a:ext cx="104394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41300" indent="-241300" algn="l">
              <a:spcBef>
                <a:spcPts val="600"/>
              </a:spcBef>
              <a:buClr>
                <a:srgbClr val="B72121"/>
              </a:buClr>
              <a:buSzPct val="75000"/>
              <a:buFont typeface="Lucida Grande" charset="0"/>
              <a:buChar char="‣"/>
            </a:pPr>
            <a:endParaRPr lang="en-US" sz="36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algn="l">
              <a:spcBef>
                <a:spcPts val="600"/>
              </a:spcBef>
              <a:buClr>
                <a:srgbClr val="B72121"/>
              </a:buClr>
              <a:buSzPct val="75000"/>
            </a:pPr>
            <a:endParaRPr lang="en-US" sz="36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6502400" y="9144000"/>
            <a:ext cx="6502400" cy="63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2F3946">
                    <a:alpha val="84999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3" y="-25356"/>
            <a:ext cx="13033375" cy="134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0" y="8610600"/>
            <a:ext cx="1049241" cy="87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/>
          <p:cNvSpPr>
            <a:spLocks/>
          </p:cNvSpPr>
          <p:nvPr/>
        </p:nvSpPr>
        <p:spPr bwMode="auto">
          <a:xfrm>
            <a:off x="4961000" y="9347200"/>
            <a:ext cx="3124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lnSpc>
                <a:spcPct val="90000"/>
              </a:lnSpc>
            </a:pPr>
            <a:r>
              <a:rPr lang="en-US" sz="1500" b="1" dirty="0">
                <a:solidFill>
                  <a:srgbClr val="D5D4D6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CHULA VISTA   PUBLIC SAFETY</a:t>
            </a:r>
          </a:p>
        </p:txBody>
      </p:sp>
      <p:pic>
        <p:nvPicPr>
          <p:cNvPr id="2" name="Picture 1" descr="CVPDpatc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8534400"/>
            <a:ext cx="847438" cy="105397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255CF0-EE13-45FB-8027-DDDF08899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143000"/>
            <a:ext cx="12674600" cy="1524000"/>
          </a:xfrm>
        </p:spPr>
        <p:txBody>
          <a:bodyPr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Phase I &amp; II Staffing Plan</a:t>
            </a:r>
            <a:r>
              <a:rPr lang="en-US" sz="4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 Fire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6F000-694E-43CA-8180-4AB8B10A4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D75BF2E-F88A-4A7E-9980-9F2952FD1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863600" y="2696385"/>
            <a:ext cx="11217275" cy="470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17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/>
          </p:cNvSpPr>
          <p:nvPr/>
        </p:nvSpPr>
        <p:spPr bwMode="auto">
          <a:xfrm>
            <a:off x="-18369" y="9144000"/>
            <a:ext cx="6513979" cy="635000"/>
          </a:xfrm>
          <a:prstGeom prst="rect">
            <a:avLst/>
          </a:prstGeom>
          <a:solidFill>
            <a:srgbClr val="2D2D8A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6385" name="Rectangle 1"/>
          <p:cNvSpPr>
            <a:spLocks/>
          </p:cNvSpPr>
          <p:nvPr/>
        </p:nvSpPr>
        <p:spPr bwMode="auto">
          <a:xfrm>
            <a:off x="863600" y="2362200"/>
            <a:ext cx="104394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41300" indent="-241300" algn="l">
              <a:spcBef>
                <a:spcPts val="600"/>
              </a:spcBef>
              <a:buClr>
                <a:srgbClr val="B72121"/>
              </a:buClr>
              <a:buSzPct val="75000"/>
              <a:buFont typeface="Lucida Grande" charset="0"/>
              <a:buChar char="‣"/>
            </a:pPr>
            <a:endParaRPr lang="en-US" sz="36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algn="l">
              <a:spcBef>
                <a:spcPts val="600"/>
              </a:spcBef>
              <a:buClr>
                <a:srgbClr val="B72121"/>
              </a:buClr>
              <a:buSzPct val="75000"/>
            </a:pPr>
            <a:endParaRPr lang="en-US" sz="36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6502400" y="9144000"/>
            <a:ext cx="6502400" cy="63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2F3946">
                    <a:alpha val="84999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3" y="-25356"/>
            <a:ext cx="13033375" cy="134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0" y="8610600"/>
            <a:ext cx="1049241" cy="87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/>
          <p:cNvSpPr>
            <a:spLocks/>
          </p:cNvSpPr>
          <p:nvPr/>
        </p:nvSpPr>
        <p:spPr bwMode="auto">
          <a:xfrm>
            <a:off x="4961000" y="9347200"/>
            <a:ext cx="3124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lnSpc>
                <a:spcPct val="90000"/>
              </a:lnSpc>
            </a:pPr>
            <a:r>
              <a:rPr lang="en-US" sz="1500" b="1" dirty="0">
                <a:solidFill>
                  <a:srgbClr val="D5D4D6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CHULA VISTA   PUBLIC SAFETY</a:t>
            </a:r>
          </a:p>
        </p:txBody>
      </p:sp>
      <p:pic>
        <p:nvPicPr>
          <p:cNvPr id="2" name="Picture 1" descr="CVPDpatc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8534400"/>
            <a:ext cx="847438" cy="105397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255CF0-EE13-45FB-8027-DDDF08899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914400"/>
            <a:ext cx="11216640" cy="1490135"/>
          </a:xfrm>
        </p:spPr>
        <p:txBody>
          <a:bodyPr/>
          <a:lstStyle/>
          <a:p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Staffing Based on Half Cent Sales Tax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F0A3BD-AC2C-4F1A-B314-BBF9EC99B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Establish four squad companies for medical calls 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Add a Fire Prevention Specialist 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Staff the 4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Firefighter at the Millenia &amp; Bayfront Fire Stations 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Establish 4.0 staffing on (4) Engines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(1) Deputy Chief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C06210-DB1C-448F-B753-30E36AF16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423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/>
          </p:cNvSpPr>
          <p:nvPr/>
        </p:nvSpPr>
        <p:spPr bwMode="auto">
          <a:xfrm>
            <a:off x="-18369" y="9144000"/>
            <a:ext cx="6513979" cy="635000"/>
          </a:xfrm>
          <a:prstGeom prst="rect">
            <a:avLst/>
          </a:prstGeom>
          <a:solidFill>
            <a:srgbClr val="2D2D8A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6502400" y="9144000"/>
            <a:ext cx="6502400" cy="63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2F3946">
                    <a:alpha val="84999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3" y="-25356"/>
            <a:ext cx="13033375" cy="134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0" y="8610600"/>
            <a:ext cx="1049241" cy="87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/>
          <p:cNvSpPr>
            <a:spLocks/>
          </p:cNvSpPr>
          <p:nvPr/>
        </p:nvSpPr>
        <p:spPr bwMode="auto">
          <a:xfrm>
            <a:off x="4961000" y="9347200"/>
            <a:ext cx="3124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lnSpc>
                <a:spcPct val="90000"/>
              </a:lnSpc>
            </a:pPr>
            <a:r>
              <a:rPr lang="en-US" sz="1500" b="1" dirty="0">
                <a:solidFill>
                  <a:srgbClr val="D5D4D6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CHULA VISTA   PUBLIC SAFETY</a:t>
            </a:r>
          </a:p>
        </p:txBody>
      </p:sp>
      <p:pic>
        <p:nvPicPr>
          <p:cNvPr id="2" name="Picture 1" descr="CVPDpatc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8534400"/>
            <a:ext cx="847438" cy="1053974"/>
          </a:xfrm>
          <a:prstGeom prst="rect">
            <a:avLst/>
          </a:prstGeom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C67721EC-7208-4363-B57B-38F7157A2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914400"/>
            <a:ext cx="11216640" cy="1765426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4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Coverage with </a:t>
            </a:r>
            <a:r>
              <a:rPr lang="en-US" sz="44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Four Response Squads</a:t>
            </a:r>
            <a:br>
              <a:rPr lang="en-US" sz="4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</a:b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E098B266-6F52-479A-A7AB-1974E461B9DB}"/>
              </a:ext>
            </a:extLst>
          </p:cNvPr>
          <p:cNvSpPr>
            <a:spLocks/>
          </p:cNvSpPr>
          <p:nvPr/>
        </p:nvSpPr>
        <p:spPr bwMode="auto">
          <a:xfrm>
            <a:off x="634999" y="2667000"/>
            <a:ext cx="11579531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ts val="600"/>
              </a:spcBef>
              <a:buClr>
                <a:srgbClr val="B72121"/>
              </a:buClr>
              <a:buSzPct val="75000"/>
            </a:pPr>
            <a:endParaRPr lang="en-US" sz="3200" b="1" dirty="0">
              <a:solidFill>
                <a:schemeClr val="tx1"/>
              </a:solidFill>
              <a:latin typeface="Gill Sans MT" panose="020B0502020104020203" pitchFamily="34" charset="0"/>
              <a:ea typeface="ＭＳ Ｐゴシック" charset="0"/>
              <a:cs typeface="Arial" charset="0"/>
              <a:sym typeface="Arial" charset="0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A2BB4586-E5F3-41B0-8C2E-488ABC931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369648"/>
            <a:ext cx="9428941" cy="57991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5C6866-E8F3-41A1-8A92-0F9BCB9FEF60}"/>
              </a:ext>
            </a:extLst>
          </p:cNvPr>
          <p:cNvSpPr txBox="1"/>
          <p:nvPr/>
        </p:nvSpPr>
        <p:spPr>
          <a:xfrm>
            <a:off x="1221407" y="8252936"/>
            <a:ext cx="94521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Firefighters: 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D69FA-03A4-4F8E-9D79-1040BB248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78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/>
          </p:cNvSpPr>
          <p:nvPr/>
        </p:nvSpPr>
        <p:spPr bwMode="auto">
          <a:xfrm>
            <a:off x="-18369" y="9144000"/>
            <a:ext cx="6513979" cy="635000"/>
          </a:xfrm>
          <a:prstGeom prst="rect">
            <a:avLst/>
          </a:prstGeom>
          <a:solidFill>
            <a:srgbClr val="2D2D8A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6385" name="Rectangle 1"/>
          <p:cNvSpPr>
            <a:spLocks/>
          </p:cNvSpPr>
          <p:nvPr/>
        </p:nvSpPr>
        <p:spPr bwMode="auto">
          <a:xfrm>
            <a:off x="863600" y="2362200"/>
            <a:ext cx="104394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41300" indent="-241300" algn="l">
              <a:spcBef>
                <a:spcPts val="600"/>
              </a:spcBef>
              <a:buClr>
                <a:srgbClr val="B72121"/>
              </a:buClr>
              <a:buSzPct val="75000"/>
              <a:buFont typeface="Lucida Grande" charset="0"/>
              <a:buChar char="‣"/>
            </a:pPr>
            <a:endParaRPr lang="en-US" sz="36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algn="l">
              <a:spcBef>
                <a:spcPts val="600"/>
              </a:spcBef>
              <a:buClr>
                <a:srgbClr val="B72121"/>
              </a:buClr>
              <a:buSzPct val="75000"/>
            </a:pPr>
            <a:endParaRPr lang="en-US" sz="36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6502400" y="9144000"/>
            <a:ext cx="6502400" cy="63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2F3946">
                    <a:alpha val="84999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3" y="-25356"/>
            <a:ext cx="13033375" cy="134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0" y="8610600"/>
            <a:ext cx="1049241" cy="87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/>
          <p:cNvSpPr>
            <a:spLocks/>
          </p:cNvSpPr>
          <p:nvPr/>
        </p:nvSpPr>
        <p:spPr bwMode="auto">
          <a:xfrm>
            <a:off x="4961000" y="9347200"/>
            <a:ext cx="3124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lnSpc>
                <a:spcPct val="90000"/>
              </a:lnSpc>
            </a:pPr>
            <a:r>
              <a:rPr lang="en-US" sz="1500" b="1" dirty="0">
                <a:solidFill>
                  <a:srgbClr val="D5D4D6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CHULA VISTA   PUBLIC SAFETY</a:t>
            </a:r>
          </a:p>
        </p:txBody>
      </p:sp>
      <p:pic>
        <p:nvPicPr>
          <p:cNvPr id="2" name="Picture 1" descr="CVPDpatc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8534400"/>
            <a:ext cx="847438" cy="105397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255CF0-EE13-45FB-8027-DDDF08899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30" y="3347132"/>
            <a:ext cx="11216640" cy="1885245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Reports and other information at </a:t>
            </a:r>
            <a:r>
              <a:rPr lang="en-US" sz="60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www.chulavistaca.gov/publicsafety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89778-7D92-4845-B3E2-8C79D35E5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798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/>
          </p:cNvSpPr>
          <p:nvPr/>
        </p:nvSpPr>
        <p:spPr bwMode="auto">
          <a:xfrm>
            <a:off x="-18369" y="9144000"/>
            <a:ext cx="6513979" cy="635000"/>
          </a:xfrm>
          <a:prstGeom prst="rect">
            <a:avLst/>
          </a:prstGeom>
          <a:solidFill>
            <a:srgbClr val="2D2D8A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6385" name="Rectangle 1"/>
          <p:cNvSpPr>
            <a:spLocks/>
          </p:cNvSpPr>
          <p:nvPr/>
        </p:nvSpPr>
        <p:spPr bwMode="auto">
          <a:xfrm>
            <a:off x="863600" y="2362200"/>
            <a:ext cx="104394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41300" indent="-241300" algn="l">
              <a:spcBef>
                <a:spcPts val="600"/>
              </a:spcBef>
              <a:buClr>
                <a:srgbClr val="B72121"/>
              </a:buClr>
              <a:buSzPct val="75000"/>
              <a:buFont typeface="Lucida Grande" charset="0"/>
              <a:buChar char="‣"/>
            </a:pPr>
            <a:endParaRPr lang="en-US" sz="36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algn="l">
              <a:spcBef>
                <a:spcPts val="600"/>
              </a:spcBef>
              <a:buClr>
                <a:srgbClr val="B72121"/>
              </a:buClr>
              <a:buSzPct val="75000"/>
            </a:pPr>
            <a:endParaRPr lang="en-US" sz="36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6502400" y="9144000"/>
            <a:ext cx="6502400" cy="63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2F3946">
                    <a:alpha val="84999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3" y="-25356"/>
            <a:ext cx="13033375" cy="134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0" y="8610600"/>
            <a:ext cx="1049241" cy="87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/>
          <p:cNvSpPr>
            <a:spLocks/>
          </p:cNvSpPr>
          <p:nvPr/>
        </p:nvSpPr>
        <p:spPr bwMode="auto">
          <a:xfrm>
            <a:off x="4961000" y="9347200"/>
            <a:ext cx="3124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lnSpc>
                <a:spcPct val="90000"/>
              </a:lnSpc>
            </a:pPr>
            <a:r>
              <a:rPr lang="en-US" sz="1500" b="1" dirty="0">
                <a:solidFill>
                  <a:srgbClr val="D5D4D6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CHULA VISTA   PUBLIC SAFETY</a:t>
            </a:r>
          </a:p>
        </p:txBody>
      </p:sp>
      <p:pic>
        <p:nvPicPr>
          <p:cNvPr id="2" name="Picture 1" descr="CVPDpatc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8534400"/>
            <a:ext cx="847438" cy="105397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255CF0-EE13-45FB-8027-DDDF08899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30" y="3347132"/>
            <a:ext cx="11216640" cy="1885245"/>
          </a:xfrm>
        </p:spPr>
        <p:txBody>
          <a:bodyPr/>
          <a:lstStyle/>
          <a:p>
            <a:pPr algn="ctr"/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89778-7D92-4845-B3E2-8C79D35E5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5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/>
          </p:cNvSpPr>
          <p:nvPr/>
        </p:nvSpPr>
        <p:spPr bwMode="auto">
          <a:xfrm>
            <a:off x="-18369" y="9144000"/>
            <a:ext cx="6513979" cy="635000"/>
          </a:xfrm>
          <a:prstGeom prst="rect">
            <a:avLst/>
          </a:prstGeom>
          <a:solidFill>
            <a:srgbClr val="2D2D8A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6385" name="Rectangle 1"/>
          <p:cNvSpPr>
            <a:spLocks/>
          </p:cNvSpPr>
          <p:nvPr/>
        </p:nvSpPr>
        <p:spPr bwMode="auto">
          <a:xfrm>
            <a:off x="601519" y="2743327"/>
            <a:ext cx="11379200" cy="560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457200" indent="-457200" algn="l">
              <a:spcBef>
                <a:spcPts val="3500"/>
              </a:spcBef>
              <a:buClr>
                <a:srgbClr val="B72121"/>
              </a:buClr>
              <a:buSzPct val="75000"/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6502400" y="9144000"/>
            <a:ext cx="6502400" cy="63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2F3946">
                    <a:alpha val="84999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3" y="-25356"/>
            <a:ext cx="13033375" cy="134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0" y="8610600"/>
            <a:ext cx="1049241" cy="87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/>
          <p:cNvSpPr>
            <a:spLocks/>
          </p:cNvSpPr>
          <p:nvPr/>
        </p:nvSpPr>
        <p:spPr bwMode="auto">
          <a:xfrm>
            <a:off x="4961000" y="9347200"/>
            <a:ext cx="3124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lnSpc>
                <a:spcPct val="90000"/>
              </a:lnSpc>
            </a:pPr>
            <a:r>
              <a:rPr lang="en-US" sz="1500" b="1" dirty="0">
                <a:solidFill>
                  <a:srgbClr val="D5D4D6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CHULA VISTA   PUBLIC SAFETY</a:t>
            </a:r>
          </a:p>
        </p:txBody>
      </p:sp>
      <p:pic>
        <p:nvPicPr>
          <p:cNvPr id="2" name="Picture 1" descr="CVPDpatch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8534400"/>
            <a:ext cx="847438" cy="10539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1700" y="1358332"/>
            <a:ext cx="1120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Gill Sans MT" panose="020B0502020104020203" pitchFamily="34" charset="0"/>
              </a:rPr>
              <a:t>Regional Comparison of General Fund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5903740"/>
              </p:ext>
            </p:extLst>
          </p:nvPr>
        </p:nvGraphicFramePr>
        <p:xfrm>
          <a:off x="3600512" y="2236447"/>
          <a:ext cx="8969375" cy="6111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675568"/>
              </p:ext>
            </p:extLst>
          </p:nvPr>
        </p:nvGraphicFramePr>
        <p:xfrm>
          <a:off x="330200" y="2714298"/>
          <a:ext cx="3260318" cy="5029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8" imgW="2352588" imgH="3629070" progId="Excel.Sheet.12">
                  <p:embed/>
                </p:oleObj>
              </mc:Choice>
              <mc:Fallback>
                <p:oleObj name="Worksheet" r:id="rId8" imgW="2352588" imgH="3629070" progId="Excel.Shee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0200" y="2714298"/>
                        <a:ext cx="3260318" cy="5029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554549"/>
              </p:ext>
            </p:extLst>
          </p:nvPr>
        </p:nvGraphicFramePr>
        <p:xfrm>
          <a:off x="3873500" y="8401050"/>
          <a:ext cx="5257800" cy="266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Note: Information obtained from FY 2017 proposed and adopted budgets.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052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/>
          </p:cNvSpPr>
          <p:nvPr/>
        </p:nvSpPr>
        <p:spPr bwMode="auto">
          <a:xfrm>
            <a:off x="-18369" y="9144000"/>
            <a:ext cx="6513979" cy="635000"/>
          </a:xfrm>
          <a:prstGeom prst="rect">
            <a:avLst/>
          </a:prstGeom>
          <a:solidFill>
            <a:srgbClr val="2D2D8A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6385" name="Rectangle 1"/>
          <p:cNvSpPr>
            <a:spLocks/>
          </p:cNvSpPr>
          <p:nvPr/>
        </p:nvSpPr>
        <p:spPr bwMode="auto">
          <a:xfrm>
            <a:off x="601519" y="2743327"/>
            <a:ext cx="11379200" cy="560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457200" indent="-457200" algn="l">
              <a:spcBef>
                <a:spcPts val="3500"/>
              </a:spcBef>
              <a:buClr>
                <a:srgbClr val="B72121"/>
              </a:buClr>
              <a:buSzPct val="75000"/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6502400" y="9144000"/>
            <a:ext cx="6502400" cy="63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2F3946">
                    <a:alpha val="84999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3" y="-25356"/>
            <a:ext cx="13033375" cy="134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0" y="8610600"/>
            <a:ext cx="1049241" cy="87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/>
          <p:cNvSpPr>
            <a:spLocks/>
          </p:cNvSpPr>
          <p:nvPr/>
        </p:nvSpPr>
        <p:spPr bwMode="auto">
          <a:xfrm>
            <a:off x="4961000" y="9347200"/>
            <a:ext cx="3124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lnSpc>
                <a:spcPct val="90000"/>
              </a:lnSpc>
            </a:pPr>
            <a:r>
              <a:rPr lang="en-US" sz="1500" b="1" dirty="0">
                <a:solidFill>
                  <a:srgbClr val="D5D4D6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CHULA VISTA   PUBLIC SAFETY</a:t>
            </a:r>
          </a:p>
        </p:txBody>
      </p:sp>
      <p:pic>
        <p:nvPicPr>
          <p:cNvPr id="2" name="Picture 1" descr="CVPDpatc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8534400"/>
            <a:ext cx="847438" cy="10539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0400" y="1320755"/>
            <a:ext cx="960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Gill Sans MT" panose="020B0502020104020203" pitchFamily="34" charset="0"/>
              </a:rPr>
              <a:t>General Fund Net Cost</a:t>
            </a:r>
            <a:br>
              <a:rPr lang="en-US" b="1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Gill Sans MT" panose="020B0502020104020203" pitchFamily="34" charset="0"/>
              </a:rPr>
              <a:t>(Allocation of Discretionary Revenue)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8F941DE-2430-4D55-9DF2-B375C1237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811562"/>
              </p:ext>
            </p:extLst>
          </p:nvPr>
        </p:nvGraphicFramePr>
        <p:xfrm>
          <a:off x="863600" y="1788258"/>
          <a:ext cx="11869641" cy="7165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98112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/>
          </p:cNvSpPr>
          <p:nvPr/>
        </p:nvSpPr>
        <p:spPr bwMode="auto">
          <a:xfrm>
            <a:off x="-18369" y="9144000"/>
            <a:ext cx="6513979" cy="635000"/>
          </a:xfrm>
          <a:prstGeom prst="rect">
            <a:avLst/>
          </a:prstGeom>
          <a:solidFill>
            <a:srgbClr val="2D2D8A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6385" name="Rectangle 1"/>
          <p:cNvSpPr>
            <a:spLocks/>
          </p:cNvSpPr>
          <p:nvPr/>
        </p:nvSpPr>
        <p:spPr bwMode="auto">
          <a:xfrm>
            <a:off x="676353" y="2752174"/>
            <a:ext cx="11379200" cy="560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457200" indent="-457200" algn="l">
              <a:spcBef>
                <a:spcPts val="3500"/>
              </a:spcBef>
              <a:buClr>
                <a:srgbClr val="B72121"/>
              </a:buClr>
              <a:buSzPct val="75000"/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6502400" y="9144000"/>
            <a:ext cx="6502400" cy="63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2F3946">
                    <a:alpha val="84999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3" y="-25356"/>
            <a:ext cx="13033375" cy="134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0" y="8610600"/>
            <a:ext cx="1049241" cy="87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34" y="1974805"/>
            <a:ext cx="12540733" cy="6483395"/>
          </a:xfrm>
          <a:prstGeom prst="rect">
            <a:avLst/>
          </a:prstGeom>
        </p:spPr>
      </p:pic>
      <p:sp>
        <p:nvSpPr>
          <p:cNvPr id="16389" name="Rectangle 5"/>
          <p:cNvSpPr>
            <a:spLocks/>
          </p:cNvSpPr>
          <p:nvPr/>
        </p:nvSpPr>
        <p:spPr bwMode="auto">
          <a:xfrm>
            <a:off x="4961000" y="9347200"/>
            <a:ext cx="3124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lnSpc>
                <a:spcPct val="90000"/>
              </a:lnSpc>
            </a:pPr>
            <a:r>
              <a:rPr lang="en-US" sz="1500" b="1" dirty="0">
                <a:solidFill>
                  <a:srgbClr val="D5D4D6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CHULA VISTA   PUBLIC SAFETY</a:t>
            </a:r>
          </a:p>
        </p:txBody>
      </p:sp>
      <p:sp>
        <p:nvSpPr>
          <p:cNvPr id="16390" name="Rectangle 6"/>
          <p:cNvSpPr>
            <a:spLocks/>
          </p:cNvSpPr>
          <p:nvPr/>
        </p:nvSpPr>
        <p:spPr bwMode="auto">
          <a:xfrm>
            <a:off x="809687" y="1523955"/>
            <a:ext cx="11696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How Does CVPD Compare Regionally?</a:t>
            </a:r>
          </a:p>
        </p:txBody>
      </p:sp>
      <p:pic>
        <p:nvPicPr>
          <p:cNvPr id="2" name="Picture 1" descr="CVPDpatch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8534400"/>
            <a:ext cx="847438" cy="1053974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7DC2A5CC-1DDE-4A6B-96FB-E525BABDB931}"/>
              </a:ext>
            </a:extLst>
          </p:cNvPr>
          <p:cNvSpPr>
            <a:spLocks/>
          </p:cNvSpPr>
          <p:nvPr/>
        </p:nvSpPr>
        <p:spPr bwMode="auto">
          <a:xfrm>
            <a:off x="486520" y="2345764"/>
            <a:ext cx="11696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90000"/>
              </a:lnSpc>
            </a:pPr>
            <a:r>
              <a:rPr lang="en-US" sz="2800" b="1" dirty="0">
                <a:solidFill>
                  <a:srgbClr val="D5D4D6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CEAE9-FFD0-4560-8C83-D9E518EF0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866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489FEB23-1974-4C66-AD4D-B979D6EE7BFB}"/>
              </a:ext>
            </a:extLst>
          </p:cNvPr>
          <p:cNvSpPr/>
          <p:nvPr/>
        </p:nvSpPr>
        <p:spPr>
          <a:xfrm>
            <a:off x="4938274" y="2944875"/>
            <a:ext cx="778166" cy="48622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2"/>
          <p:cNvSpPr>
            <a:spLocks/>
          </p:cNvSpPr>
          <p:nvPr/>
        </p:nvSpPr>
        <p:spPr bwMode="auto">
          <a:xfrm>
            <a:off x="-18369" y="9144000"/>
            <a:ext cx="6513979" cy="635000"/>
          </a:xfrm>
          <a:prstGeom prst="rect">
            <a:avLst/>
          </a:prstGeom>
          <a:solidFill>
            <a:srgbClr val="2D2D8A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6385" name="Rectangle 1"/>
          <p:cNvSpPr>
            <a:spLocks/>
          </p:cNvSpPr>
          <p:nvPr/>
        </p:nvSpPr>
        <p:spPr bwMode="auto">
          <a:xfrm>
            <a:off x="939800" y="3263900"/>
            <a:ext cx="101346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41300" indent="-241300" algn="l">
              <a:spcBef>
                <a:spcPts val="3500"/>
              </a:spcBef>
              <a:buClr>
                <a:srgbClr val="B72121"/>
              </a:buClr>
              <a:buSzPct val="75000"/>
              <a:buFont typeface="Lucida Grande" charset="0"/>
              <a:buChar char="‣"/>
            </a:pPr>
            <a:endParaRPr lang="en-US" sz="40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6502400" y="9144000"/>
            <a:ext cx="6502400" cy="63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2F3946">
                    <a:alpha val="84999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3" y="-25356"/>
            <a:ext cx="13033375" cy="134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/>
          <p:cNvSpPr>
            <a:spLocks/>
          </p:cNvSpPr>
          <p:nvPr/>
        </p:nvSpPr>
        <p:spPr bwMode="auto">
          <a:xfrm>
            <a:off x="4961000" y="9347200"/>
            <a:ext cx="3124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lnSpc>
                <a:spcPct val="90000"/>
              </a:lnSpc>
            </a:pPr>
            <a:r>
              <a:rPr lang="en-US" sz="1500" b="1" dirty="0">
                <a:solidFill>
                  <a:srgbClr val="D5D4D6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CHULA VISTA   PUBLIC SAFETY</a:t>
            </a:r>
          </a:p>
        </p:txBody>
      </p:sp>
      <p:sp>
        <p:nvSpPr>
          <p:cNvPr id="16390" name="Rectangle 6"/>
          <p:cNvSpPr>
            <a:spLocks/>
          </p:cNvSpPr>
          <p:nvPr/>
        </p:nvSpPr>
        <p:spPr bwMode="auto">
          <a:xfrm>
            <a:off x="609160" y="1477689"/>
            <a:ext cx="11772900" cy="154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Great Recession continues to take its toll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3F747C-99CD-410D-8069-15A539764DC6}"/>
              </a:ext>
            </a:extLst>
          </p:cNvPr>
          <p:cNvSpPr txBox="1"/>
          <p:nvPr/>
        </p:nvSpPr>
        <p:spPr>
          <a:xfrm>
            <a:off x="609160" y="7620000"/>
            <a:ext cx="1196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2007=    </a:t>
            </a:r>
            <a:r>
              <a:rPr lang="en-US" sz="2800" b="1" dirty="0">
                <a:solidFill>
                  <a:schemeClr val="tx1"/>
                </a:solidFill>
              </a:rPr>
              <a:t>259</a:t>
            </a:r>
            <a:r>
              <a:rPr lang="en-US" sz="2800" dirty="0">
                <a:solidFill>
                  <a:schemeClr val="tx1"/>
                </a:solidFill>
              </a:rPr>
              <a:t> Sworn Officers.  Officers per 1,000 population ratio:  </a:t>
            </a:r>
            <a:r>
              <a:rPr lang="en-US" sz="2800" b="1" dirty="0">
                <a:solidFill>
                  <a:schemeClr val="tx1"/>
                </a:solidFill>
              </a:rPr>
              <a:t>1.12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2017=    </a:t>
            </a:r>
            <a:r>
              <a:rPr lang="en-US" sz="2800" b="1" dirty="0">
                <a:solidFill>
                  <a:schemeClr val="tx1"/>
                </a:solidFill>
              </a:rPr>
              <a:t>232</a:t>
            </a:r>
            <a:r>
              <a:rPr lang="en-US" sz="2800" dirty="0">
                <a:solidFill>
                  <a:schemeClr val="tx1"/>
                </a:solidFill>
              </a:rPr>
              <a:t> Sworn Officers.  Officers per 1,000 population ratio:  </a:t>
            </a:r>
            <a:r>
              <a:rPr lang="en-US" sz="2800" b="1" dirty="0">
                <a:solidFill>
                  <a:schemeClr val="tx1"/>
                </a:solidFill>
              </a:rPr>
              <a:t>.87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53F127-897A-4827-A15E-C216E0446A2E}"/>
              </a:ext>
            </a:extLst>
          </p:cNvPr>
          <p:cNvGrpSpPr/>
          <p:nvPr/>
        </p:nvGrpSpPr>
        <p:grpSpPr>
          <a:xfrm>
            <a:off x="910265" y="2139167"/>
            <a:ext cx="11086051" cy="5276616"/>
            <a:chOff x="910265" y="2139167"/>
            <a:chExt cx="11086051" cy="527661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16ED056-A2B9-46E6-9270-45DEAD7E7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0265" y="2139167"/>
              <a:ext cx="11086051" cy="527661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F1BACFE-90CE-4B42-AE3A-19DD60578430}"/>
                </a:ext>
              </a:extLst>
            </p:cNvPr>
            <p:cNvSpPr txBox="1"/>
            <p:nvPr/>
          </p:nvSpPr>
          <p:spPr>
            <a:xfrm>
              <a:off x="4929904" y="2957156"/>
              <a:ext cx="778166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/>
                  </a:solidFill>
                </a:rPr>
                <a:t>1.12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4BE8262-484E-410A-B563-00D60B605A5A}"/>
                </a:ext>
              </a:extLst>
            </p:cNvPr>
            <p:cNvSpPr txBox="1"/>
            <p:nvPr/>
          </p:nvSpPr>
          <p:spPr>
            <a:xfrm>
              <a:off x="10601034" y="2758444"/>
              <a:ext cx="7781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/>
                  </a:solidFill>
                </a:rPr>
                <a:t>.87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79B9A923-8335-474C-B74B-828F3D4D92C6}"/>
              </a:ext>
            </a:extLst>
          </p:cNvPr>
          <p:cNvSpPr/>
          <p:nvPr/>
        </p:nvSpPr>
        <p:spPr>
          <a:xfrm>
            <a:off x="10601034" y="2704918"/>
            <a:ext cx="778166" cy="48622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91B059-3538-45AA-A346-2190D7385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5</a:t>
            </a:fld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6D9E716-8CBA-47E5-8209-1331E1122780}"/>
              </a:ext>
            </a:extLst>
          </p:cNvPr>
          <p:cNvSpPr/>
          <p:nvPr/>
        </p:nvSpPr>
        <p:spPr>
          <a:xfrm>
            <a:off x="4956641" y="2965140"/>
            <a:ext cx="778166" cy="48622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4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/>
          </p:cNvSpPr>
          <p:nvPr/>
        </p:nvSpPr>
        <p:spPr bwMode="auto">
          <a:xfrm>
            <a:off x="-18369" y="9144000"/>
            <a:ext cx="6513979" cy="635000"/>
          </a:xfrm>
          <a:prstGeom prst="rect">
            <a:avLst/>
          </a:prstGeom>
          <a:solidFill>
            <a:srgbClr val="2D2D8A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6385" name="Rectangle 1"/>
          <p:cNvSpPr>
            <a:spLocks/>
          </p:cNvSpPr>
          <p:nvPr/>
        </p:nvSpPr>
        <p:spPr bwMode="auto">
          <a:xfrm>
            <a:off x="601519" y="2743327"/>
            <a:ext cx="11379200" cy="560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457200" indent="-457200" algn="l">
              <a:spcBef>
                <a:spcPts val="3500"/>
              </a:spcBef>
              <a:buClr>
                <a:srgbClr val="B72121"/>
              </a:buClr>
              <a:buSzPct val="75000"/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6502400" y="9144000"/>
            <a:ext cx="6502400" cy="63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2F3946">
                    <a:alpha val="84999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3" y="-25356"/>
            <a:ext cx="13033375" cy="134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0" y="8610600"/>
            <a:ext cx="1049241" cy="87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/>
          <p:cNvSpPr>
            <a:spLocks/>
          </p:cNvSpPr>
          <p:nvPr/>
        </p:nvSpPr>
        <p:spPr bwMode="auto">
          <a:xfrm>
            <a:off x="4961000" y="9347200"/>
            <a:ext cx="3124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lnSpc>
                <a:spcPct val="90000"/>
              </a:lnSpc>
            </a:pPr>
            <a:r>
              <a:rPr lang="en-US" sz="1500" b="1" dirty="0">
                <a:solidFill>
                  <a:srgbClr val="D5D4D6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CHULA VISTA   PUBLIC SAFETY</a:t>
            </a:r>
          </a:p>
        </p:txBody>
      </p:sp>
      <p:sp>
        <p:nvSpPr>
          <p:cNvPr id="16390" name="Rectangle 6"/>
          <p:cNvSpPr>
            <a:spLocks/>
          </p:cNvSpPr>
          <p:nvPr/>
        </p:nvSpPr>
        <p:spPr bwMode="auto">
          <a:xfrm>
            <a:off x="486520" y="1463677"/>
            <a:ext cx="11696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How does CVPD compare regionally?</a:t>
            </a:r>
          </a:p>
        </p:txBody>
      </p:sp>
      <p:pic>
        <p:nvPicPr>
          <p:cNvPr id="2" name="Picture 1" descr="CVPDpatc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8534400"/>
            <a:ext cx="847438" cy="1053974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7DC2A5CC-1DDE-4A6B-96FB-E525BABDB931}"/>
              </a:ext>
            </a:extLst>
          </p:cNvPr>
          <p:cNvSpPr>
            <a:spLocks/>
          </p:cNvSpPr>
          <p:nvPr/>
        </p:nvSpPr>
        <p:spPr bwMode="auto">
          <a:xfrm>
            <a:off x="486520" y="2245860"/>
            <a:ext cx="11696700" cy="215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685800" indent="-6858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Chula Vista spends $183 per capita on Law Enforcement</a:t>
            </a:r>
          </a:p>
          <a:p>
            <a:pPr marL="685800" indent="-6858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27.3% less than the next lowest, La Mesa of $252 per capita</a:t>
            </a:r>
          </a:p>
          <a:p>
            <a:pPr marL="685800" indent="-6858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38.1% less than the Regional average of $296 per capita</a:t>
            </a:r>
          </a:p>
          <a:p>
            <a:pPr marL="685800" indent="-6858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CVPD budget would need to be $67.4M to be </a:t>
            </a:r>
            <a:r>
              <a:rPr lang="en-US" sz="2800" b="1" u="sng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tied for last </a:t>
            </a:r>
            <a:r>
              <a:rPr lang="en-US" sz="2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in the county in per capita funding ($14M gap)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991488-3E00-4A3B-8299-F41924459D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3100" y="4597878"/>
            <a:ext cx="9603540" cy="43937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59EB35-234E-4EF6-8EC4-9A227B3566C8}"/>
              </a:ext>
            </a:extLst>
          </p:cNvPr>
          <p:cNvSpPr txBox="1"/>
          <p:nvPr/>
        </p:nvSpPr>
        <p:spPr>
          <a:xfrm>
            <a:off x="8717446" y="8791404"/>
            <a:ext cx="2243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Source: SANDAG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55B55F-75EF-4534-924B-27669664F7BC}"/>
              </a:ext>
            </a:extLst>
          </p:cNvPr>
          <p:cNvSpPr/>
          <p:nvPr/>
        </p:nvSpPr>
        <p:spPr bwMode="auto">
          <a:xfrm>
            <a:off x="2749057" y="5582428"/>
            <a:ext cx="1874981" cy="303937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037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/>
          </p:cNvSpPr>
          <p:nvPr/>
        </p:nvSpPr>
        <p:spPr bwMode="auto">
          <a:xfrm>
            <a:off x="-18369" y="9144000"/>
            <a:ext cx="6513979" cy="635000"/>
          </a:xfrm>
          <a:prstGeom prst="rect">
            <a:avLst/>
          </a:prstGeom>
          <a:solidFill>
            <a:srgbClr val="2D2D8A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6385" name="Rectangle 1"/>
          <p:cNvSpPr>
            <a:spLocks/>
          </p:cNvSpPr>
          <p:nvPr/>
        </p:nvSpPr>
        <p:spPr bwMode="auto">
          <a:xfrm>
            <a:off x="939800" y="3263900"/>
            <a:ext cx="101346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41300" indent="-241300" algn="l">
              <a:spcBef>
                <a:spcPts val="3500"/>
              </a:spcBef>
              <a:buClr>
                <a:srgbClr val="B72121"/>
              </a:buClr>
              <a:buSzPct val="75000"/>
              <a:buFont typeface="Lucida Grande" charset="0"/>
              <a:buChar char="‣"/>
            </a:pPr>
            <a:r>
              <a:rPr lang="en-US" sz="4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	</a:t>
            </a:r>
          </a:p>
          <a:p>
            <a:pPr marL="241300" indent="-241300" algn="l">
              <a:spcBef>
                <a:spcPts val="3500"/>
              </a:spcBef>
              <a:buClr>
                <a:srgbClr val="B72121"/>
              </a:buClr>
              <a:buSzPct val="75000"/>
              <a:buFont typeface="Lucida Grande" charset="0"/>
              <a:buChar char="‣"/>
            </a:pPr>
            <a:endParaRPr lang="en-US" sz="40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6502400" y="9144000"/>
            <a:ext cx="6502400" cy="63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2F3946">
                    <a:alpha val="84999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3" y="-25356"/>
            <a:ext cx="13033375" cy="134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0" y="8610600"/>
            <a:ext cx="1049241" cy="87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/>
          <p:cNvSpPr>
            <a:spLocks/>
          </p:cNvSpPr>
          <p:nvPr/>
        </p:nvSpPr>
        <p:spPr bwMode="auto">
          <a:xfrm>
            <a:off x="4961000" y="9347200"/>
            <a:ext cx="3124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lnSpc>
                <a:spcPct val="90000"/>
              </a:lnSpc>
            </a:pPr>
            <a:r>
              <a:rPr lang="en-US" sz="1500" b="1" dirty="0">
                <a:solidFill>
                  <a:srgbClr val="D5D4D6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CHULA VISTA   PUBLIC SAFETY</a:t>
            </a:r>
          </a:p>
        </p:txBody>
      </p:sp>
      <p:pic>
        <p:nvPicPr>
          <p:cNvPr id="2" name="Picture 1" descr="CVPDpatc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8534400"/>
            <a:ext cx="847438" cy="1053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2DCAC8-08B0-46E6-B561-4AF92AD980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942" y="1727110"/>
            <a:ext cx="12334916" cy="627389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7B57435-B439-4BBC-9D6A-6939C2A46DF5}"/>
              </a:ext>
            </a:extLst>
          </p:cNvPr>
          <p:cNvSpPr/>
          <p:nvPr/>
        </p:nvSpPr>
        <p:spPr>
          <a:xfrm>
            <a:off x="2768600" y="2538186"/>
            <a:ext cx="778166" cy="48622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36869D-B67C-49F8-B213-85801444986A}"/>
              </a:ext>
            </a:extLst>
          </p:cNvPr>
          <p:cNvSpPr/>
          <p:nvPr/>
        </p:nvSpPr>
        <p:spPr>
          <a:xfrm>
            <a:off x="11074400" y="2574495"/>
            <a:ext cx="778166" cy="48622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90131D-282B-4A82-91CC-3488DAC6BD45}"/>
              </a:ext>
            </a:extLst>
          </p:cNvPr>
          <p:cNvSpPr/>
          <p:nvPr/>
        </p:nvSpPr>
        <p:spPr>
          <a:xfrm>
            <a:off x="2555045" y="2562749"/>
            <a:ext cx="1205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1.12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04A13D-0740-409C-964C-FC904F1982DC}"/>
              </a:ext>
            </a:extLst>
          </p:cNvPr>
          <p:cNvSpPr/>
          <p:nvPr/>
        </p:nvSpPr>
        <p:spPr>
          <a:xfrm>
            <a:off x="10860845" y="2599057"/>
            <a:ext cx="1205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.87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07213-EA5D-41CC-AC52-8E23A9A29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AAA67B-1EF9-4E72-8CAC-92D8DBE5A2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521" y="4881231"/>
            <a:ext cx="11181033" cy="1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00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/>
          </p:cNvSpPr>
          <p:nvPr/>
        </p:nvSpPr>
        <p:spPr bwMode="auto">
          <a:xfrm>
            <a:off x="-18369" y="9144000"/>
            <a:ext cx="6513979" cy="635000"/>
          </a:xfrm>
          <a:prstGeom prst="rect">
            <a:avLst/>
          </a:prstGeom>
          <a:solidFill>
            <a:srgbClr val="2D2D8A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6385" name="Rectangle 1"/>
          <p:cNvSpPr>
            <a:spLocks/>
          </p:cNvSpPr>
          <p:nvPr/>
        </p:nvSpPr>
        <p:spPr bwMode="auto">
          <a:xfrm>
            <a:off x="863600" y="2362200"/>
            <a:ext cx="104394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41300" indent="-241300" algn="l">
              <a:spcBef>
                <a:spcPts val="600"/>
              </a:spcBef>
              <a:buClr>
                <a:srgbClr val="B72121"/>
              </a:buClr>
              <a:buSzPct val="75000"/>
              <a:buFont typeface="Lucida Grande" charset="0"/>
              <a:buChar char="‣"/>
            </a:pPr>
            <a:endParaRPr lang="en-US" sz="36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algn="l">
              <a:spcBef>
                <a:spcPts val="600"/>
              </a:spcBef>
              <a:buClr>
                <a:srgbClr val="B72121"/>
              </a:buClr>
              <a:buSzPct val="75000"/>
            </a:pPr>
            <a:endParaRPr lang="en-US" sz="36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6502400" y="9144000"/>
            <a:ext cx="6502400" cy="63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2F3946">
                    <a:alpha val="84999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3" y="-25356"/>
            <a:ext cx="13033375" cy="134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0" y="8610600"/>
            <a:ext cx="1049241" cy="87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/>
          <p:cNvSpPr>
            <a:spLocks/>
          </p:cNvSpPr>
          <p:nvPr/>
        </p:nvSpPr>
        <p:spPr bwMode="auto">
          <a:xfrm>
            <a:off x="4961000" y="9347200"/>
            <a:ext cx="3124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lnSpc>
                <a:spcPct val="90000"/>
              </a:lnSpc>
            </a:pPr>
            <a:r>
              <a:rPr lang="en-US" sz="1500" b="1" dirty="0">
                <a:solidFill>
                  <a:srgbClr val="D5D4D6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CHULA VISTA   PUBLIC SAFETY</a:t>
            </a:r>
          </a:p>
        </p:txBody>
      </p:sp>
      <p:pic>
        <p:nvPicPr>
          <p:cNvPr id="2" name="Picture 1" descr="CVPDpatc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8534400"/>
            <a:ext cx="847438" cy="105397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255CF0-EE13-45FB-8027-DDDF08899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Phase I &amp; II Staffing Plan - Police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0C636-AF92-4B6D-A7B3-D63C4A7B4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8637F345-E404-4BDE-A000-8BCEB1D390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804128"/>
              </p:ext>
            </p:extLst>
          </p:nvPr>
        </p:nvGraphicFramePr>
        <p:xfrm>
          <a:off x="1674368" y="2336800"/>
          <a:ext cx="9656064" cy="5923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117944963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75698985"/>
                    </a:ext>
                  </a:extLst>
                </a:gridCol>
                <a:gridCol w="1575816">
                  <a:extLst>
                    <a:ext uri="{9D8B030D-6E8A-4147-A177-3AD203B41FA5}">
                      <a16:colId xmlns:a16="http://schemas.microsoft.com/office/drawing/2014/main" val="821564828"/>
                    </a:ext>
                  </a:extLst>
                </a:gridCol>
                <a:gridCol w="1755648">
                  <a:extLst>
                    <a:ext uri="{9D8B030D-6E8A-4147-A177-3AD203B41FA5}">
                      <a16:colId xmlns:a16="http://schemas.microsoft.com/office/drawing/2014/main" val="140600898"/>
                    </a:ext>
                  </a:extLst>
                </a:gridCol>
              </a:tblGrid>
              <a:tr h="4486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Positions</a:t>
                      </a:r>
                    </a:p>
                  </a:txBody>
                  <a:tcPr marL="73152" marR="73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I</a:t>
                      </a:r>
                    </a:p>
                  </a:txBody>
                  <a:tcPr marL="73152" marR="7315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II</a:t>
                      </a:r>
                    </a:p>
                  </a:txBody>
                  <a:tcPr marL="73152" marR="7315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73152" marR="7315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05809994"/>
                  </a:ext>
                </a:extLst>
              </a:tr>
              <a:tr h="4486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Peace Officers</a:t>
                      </a:r>
                    </a:p>
                  </a:txBody>
                  <a:tcPr marL="73152" marR="73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73152" marR="731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3152" marR="731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73152" marR="7315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89096621"/>
                  </a:ext>
                </a:extLst>
              </a:tr>
              <a:tr h="4486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Police Agents</a:t>
                      </a:r>
                    </a:p>
                  </a:txBody>
                  <a:tcPr marL="73152" marR="73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3152" marR="731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3152" marR="731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3152" marR="7315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05356350"/>
                  </a:ext>
                </a:extLst>
              </a:tr>
              <a:tr h="4486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Police Sergeants</a:t>
                      </a:r>
                    </a:p>
                  </a:txBody>
                  <a:tcPr marL="73152" marR="73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3152" marR="7315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3152" marR="7315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3152" marR="7315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1429586"/>
                  </a:ext>
                </a:extLst>
              </a:tr>
              <a:tr h="4486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Sworn</a:t>
                      </a:r>
                    </a:p>
                  </a:txBody>
                  <a:tcPr marL="73152" marR="73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73152" marR="7315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73152" marR="7315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73152" marR="7315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873233"/>
                  </a:ext>
                </a:extLst>
              </a:tr>
              <a:tr h="4486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Civilian Background Investigator</a:t>
                      </a:r>
                    </a:p>
                  </a:txBody>
                  <a:tcPr marL="73152" marR="73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3152" marR="7315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2" marR="7315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3152" marR="7315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48724382"/>
                  </a:ext>
                </a:extLst>
              </a:tr>
              <a:tr h="4486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 Services Officer</a:t>
                      </a:r>
                    </a:p>
                  </a:txBody>
                  <a:tcPr marL="73152" marR="73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3152" marR="731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3152" marR="731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3152" marR="7315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53584890"/>
                  </a:ext>
                </a:extLst>
              </a:tr>
              <a:tr h="4486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Detention Facilities Manager</a:t>
                      </a:r>
                    </a:p>
                  </a:txBody>
                  <a:tcPr marL="73152" marR="73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3152" marR="731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2" marR="731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3152" marR="7315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63943068"/>
                  </a:ext>
                </a:extLst>
              </a:tr>
              <a:tr h="4486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Police Comm Systems Manager</a:t>
                      </a:r>
                    </a:p>
                  </a:txBody>
                  <a:tcPr marL="73152" marR="73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3152" marR="731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2" marR="731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3152" marR="7315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98468721"/>
                  </a:ext>
                </a:extLst>
              </a:tr>
              <a:tr h="4486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Police Dispatcher</a:t>
                      </a:r>
                    </a:p>
                  </a:txBody>
                  <a:tcPr marL="73152" marR="73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3152" marR="731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3152" marR="731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3152" marR="7315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22003884"/>
                  </a:ext>
                </a:extLst>
              </a:tr>
              <a:tr h="4486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Sr. Police Technology Specialist</a:t>
                      </a:r>
                    </a:p>
                  </a:txBody>
                  <a:tcPr marL="73152" marR="73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3152" marR="7315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2" marR="7315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3152" marR="7315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0474751"/>
                  </a:ext>
                </a:extLst>
              </a:tr>
              <a:tr h="4486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Non-Sworn</a:t>
                      </a:r>
                    </a:p>
                  </a:txBody>
                  <a:tcPr marL="73152" marR="73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73152" marR="7315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3152" marR="7315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73152" marR="7315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231317"/>
                  </a:ext>
                </a:extLst>
              </a:tr>
              <a:tr h="4486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Police Personnel</a:t>
                      </a:r>
                    </a:p>
                  </a:txBody>
                  <a:tcPr marL="73152" marR="73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73152" marR="7315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73152" marR="7315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73152" marR="7315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7113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34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/>
          </p:cNvSpPr>
          <p:nvPr/>
        </p:nvSpPr>
        <p:spPr bwMode="auto">
          <a:xfrm>
            <a:off x="-18369" y="9144000"/>
            <a:ext cx="6513979" cy="635000"/>
          </a:xfrm>
          <a:prstGeom prst="rect">
            <a:avLst/>
          </a:prstGeom>
          <a:solidFill>
            <a:srgbClr val="2D2D8A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6385" name="Rectangle 1"/>
          <p:cNvSpPr>
            <a:spLocks/>
          </p:cNvSpPr>
          <p:nvPr/>
        </p:nvSpPr>
        <p:spPr bwMode="auto">
          <a:xfrm>
            <a:off x="939800" y="3263900"/>
            <a:ext cx="101346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ts val="3500"/>
              </a:spcBef>
              <a:buClr>
                <a:srgbClr val="B72121"/>
              </a:buClr>
              <a:buSzPct val="75000"/>
            </a:pPr>
            <a:r>
              <a:rPr lang="en-US" sz="4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	</a:t>
            </a:r>
          </a:p>
          <a:p>
            <a:pPr marL="241300" indent="-241300" algn="l">
              <a:spcBef>
                <a:spcPts val="3500"/>
              </a:spcBef>
              <a:buClr>
                <a:srgbClr val="B72121"/>
              </a:buClr>
              <a:buSzPct val="75000"/>
              <a:buFont typeface="Lucida Grande" charset="0"/>
              <a:buChar char="‣"/>
            </a:pPr>
            <a:endParaRPr lang="en-US" sz="40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6502400" y="9144000"/>
            <a:ext cx="6502400" cy="63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2F3946">
                    <a:alpha val="84999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3" y="-25356"/>
            <a:ext cx="13033375" cy="134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0" y="8610600"/>
            <a:ext cx="1049241" cy="87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/>
          <p:cNvSpPr>
            <a:spLocks/>
          </p:cNvSpPr>
          <p:nvPr/>
        </p:nvSpPr>
        <p:spPr bwMode="auto">
          <a:xfrm>
            <a:off x="4961000" y="9347200"/>
            <a:ext cx="3124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lnSpc>
                <a:spcPct val="90000"/>
              </a:lnSpc>
            </a:pPr>
            <a:r>
              <a:rPr lang="en-US" sz="1500" b="1" dirty="0">
                <a:solidFill>
                  <a:srgbClr val="D5D4D6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CHULA VISTA   PUBLIC SAFETY</a:t>
            </a:r>
          </a:p>
        </p:txBody>
      </p:sp>
      <p:sp>
        <p:nvSpPr>
          <p:cNvPr id="16390" name="Rectangle 6"/>
          <p:cNvSpPr>
            <a:spLocks/>
          </p:cNvSpPr>
          <p:nvPr/>
        </p:nvSpPr>
        <p:spPr bwMode="auto">
          <a:xfrm>
            <a:off x="469900" y="1841500"/>
            <a:ext cx="11696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90000"/>
              </a:lnSpc>
            </a:pPr>
            <a:endParaRPr lang="en-US" sz="5000" b="1" dirty="0">
              <a:solidFill>
                <a:srgbClr val="D5D4D6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pic>
        <p:nvPicPr>
          <p:cNvPr id="2" name="Picture 1" descr="CVPDpatc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8534400"/>
            <a:ext cx="847438" cy="10539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732F62-EB7C-4839-AD07-6BD6AFBD5A23}"/>
              </a:ext>
            </a:extLst>
          </p:cNvPr>
          <p:cNvSpPr txBox="1"/>
          <p:nvPr/>
        </p:nvSpPr>
        <p:spPr>
          <a:xfrm>
            <a:off x="469900" y="2544425"/>
            <a:ext cx="116967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3848" lvl="1" indent="-243848" algn="l" defTabSz="975390">
              <a:lnSpc>
                <a:spcPct val="150000"/>
              </a:lnSpc>
              <a:spcBef>
                <a:spcPts val="1067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3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Enhanced patrols by adding 16 sworn positions</a:t>
            </a:r>
          </a:p>
          <a:p>
            <a:pPr marL="243848" lvl="1" indent="-243848" algn="l" defTabSz="975390">
              <a:lnSpc>
                <a:spcPct val="150000"/>
              </a:lnSpc>
              <a:spcBef>
                <a:spcPts val="1067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3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50% increase in School Resource Officers by adding 5 sworn positions</a:t>
            </a:r>
          </a:p>
          <a:p>
            <a:pPr marL="243848" lvl="1" indent="-243848" algn="l" defTabSz="975390">
              <a:lnSpc>
                <a:spcPct val="150000"/>
              </a:lnSpc>
              <a:spcBef>
                <a:spcPts val="1067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3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55% increase in Traffic Safety by adding 5 sworn positions</a:t>
            </a:r>
          </a:p>
          <a:p>
            <a:pPr marL="243848" lvl="1" indent="-243848" algn="l" defTabSz="975390">
              <a:lnSpc>
                <a:spcPct val="150000"/>
              </a:lnSpc>
              <a:spcBef>
                <a:spcPts val="1067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3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26% increase in Dispatch/9-1-1 by adding 7 dispatchers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77400D-2060-4BFF-9E70-96A270ADACD0}"/>
              </a:ext>
            </a:extLst>
          </p:cNvPr>
          <p:cNvSpPr txBox="1"/>
          <p:nvPr/>
        </p:nvSpPr>
        <p:spPr>
          <a:xfrm>
            <a:off x="469900" y="1571784"/>
            <a:ext cx="1205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Staffing Based on Half Cent Sales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4B199-C369-48D7-86D4-5CA809617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061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8199</TotalTime>
  <Pages>0</Pages>
  <Words>466</Words>
  <Characters>0</Characters>
  <Application>Microsoft Office PowerPoint</Application>
  <PresentationFormat>Custom</PresentationFormat>
  <Lines>0</Lines>
  <Paragraphs>151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Gill Sans</vt:lpstr>
      <vt:lpstr>Gill Sans MT</vt:lpstr>
      <vt:lpstr>Lucida Grande</vt:lpstr>
      <vt:lpstr>Symbol</vt:lpstr>
      <vt:lpstr>Times New Roman</vt:lpstr>
      <vt:lpstr>Wingdings</vt:lpstr>
      <vt:lpstr>ヒラギノ明朝 ProN W3</vt:lpstr>
      <vt:lpstr>ヒラギノ角ゴ ProN W3</vt:lpstr>
      <vt:lpstr>Office Theme</vt:lpstr>
      <vt:lpstr>Worksheet</vt:lpstr>
      <vt:lpstr>City of Chula Vista Public Safety Critical Needs  First Friday Breakfast March 2, 2018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Phase I &amp; II Staffing Plan - Police</vt:lpstr>
      <vt:lpstr>PowerPoint Presentation</vt:lpstr>
      <vt:lpstr>Fire Department – How We Compare</vt:lpstr>
      <vt:lpstr> Fire Department – Response Time Performance</vt:lpstr>
      <vt:lpstr>Phase I &amp; II Staffing Plan- Fire</vt:lpstr>
      <vt:lpstr> Staffing Based on Half Cent Sales Tax</vt:lpstr>
      <vt:lpstr> Coverage with Four Response Squads </vt:lpstr>
      <vt:lpstr> Reports and other information at www.chulavistaca.gov/publicsafety</vt:lpstr>
      <vt:lpstr>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BAY EXCLUSIVE OPERATING AREA (EOA)  Bid Process</dc:title>
  <dc:creator>Melanie Culuko</dc:creator>
  <cp:lastModifiedBy>Melanie Culuko</cp:lastModifiedBy>
  <cp:revision>210</cp:revision>
  <cp:lastPrinted>2018-03-01T21:03:00Z</cp:lastPrinted>
  <dcterms:modified xsi:type="dcterms:W3CDTF">2018-04-02T23:00:41Z</dcterms:modified>
</cp:coreProperties>
</file>