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715000" cx="9144000"/>
  <p:notesSz cx="7010400" cy="92964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jHzv3uwYJxyTOLRiJtuOlBYJ7v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0D09D12-DB27-4C2F-A4F5-1D3AEB315C39}">
  <a:tblStyle styleId="{70D09D12-DB27-4C2F-A4F5-1D3AEB315C3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customschemas.google.com/relationships/presentationmetadata" Target="meta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17550" y="696913"/>
            <a:ext cx="55768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spreadsheets/d/1Dt2qkqi59XJonaPT37VQnhTdAM2H-_Tdt-Gu9bliUrM/edit#gid=59605779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spreadsheets/d/1Dt2qkqi59XJonaPT37VQnhTdAM2H-_Tdt-Gu9bliUrM/edit#gid=59605779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715963" y="696913"/>
            <a:ext cx="557847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https://docs.google.com/spreadsheets/d/1Dt2qkqi59XJonaPT37VQnhTdAM2H-_Tdt-Gu9bliUrM/edit#gid=59605779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694ccecb7_0_0:notes"/>
          <p:cNvSpPr/>
          <p:nvPr>
            <p:ph idx="2" type="sldImg"/>
          </p:nvPr>
        </p:nvSpPr>
        <p:spPr>
          <a:xfrm>
            <a:off x="715963" y="696913"/>
            <a:ext cx="55785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29694ccecb7_0_0:notes"/>
          <p:cNvSpPr txBox="1"/>
          <p:nvPr>
            <p:ph idx="1" type="body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https://docs.google.com/spreadsheets/d/1Dt2qkqi59XJonaPT37VQnhTdAM2H-_Tdt-Gu9bliUrM/edit#gid=59605779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/>
          <p:nvPr>
            <p:ph idx="2" type="sldImg"/>
          </p:nvPr>
        </p:nvSpPr>
        <p:spPr>
          <a:xfrm>
            <a:off x="717550" y="696913"/>
            <a:ext cx="55768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3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13"/>
          <p:cNvSpPr txBox="1"/>
          <p:nvPr>
            <p:ph idx="1" type="subTitle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13"/>
          <p:cNvSpPr txBox="1"/>
          <p:nvPr>
            <p:ph idx="2" type="body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idx="1" type="body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hasCustomPrompt="1" type="title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628650" y="304271"/>
            <a:ext cx="7886700" cy="110466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628650" y="1521354"/>
            <a:ext cx="7886700" cy="36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>
            <a:off x="628650" y="5296959"/>
            <a:ext cx="2057400" cy="304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>
            <a:off x="3028950" y="5296959"/>
            <a:ext cx="3086100" cy="304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6457950" y="5296959"/>
            <a:ext cx="2057400" cy="304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8A882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48" y="153230"/>
            <a:ext cx="1737360" cy="34747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999750" y="241200"/>
            <a:ext cx="71445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June 1, 2022 - 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January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3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 202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i="0" sz="2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2" name="Google Shape;62;p1"/>
          <p:cNvGraphicFramePr/>
          <p:nvPr/>
        </p:nvGraphicFramePr>
        <p:xfrm>
          <a:off x="598400" y="12929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{70D09D12-DB27-4C2F-A4F5-1D3AEB315C39}</a:tableStyleId>
              </a:tblPr>
              <a:tblGrid>
                <a:gridCol w="3973600"/>
                <a:gridCol w="3973600"/>
              </a:tblGrid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30,396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Riders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35,649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Average Wait Time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8:</a:t>
                      </a: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49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Vehicle Miles Traveled (VMTs)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59,035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 miles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Gallons of Gas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3,731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Greenhouse Gas (GHG) Emissions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33.17 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metric tons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ADA Rides (2023)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1,159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63" name="Google Shape;63;p1"/>
          <p:cNvGrpSpPr/>
          <p:nvPr/>
        </p:nvGrpSpPr>
        <p:grpSpPr>
          <a:xfrm>
            <a:off x="492850" y="4453400"/>
            <a:ext cx="8158300" cy="939025"/>
            <a:chOff x="587850" y="4548750"/>
            <a:chExt cx="8158300" cy="939025"/>
          </a:xfrm>
        </p:grpSpPr>
        <p:grpSp>
          <p:nvGrpSpPr>
            <p:cNvPr id="64" name="Google Shape;64;p1"/>
            <p:cNvGrpSpPr/>
            <p:nvPr/>
          </p:nvGrpSpPr>
          <p:grpSpPr>
            <a:xfrm>
              <a:off x="587850" y="4548775"/>
              <a:ext cx="2840750" cy="939000"/>
              <a:chOff x="587825" y="4548775"/>
              <a:chExt cx="2840750" cy="939000"/>
            </a:xfrm>
          </p:grpSpPr>
          <p:pic>
            <p:nvPicPr>
              <p:cNvPr id="65" name="Google Shape;65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7825" y="4576975"/>
                <a:ext cx="882600" cy="8826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6" name="Google Shape;66;p1"/>
              <p:cNvSpPr txBox="1"/>
              <p:nvPr/>
            </p:nvSpPr>
            <p:spPr>
              <a:xfrm>
                <a:off x="1532275" y="4548775"/>
                <a:ext cx="1896300" cy="93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b="1" lang="en" sz="22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7.4</a:t>
                </a:r>
                <a:r>
                  <a:rPr b="1" i="0" lang="en" sz="22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b="0" i="0" lang="en" sz="1350" u="none" cap="none" strike="noStrike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 passenger vehicles driven for 1 year</a:t>
                </a:r>
                <a:endParaRPr b="0" i="0" sz="1400" u="none" cap="none" strike="noStrike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67" name="Google Shape;67;p1"/>
            <p:cNvGrpSpPr/>
            <p:nvPr/>
          </p:nvGrpSpPr>
          <p:grpSpPr>
            <a:xfrm>
              <a:off x="3501838" y="4548763"/>
              <a:ext cx="2501650" cy="939000"/>
              <a:chOff x="3575100" y="4548763"/>
              <a:chExt cx="2501650" cy="939000"/>
            </a:xfrm>
          </p:grpSpPr>
          <p:pic>
            <p:nvPicPr>
              <p:cNvPr id="68" name="Google Shape;68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3575100" y="4673250"/>
                <a:ext cx="690025" cy="6900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" name="Google Shape;69;p1"/>
              <p:cNvSpPr txBox="1"/>
              <p:nvPr/>
            </p:nvSpPr>
            <p:spPr>
              <a:xfrm>
                <a:off x="4180450" y="4548763"/>
                <a:ext cx="1896300" cy="93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b="1" lang="en" sz="22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6.5</a:t>
                </a:r>
                <a:r>
                  <a:rPr b="0" i="0" lang="en" sz="1350" u="none" cap="none" strike="noStrike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  homes electricity use for 1 year</a:t>
                </a:r>
                <a:endParaRPr b="0" i="0" sz="1400" u="none" cap="none" strike="noStrike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70" name="Google Shape;70;p1"/>
            <p:cNvGrpSpPr/>
            <p:nvPr/>
          </p:nvGrpSpPr>
          <p:grpSpPr>
            <a:xfrm>
              <a:off x="6076750" y="4548750"/>
              <a:ext cx="2669400" cy="939000"/>
              <a:chOff x="6076750" y="4548750"/>
              <a:chExt cx="2669400" cy="939000"/>
            </a:xfrm>
          </p:grpSpPr>
          <p:pic>
            <p:nvPicPr>
              <p:cNvPr id="71" name="Google Shape;71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6076750" y="4631700"/>
                <a:ext cx="773100" cy="7731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2" name="Google Shape;72;p1"/>
              <p:cNvSpPr txBox="1"/>
              <p:nvPr/>
            </p:nvSpPr>
            <p:spPr>
              <a:xfrm>
                <a:off x="6849850" y="4548750"/>
                <a:ext cx="1896300" cy="93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b="1" lang="en" sz="22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548</a:t>
                </a:r>
                <a:r>
                  <a:rPr b="0" i="0" lang="en" sz="1350" u="none" cap="none" strike="noStrike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  tree seedlings grown for 10 years</a:t>
                </a:r>
                <a:endParaRPr b="0" i="0" sz="1400" u="none" cap="none" strike="noStrike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pic>
        <p:nvPicPr>
          <p:cNvPr id="73" name="Google Shape;7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22703" y="165521"/>
            <a:ext cx="785456" cy="620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8A882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g29694ccecb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48" y="153230"/>
            <a:ext cx="1737360" cy="34747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29694ccecb7_0_0"/>
          <p:cNvSpPr txBox="1"/>
          <p:nvPr/>
        </p:nvSpPr>
        <p:spPr>
          <a:xfrm>
            <a:off x="999750" y="241200"/>
            <a:ext cx="71445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January 2024</a:t>
            </a:r>
            <a:endParaRPr b="1" i="0" sz="2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0" name="Google Shape;80;g29694ccecb7_0_0"/>
          <p:cNvGraphicFramePr/>
          <p:nvPr/>
        </p:nvGraphicFramePr>
        <p:xfrm>
          <a:off x="598400" y="12929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{70D09D12-DB27-4C2F-A4F5-1D3AEB315C39}</a:tableStyleId>
              </a:tblPr>
              <a:tblGrid>
                <a:gridCol w="3973600"/>
                <a:gridCol w="3973600"/>
              </a:tblGrid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2,169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Riders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2,464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Average Wait Time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10:05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Vehicle Miles Traveled (VMTs)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4,080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 miles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Gallons of Gas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258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Greenhouse Gas (GHG) Emissions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2.29 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metric tons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ADA Rides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52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1" name="Google Shape;81;g29694ccecb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22703" y="165521"/>
            <a:ext cx="785456" cy="620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8A88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48" y="142213"/>
            <a:ext cx="1737360" cy="34747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"/>
          <p:cNvSpPr txBox="1"/>
          <p:nvPr/>
        </p:nvSpPr>
        <p:spPr>
          <a:xfrm>
            <a:off x="999750" y="241200"/>
            <a:ext cx="71445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June 1, 2022 - 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January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3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 202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i="0" sz="2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79719" y="165521"/>
            <a:ext cx="785456" cy="620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4875" y="786125"/>
            <a:ext cx="7629381" cy="471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