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715000" cx="9144000"/>
  <p:notesSz cx="7010400" cy="92964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hJc55OUsv9UW51fQ277hnaWWph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E2FE84D-74A5-457F-852D-E59EADE02D84}">
  <a:tblStyle styleId="{4E2FE84D-74A5-457F-852D-E59EADE02D8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customschemas.google.com/relationships/presentationmetadata" Target="meta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717550" y="696913"/>
            <a:ext cx="55768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spreadsheets/d/1Dt2qkqi59XJonaPT37VQnhTdAM2H-_Tdt-Gu9bliUrM/edit#gid=59605779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spreadsheets/d/1Dt2qkqi59XJonaPT37VQnhTdAM2H-_Tdt-Gu9bliUrM/edit#gid=59605779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/>
          <p:nvPr>
            <p:ph idx="2" type="sldImg"/>
          </p:nvPr>
        </p:nvSpPr>
        <p:spPr>
          <a:xfrm>
            <a:off x="715963" y="696913"/>
            <a:ext cx="557847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https://docs.google.com/spreadsheets/d/1Dt2qkqi59XJonaPT37VQnhTdAM2H-_Tdt-Gu9bliUrM/edit#gid=59605779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694ccecb7_0_0:notes"/>
          <p:cNvSpPr/>
          <p:nvPr>
            <p:ph idx="2" type="sldImg"/>
          </p:nvPr>
        </p:nvSpPr>
        <p:spPr>
          <a:xfrm>
            <a:off x="715963" y="696913"/>
            <a:ext cx="55785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g29694ccecb7_0_0:notes"/>
          <p:cNvSpPr txBox="1"/>
          <p:nvPr>
            <p:ph idx="1" type="body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https://docs.google.com/spreadsheets/d/1Dt2qkqi59XJonaPT37VQnhTdAM2H-_Tdt-Gu9bliUrM/edit#gid=59605779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/>
          <p:nvPr>
            <p:ph idx="2" type="sldImg"/>
          </p:nvPr>
        </p:nvSpPr>
        <p:spPr>
          <a:xfrm>
            <a:off x="717550" y="696913"/>
            <a:ext cx="55768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3150" lIns="93150" spcFirstLastPara="1" rIns="93150" wrap="square" tIns="931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3"/>
          <p:cNvSpPr txBox="1"/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6" name="Google Shape;46;p13"/>
          <p:cNvSpPr txBox="1"/>
          <p:nvPr>
            <p:ph idx="1" type="subTitle"/>
          </p:nvPr>
        </p:nvSpPr>
        <p:spPr>
          <a:xfrm>
            <a:off x="265500" y="3114528"/>
            <a:ext cx="4045200" cy="13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7" name="Google Shape;47;p13"/>
          <p:cNvSpPr txBox="1"/>
          <p:nvPr>
            <p:ph idx="2" type="body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idx="1" type="body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1" name="Google Shape;51;p14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hasCustomPrompt="1" type="title"/>
          </p:nvPr>
        </p:nvSpPr>
        <p:spPr>
          <a:xfrm>
            <a:off x="311700" y="1229028"/>
            <a:ext cx="8520600" cy="218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5"/>
          <p:cNvSpPr txBox="1"/>
          <p:nvPr>
            <p:ph idx="1" type="body"/>
          </p:nvPr>
        </p:nvSpPr>
        <p:spPr>
          <a:xfrm>
            <a:off x="311700" y="3502472"/>
            <a:ext cx="8520600" cy="14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628650" y="304271"/>
            <a:ext cx="7886700" cy="110466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628650" y="1521354"/>
            <a:ext cx="7886700" cy="36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0" type="dt"/>
          </p:nvPr>
        </p:nvSpPr>
        <p:spPr>
          <a:xfrm>
            <a:off x="628650" y="5296959"/>
            <a:ext cx="2057400" cy="30433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5"/>
          <p:cNvSpPr txBox="1"/>
          <p:nvPr>
            <p:ph idx="11" type="ftr"/>
          </p:nvPr>
        </p:nvSpPr>
        <p:spPr>
          <a:xfrm>
            <a:off x="3028950" y="5296959"/>
            <a:ext cx="3086100" cy="30433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2" type="sldNum"/>
          </p:nvPr>
        </p:nvSpPr>
        <p:spPr>
          <a:xfrm>
            <a:off x="6457950" y="5296959"/>
            <a:ext cx="2057400" cy="30433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" name="Google Shape;23;p7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" type="body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311700" y="1280528"/>
            <a:ext cx="39999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2" type="body"/>
          </p:nvPr>
        </p:nvSpPr>
        <p:spPr>
          <a:xfrm>
            <a:off x="4832400" y="1280528"/>
            <a:ext cx="39999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2" name="Google Shape;42;p12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8A882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348" y="153230"/>
            <a:ext cx="1737360" cy="347472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"/>
          <p:cNvSpPr txBox="1"/>
          <p:nvPr/>
        </p:nvSpPr>
        <p:spPr>
          <a:xfrm>
            <a:off x="999750" y="241200"/>
            <a:ext cx="71445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" sz="2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June 1, 2022 - </a:t>
            </a:r>
            <a:r>
              <a:rPr b="1"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March</a:t>
            </a:r>
            <a:r>
              <a:rPr b="1" i="0" lang="en" sz="2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31</a:t>
            </a:r>
            <a:r>
              <a:rPr b="1" i="0" lang="en" sz="2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, 202</a:t>
            </a:r>
            <a:r>
              <a:rPr b="1"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1" i="0" sz="22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62" name="Google Shape;62;p1"/>
          <p:cNvGraphicFramePr/>
          <p:nvPr/>
        </p:nvGraphicFramePr>
        <p:xfrm>
          <a:off x="598400" y="12929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{4E2FE84D-74A5-457F-852D-E59EADE02D84}</a:tableStyleId>
              </a:tblPr>
              <a:tblGrid>
                <a:gridCol w="3973600"/>
                <a:gridCol w="3973600"/>
              </a:tblGrid>
              <a:tr h="37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Total Rides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35,799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Total Riders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40,925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Average Wait Time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9:22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Vehicle Miles Traveled (VMTs)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67,771.80</a:t>
                      </a:r>
                      <a:r>
                        <a:rPr lang="en" sz="16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 miles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Gallons of Gas Saved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4,282.90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Greenhouse Gas (GHG) Emissions Saved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38.01 </a:t>
                      </a:r>
                      <a:r>
                        <a:rPr lang="en" sz="16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metric tons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ADA Rides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1,</a:t>
                      </a: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289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63" name="Google Shape;63;p1"/>
          <p:cNvGrpSpPr/>
          <p:nvPr/>
        </p:nvGrpSpPr>
        <p:grpSpPr>
          <a:xfrm>
            <a:off x="492850" y="4453400"/>
            <a:ext cx="8158300" cy="939025"/>
            <a:chOff x="587850" y="4548750"/>
            <a:chExt cx="8158300" cy="939025"/>
          </a:xfrm>
        </p:grpSpPr>
        <p:grpSp>
          <p:nvGrpSpPr>
            <p:cNvPr id="64" name="Google Shape;64;p1"/>
            <p:cNvGrpSpPr/>
            <p:nvPr/>
          </p:nvGrpSpPr>
          <p:grpSpPr>
            <a:xfrm>
              <a:off x="587850" y="4548775"/>
              <a:ext cx="2840750" cy="939000"/>
              <a:chOff x="587825" y="4548775"/>
              <a:chExt cx="2840750" cy="939000"/>
            </a:xfrm>
          </p:grpSpPr>
          <p:pic>
            <p:nvPicPr>
              <p:cNvPr id="65" name="Google Shape;65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587825" y="4576975"/>
                <a:ext cx="882600" cy="8826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6" name="Google Shape;66;p1"/>
              <p:cNvSpPr txBox="1"/>
              <p:nvPr/>
            </p:nvSpPr>
            <p:spPr>
              <a:xfrm>
                <a:off x="1532275" y="4548775"/>
                <a:ext cx="1896300" cy="93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200"/>
                  <a:buFont typeface="Arial"/>
                  <a:buNone/>
                </a:pPr>
                <a:r>
                  <a:rPr b="1" lang="en" sz="2200">
                    <a:solidFill>
                      <a:srgbClr val="FFFFF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9.1</a:t>
                </a:r>
                <a:r>
                  <a:rPr b="1" i="0" lang="en" sz="2200" u="none" cap="none" strike="noStrike">
                    <a:solidFill>
                      <a:srgbClr val="FFFFF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 </a:t>
                </a:r>
                <a:r>
                  <a:rPr b="0" i="0" lang="en" sz="1350" u="none" cap="none" strike="noStrike">
                    <a:solidFill>
                      <a:srgbClr val="FFFFFF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 passenger vehicles driven for 1 year</a:t>
                </a:r>
                <a:endParaRPr b="0" i="0" sz="1400" u="none" cap="none" strike="noStrike">
                  <a:solidFill>
                    <a:srgbClr val="FFFFFF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grpSp>
          <p:nvGrpSpPr>
            <p:cNvPr id="67" name="Google Shape;67;p1"/>
            <p:cNvGrpSpPr/>
            <p:nvPr/>
          </p:nvGrpSpPr>
          <p:grpSpPr>
            <a:xfrm>
              <a:off x="3501838" y="4548763"/>
              <a:ext cx="2501650" cy="939000"/>
              <a:chOff x="3575100" y="4548763"/>
              <a:chExt cx="2501650" cy="939000"/>
            </a:xfrm>
          </p:grpSpPr>
          <p:pic>
            <p:nvPicPr>
              <p:cNvPr id="68" name="Google Shape;68;p1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3575100" y="4673250"/>
                <a:ext cx="690025" cy="69002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9" name="Google Shape;69;p1"/>
              <p:cNvSpPr txBox="1"/>
              <p:nvPr/>
            </p:nvSpPr>
            <p:spPr>
              <a:xfrm>
                <a:off x="4180450" y="4548763"/>
                <a:ext cx="1896300" cy="93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200"/>
                  <a:buFont typeface="Arial"/>
                  <a:buNone/>
                </a:pPr>
                <a:r>
                  <a:rPr b="1" lang="en" sz="2200">
                    <a:solidFill>
                      <a:srgbClr val="FFFFF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7.5</a:t>
                </a:r>
                <a:r>
                  <a:rPr b="0" i="0" lang="en" sz="1350" u="none" cap="none" strike="noStrike">
                    <a:solidFill>
                      <a:srgbClr val="FFFFFF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  homes electricity use for 1 year</a:t>
                </a:r>
                <a:endParaRPr b="0" i="0" sz="1400" u="none" cap="none" strike="noStrike">
                  <a:solidFill>
                    <a:srgbClr val="FFFFFF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  <p:grpSp>
          <p:nvGrpSpPr>
            <p:cNvPr id="70" name="Google Shape;70;p1"/>
            <p:cNvGrpSpPr/>
            <p:nvPr/>
          </p:nvGrpSpPr>
          <p:grpSpPr>
            <a:xfrm>
              <a:off x="6076750" y="4548750"/>
              <a:ext cx="2669400" cy="939000"/>
              <a:chOff x="6076750" y="4548750"/>
              <a:chExt cx="2669400" cy="939000"/>
            </a:xfrm>
          </p:grpSpPr>
          <p:pic>
            <p:nvPicPr>
              <p:cNvPr id="71" name="Google Shape;71;p1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6076750" y="4631700"/>
                <a:ext cx="773100" cy="7731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2" name="Google Shape;72;p1"/>
              <p:cNvSpPr txBox="1"/>
              <p:nvPr/>
            </p:nvSpPr>
            <p:spPr>
              <a:xfrm>
                <a:off x="6849850" y="4548750"/>
                <a:ext cx="1896300" cy="939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200"/>
                  <a:buFont typeface="Arial"/>
                  <a:buNone/>
                </a:pPr>
                <a:r>
                  <a:rPr b="1" lang="en" sz="2200">
                    <a:solidFill>
                      <a:srgbClr val="FFFFF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629</a:t>
                </a:r>
                <a:r>
                  <a:rPr b="0" i="0" lang="en" sz="1350" u="none" cap="none" strike="noStrike">
                    <a:solidFill>
                      <a:srgbClr val="FFFFFF"/>
                    </a:solidFill>
                    <a:latin typeface="Montserrat SemiBold"/>
                    <a:ea typeface="Montserrat SemiBold"/>
                    <a:cs typeface="Montserrat SemiBold"/>
                    <a:sym typeface="Montserrat SemiBold"/>
                  </a:rPr>
                  <a:t>  tree seedlings grown for 10 years</a:t>
                </a:r>
                <a:endParaRPr b="0" i="0" sz="1400" u="none" cap="none" strike="noStrike">
                  <a:solidFill>
                    <a:srgbClr val="FFFFFF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endParaRPr>
              </a:p>
            </p:txBody>
          </p:sp>
        </p:grpSp>
      </p:grpSp>
      <p:pic>
        <p:nvPicPr>
          <p:cNvPr id="73" name="Google Shape;73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022703" y="165521"/>
            <a:ext cx="785456" cy="6205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8A882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g29694ccecb7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348" y="153230"/>
            <a:ext cx="1737360" cy="347472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g29694ccecb7_0_0"/>
          <p:cNvSpPr txBox="1"/>
          <p:nvPr/>
        </p:nvSpPr>
        <p:spPr>
          <a:xfrm>
            <a:off x="999750" y="241200"/>
            <a:ext cx="71445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March 2024</a:t>
            </a:r>
            <a:endParaRPr b="1" i="0" sz="22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80" name="Google Shape;80;g29694ccecb7_0_0"/>
          <p:cNvGraphicFramePr/>
          <p:nvPr/>
        </p:nvGraphicFramePr>
        <p:xfrm>
          <a:off x="598400" y="12929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{4E2FE84D-74A5-457F-852D-E59EADE02D84}</a:tableStyleId>
              </a:tblPr>
              <a:tblGrid>
                <a:gridCol w="3973600"/>
                <a:gridCol w="3973600"/>
              </a:tblGrid>
              <a:tr h="37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Total Rides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2,477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Total Riders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2,823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Average Wait Time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10:58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Vehicle Miles Traveled (VMTs)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4,674</a:t>
                      </a:r>
                      <a:r>
                        <a:rPr lang="en" sz="16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 miles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Gallons of Gas Saved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295.4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Greenhouse Gas (GHG) Emissions Saved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2.63 </a:t>
                      </a:r>
                      <a:r>
                        <a:rPr lang="en" sz="1600" u="none" cap="none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metric tons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ADA Rides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72</a:t>
                      </a:r>
                      <a:endParaRPr sz="1600" u="none" cap="none" strike="noStrike">
                        <a:solidFill>
                          <a:schemeClr val="lt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81" name="Google Shape;81;g29694ccecb7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22703" y="165521"/>
            <a:ext cx="785456" cy="6205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8A882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348" y="142213"/>
            <a:ext cx="1737360" cy="34747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"/>
          <p:cNvSpPr txBox="1"/>
          <p:nvPr/>
        </p:nvSpPr>
        <p:spPr>
          <a:xfrm>
            <a:off x="999750" y="241200"/>
            <a:ext cx="71445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" sz="2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June 1, 2022 - </a:t>
            </a:r>
            <a:r>
              <a:rPr b="1"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March</a:t>
            </a:r>
            <a:r>
              <a:rPr b="1" i="0" lang="en" sz="2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3</a:t>
            </a:r>
            <a:r>
              <a:rPr b="1"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b="1" i="0" lang="en" sz="2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, 202</a:t>
            </a:r>
            <a:r>
              <a:rPr b="1" lang="en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1" i="0" sz="22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8" name="Google Shape;8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79719" y="165521"/>
            <a:ext cx="785456" cy="620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2" title="Chart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4875" y="786125"/>
            <a:ext cx="7629381" cy="4717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